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63" r:id="rId4"/>
    <p:sldId id="264" r:id="rId5"/>
    <p:sldId id="265" r:id="rId6"/>
    <p:sldId id="277" r:id="rId7"/>
    <p:sldId id="270" r:id="rId8"/>
    <p:sldId id="291" r:id="rId9"/>
    <p:sldId id="271" r:id="rId10"/>
    <p:sldId id="276" r:id="rId11"/>
    <p:sldId id="301" r:id="rId12"/>
    <p:sldId id="272" r:id="rId13"/>
    <p:sldId id="273" r:id="rId14"/>
    <p:sldId id="278" r:id="rId15"/>
    <p:sldId id="274" r:id="rId16"/>
    <p:sldId id="275" r:id="rId17"/>
    <p:sldId id="281" r:id="rId18"/>
    <p:sldId id="302" r:id="rId19"/>
    <p:sldId id="280" r:id="rId20"/>
    <p:sldId id="303" r:id="rId21"/>
    <p:sldId id="286" r:id="rId22"/>
    <p:sldId id="287" r:id="rId23"/>
    <p:sldId id="285" r:id="rId24"/>
    <p:sldId id="284" r:id="rId25"/>
    <p:sldId id="279" r:id="rId26"/>
    <p:sldId id="304" r:id="rId27"/>
    <p:sldId id="282" r:id="rId28"/>
    <p:sldId id="305" r:id="rId29"/>
    <p:sldId id="306" r:id="rId30"/>
    <p:sldId id="308" r:id="rId31"/>
    <p:sldId id="290" r:id="rId32"/>
    <p:sldId id="307" r:id="rId33"/>
    <p:sldId id="309" r:id="rId34"/>
    <p:sldId id="310" r:id="rId35"/>
    <p:sldId id="311" r:id="rId36"/>
    <p:sldId id="312" r:id="rId37"/>
    <p:sldId id="313" r:id="rId38"/>
    <p:sldId id="283" r:id="rId39"/>
    <p:sldId id="316" r:id="rId40"/>
    <p:sldId id="314" r:id="rId41"/>
    <p:sldId id="31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>
        <p:scale>
          <a:sx n="81" d="100"/>
          <a:sy n="81" d="100"/>
        </p:scale>
        <p:origin x="-18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4CD6-AAF3-4073-BA51-5C16C3E6B7C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BB8F-336A-45F1-8586-7034BFF4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6/69/Map_of_federal_states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192" y="1790794"/>
            <a:ext cx="86973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American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Governments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831" y="4779160"/>
            <a:ext cx="804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Brazil, Mexico, &amp; Cuba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Dilma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Rouseff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9" r="33700"/>
          <a:stretch/>
        </p:blipFill>
        <p:spPr>
          <a:xfrm>
            <a:off x="4260752" y="646331"/>
            <a:ext cx="3670489" cy="5394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4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Michel </a:t>
            </a:r>
            <a:r>
              <a:rPr lang="en-US" sz="36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Temer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Vice-President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2" y="1007359"/>
            <a:ext cx="4751230" cy="496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b="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elected by popular vote for a single four-year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Vice President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runs on the same ticket as the president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Congress is the country’s bicameral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consists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Senate (81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3 members elected from each state.</a:t>
            </a: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Chamber of Deputies (513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are elected by proportional representation.</a:t>
            </a: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embers serve four and eight-year terms.</a:t>
            </a:r>
          </a:p>
        </p:txBody>
      </p:sp>
    </p:spTree>
    <p:extLst>
      <p:ext uri="{BB962C8B-B14F-4D97-AF65-F5344CB8AC3E}">
        <p14:creationId xmlns:p14="http://schemas.microsoft.com/office/powerpoint/2010/main" val="25190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1" y="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Inside Brazil’s Senate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0" y="523220"/>
            <a:ext cx="9131619" cy="6126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7330" y="126485"/>
            <a:ext cx="67961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Presidential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2666724"/>
            <a:ext cx="972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citizens directly elect the president (every four years).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last election was in October 2010 (next to be held in 2014).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works separately from Brazil’s Congress.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5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511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have many freedoms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they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have the right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Men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women who are 16 years of age may choose to vote,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18-70 are required by law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 in national elections.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can choose representatives from many political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parties.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Brazil – October 2010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60" y="1398255"/>
            <a:ext cx="7140478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7300" y="959772"/>
            <a:ext cx="5325111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United</a:t>
            </a:r>
          </a:p>
          <a:p>
            <a:pPr algn="ctr"/>
            <a:r>
              <a:rPr lang="en-US" sz="8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Mexican</a:t>
            </a:r>
          </a:p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States</a:t>
            </a:r>
            <a:endParaRPr lang="en-US" sz="85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0" y="5180604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Federal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137" y="0"/>
            <a:ext cx="838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Mexico’s National Congress Building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>
          <a:xfrm>
            <a:off x="2032000" y="954107"/>
            <a:ext cx="8348015" cy="55719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Systems – Who has the power?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Unitary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--power is held by one central authority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Confederation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--association of independent states that agree to certain limitations on their freedoms by joining together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Federal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--power is divided between central authority &amp; several regional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424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79" y="126485"/>
            <a:ext cx="8665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Mexico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a federal system, which means that the national government and the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 governments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31 states in Mexico.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the president is both the chief executive and the head of state.</a:t>
            </a:r>
          </a:p>
        </p:txBody>
      </p:sp>
    </p:spTree>
    <p:extLst>
      <p:ext uri="{BB962C8B-B14F-4D97-AF65-F5344CB8AC3E}">
        <p14:creationId xmlns:p14="http://schemas.microsoft.com/office/powerpoint/2010/main" val="4029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Enrique Pena Nieto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22" y="1005840"/>
            <a:ext cx="4555549" cy="4846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8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elected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popular vote for a single six-year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term</a:t>
            </a:r>
            <a:endParaRPr lang="en-US" sz="2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Congress of Mexico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is the country’s bicameral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consists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Senate (128 seats) – elected by popular vote to serve six-year term.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Chamber of Deputies 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(500 seats) – </a:t>
            </a:r>
            <a:r>
              <a:rPr lang="en-US" sz="3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elected by popular vote to serve three-year terms.</a:t>
            </a:r>
          </a:p>
        </p:txBody>
      </p:sp>
    </p:spTree>
    <p:extLst>
      <p:ext uri="{BB962C8B-B14F-4D97-AF65-F5344CB8AC3E}">
        <p14:creationId xmlns:p14="http://schemas.microsoft.com/office/powerpoint/2010/main" val="34003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1" y="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Congress Chamber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1" y="784672"/>
            <a:ext cx="8558280" cy="5697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7330" y="126485"/>
            <a:ext cx="67961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Presidential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Democracy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2666724"/>
            <a:ext cx="972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citizens directly elect the president (every six years).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last election was in July 2012 (next to be held in 2018).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works separately from Mexico’s Congress.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4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of Mexico have many freedoms, and they also have the right to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is universal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compulsory (but not enforced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) that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itizens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who are 18 or older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 in national elections.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political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parties in Mexico.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Mexico – July 2012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67" y="1212492"/>
            <a:ext cx="7354239" cy="5204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3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861" y="1422796"/>
            <a:ext cx="640027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Republic</a:t>
            </a:r>
          </a:p>
          <a:p>
            <a:pPr algn="ctr"/>
            <a:r>
              <a:rPr lang="en-US" sz="10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Cuba</a:t>
            </a:r>
            <a:endParaRPr lang="en-US" sz="105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0" y="5180604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Unitary Socialist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Types – how do citizens participate?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Autocracy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-- 1 person possesses unlimited power &amp; citizens have limited role in government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Oligarchy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 small group exercises control &amp; citizens have limited role in government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--supreme power is vested in the people &amp; exercised by them directly or indirectly through a system of representation involving free elections</a:t>
            </a:r>
          </a:p>
        </p:txBody>
      </p:sp>
    </p:spTree>
    <p:extLst>
      <p:ext uri="{BB962C8B-B14F-4D97-AF65-F5344CB8AC3E}">
        <p14:creationId xmlns:p14="http://schemas.microsoft.com/office/powerpoint/2010/main" val="27144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120396"/>
            <a:ext cx="9924288" cy="6617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167425" y="334850"/>
            <a:ext cx="838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Capitol Building in Havana, Cuba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4041" y="126485"/>
            <a:ext cx="8542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Unitary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 has a unitary system, which means that the national (central) government holds all of the power.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provinces are under central government control.</a:t>
            </a:r>
          </a:p>
          <a:p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15 provinces in Cuba.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73" y="2542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Unitary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3" descr="800px-Map_of_unitary_states_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2687" y="653513"/>
            <a:ext cx="12970163" cy="6583680"/>
          </a:xfrm>
        </p:spPr>
      </p:pic>
    </p:spTree>
    <p:extLst>
      <p:ext uri="{BB962C8B-B14F-4D97-AF65-F5344CB8AC3E}">
        <p14:creationId xmlns:p14="http://schemas.microsoft.com/office/powerpoint/2010/main" val="2426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the president is both the chief executive and the head of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state.</a:t>
            </a:r>
          </a:p>
        </p:txBody>
      </p:sp>
    </p:spTree>
    <p:extLst>
      <p:ext uri="{BB962C8B-B14F-4D97-AF65-F5344CB8AC3E}">
        <p14:creationId xmlns:p14="http://schemas.microsoft.com/office/powerpoint/2010/main" val="24108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3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Raul Castro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President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1" y="986520"/>
            <a:ext cx="4550871" cy="53452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942" y="126485"/>
            <a:ext cx="75889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How Leaders </a:t>
            </a:r>
          </a:p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Are Chosen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342" y="2611512"/>
            <a:ext cx="9726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President: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elected*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Assembly for a five-year term.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*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Cuba's Communist Party is the only legal party, and officially sanctioned candidates run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unopposed.</a:t>
            </a:r>
          </a:p>
        </p:txBody>
      </p:sp>
    </p:spTree>
    <p:extLst>
      <p:ext uri="{BB962C8B-B14F-4D97-AF65-F5344CB8AC3E}">
        <p14:creationId xmlns:p14="http://schemas.microsoft.com/office/powerpoint/2010/main" val="26377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4609" y="126485"/>
            <a:ext cx="628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Legislature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445485"/>
            <a:ext cx="972613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Assembly of People’s Power </a:t>
            </a:r>
            <a:r>
              <a:rPr lang="en-US" sz="29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is the country’s unicameral legislature.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bg1"/>
              </a:solidFill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seats is based on Cuba’s population.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of the most recent election in February 2013, there were 614 seats.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Candidates are selected and approved by the government before the people can vote for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serve five-year terms.</a:t>
            </a:r>
            <a:endParaRPr lang="en-US" sz="29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193183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National Assembly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33" y="1115900"/>
            <a:ext cx="8223109" cy="4988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0587" y="126485"/>
            <a:ext cx="62096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Autocracy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864" y="1576409"/>
            <a:ext cx="972613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Cuba has been an autocratic dictatorship since Fidel Castro used military force to overthrow the government in 1959.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Since this time, there has been one leader (Fidel or Raul) who holds unlimited power over the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though citizens get to “vote”, they do not get to select the candidates or make the laws.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193183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Autocratic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2" descr="Map_of_autocracy_pres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6" y="906841"/>
            <a:ext cx="10441305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108" y="126485"/>
            <a:ext cx="68645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Two Types of Democratic Governments: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– citizens elect members of Parliament, and then the members select the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with or through the legislature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Presidential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--system of government in which the leader is constitutionally independent of the legislature; citizens directly elect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separate from legislature</a:t>
            </a:r>
          </a:p>
        </p:txBody>
      </p:sp>
    </p:spTree>
    <p:extLst>
      <p:ext uri="{BB962C8B-B14F-4D97-AF65-F5344CB8AC3E}">
        <p14:creationId xmlns:p14="http://schemas.microsoft.com/office/powerpoint/2010/main" val="16670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844" y="126485"/>
            <a:ext cx="9991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Role of the Citizen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have few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freedoms.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Men and women aged 16 and over may choose to vote, but have few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choices.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is only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political party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(the Communist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Party)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is allowed in Cuba.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been controlled by Fidel Castro and his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brother, Raul,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since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1959.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80" y="26161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Voting in Cuba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4" y="981630"/>
            <a:ext cx="4359069" cy="5679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204348"/>
            <a:ext cx="9713734" cy="6219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5190" y="959772"/>
            <a:ext cx="6909327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Federative </a:t>
            </a:r>
          </a:p>
          <a:p>
            <a:pPr algn="ctr"/>
            <a:r>
              <a:rPr lang="en-US" sz="8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Republic</a:t>
            </a:r>
          </a:p>
          <a:p>
            <a:pPr algn="ctr"/>
            <a:r>
              <a:rPr lang="en-US" sz="8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Brazil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640" y="4898051"/>
            <a:ext cx="804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Presidential Representative Democratic Republic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8948" y="0"/>
            <a:ext cx="640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National Congress Building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79" y="126485"/>
            <a:ext cx="8665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has a federal system, which means that the national government and the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state governments 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26 states in Brazil.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6873" y="25420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Federal Governments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2" descr="File:Map of federal sta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84" y="548640"/>
            <a:ext cx="12791904" cy="66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" y="-20354"/>
            <a:ext cx="10406593" cy="687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990" y="126485"/>
            <a:ext cx="6248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99" y="1529893"/>
            <a:ext cx="9726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 </a:t>
            </a: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holds the most political power;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is both the chief executive and the head of state.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4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>
              <a:defRPr/>
            </a:pP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</a:t>
            </a:r>
            <a:r>
              <a:rPr lang="en-US" sz="40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Vice President: </a:t>
            </a: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helps in the day-to-day running of the </a:t>
            </a:r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government; performs ceremonial duties. 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964</Words>
  <Application>Microsoft Office PowerPoint</Application>
  <PresentationFormat>Custom</PresentationFormat>
  <Paragraphs>152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Windows User</cp:lastModifiedBy>
  <cp:revision>50</cp:revision>
  <dcterms:created xsi:type="dcterms:W3CDTF">2013-10-26T00:33:38Z</dcterms:created>
  <dcterms:modified xsi:type="dcterms:W3CDTF">2015-03-13T20:11:56Z</dcterms:modified>
</cp:coreProperties>
</file>