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6" r:id="rId4"/>
    <p:sldId id="264" r:id="rId5"/>
    <p:sldId id="265" r:id="rId6"/>
    <p:sldId id="263" r:id="rId7"/>
    <p:sldId id="266" r:id="rId8"/>
    <p:sldId id="358" r:id="rId9"/>
    <p:sldId id="322" r:id="rId10"/>
    <p:sldId id="329" r:id="rId11"/>
    <p:sldId id="357" r:id="rId12"/>
    <p:sldId id="324" r:id="rId13"/>
    <p:sldId id="326" r:id="rId14"/>
    <p:sldId id="273" r:id="rId15"/>
    <p:sldId id="330" r:id="rId16"/>
    <p:sldId id="328" r:id="rId17"/>
    <p:sldId id="323" r:id="rId18"/>
    <p:sldId id="327" r:id="rId19"/>
    <p:sldId id="317" r:id="rId20"/>
    <p:sldId id="331" r:id="rId21"/>
    <p:sldId id="336" r:id="rId22"/>
    <p:sldId id="332" r:id="rId23"/>
    <p:sldId id="340" r:id="rId24"/>
    <p:sldId id="337" r:id="rId25"/>
    <p:sldId id="333" r:id="rId26"/>
    <p:sldId id="338" r:id="rId27"/>
    <p:sldId id="334" r:id="rId28"/>
    <p:sldId id="335" r:id="rId29"/>
    <p:sldId id="339" r:id="rId30"/>
    <p:sldId id="361" r:id="rId31"/>
    <p:sldId id="318" r:id="rId32"/>
    <p:sldId id="355" r:id="rId33"/>
    <p:sldId id="362" r:id="rId34"/>
    <p:sldId id="341" r:id="rId35"/>
    <p:sldId id="352" r:id="rId36"/>
    <p:sldId id="363" r:id="rId37"/>
    <p:sldId id="356" r:id="rId38"/>
    <p:sldId id="360" r:id="rId39"/>
    <p:sldId id="319" r:id="rId40"/>
    <p:sldId id="342" r:id="rId41"/>
    <p:sldId id="350" r:id="rId42"/>
    <p:sldId id="364" r:id="rId43"/>
    <p:sldId id="351" r:id="rId44"/>
    <p:sldId id="353" r:id="rId45"/>
    <p:sldId id="354" r:id="rId46"/>
    <p:sldId id="320" r:id="rId47"/>
    <p:sldId id="343" r:id="rId48"/>
    <p:sldId id="347" r:id="rId49"/>
    <p:sldId id="344" r:id="rId50"/>
    <p:sldId id="348" r:id="rId51"/>
    <p:sldId id="345" r:id="rId52"/>
    <p:sldId id="349" r:id="rId53"/>
    <p:sldId id="34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1A1D"/>
    <a:srgbClr val="A5DEF1"/>
    <a:srgbClr val="AABB38"/>
    <a:srgbClr val="3B2314"/>
    <a:srgbClr val="0CA2A0"/>
    <a:srgbClr val="23408E"/>
    <a:srgbClr val="BAF6F4"/>
    <a:srgbClr val="FFCC25"/>
    <a:srgbClr val="F58322"/>
    <a:srgbClr val="D6D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7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0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6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5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7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9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DAB3-BF39-4680-8AD9-6C129AC27D9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5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12135" y="-228600"/>
            <a:ext cx="7972023" cy="7315200"/>
          </a:xfrm>
          <a:prstGeom prst="ellipse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8" y="5204693"/>
            <a:ext cx="12192000" cy="1200329"/>
          </a:xfrm>
          <a:prstGeom prst="rect">
            <a:avLst/>
          </a:prstGeom>
          <a:solidFill>
            <a:srgbClr val="A5DEF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93958" y="887671"/>
            <a:ext cx="740407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Asia’s</a:t>
            </a:r>
          </a:p>
          <a:p>
            <a:pPr algn="ctr"/>
            <a:r>
              <a:rPr lang="en-US" sz="12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2" y="5266249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Buddhism, Hinduism, Islam, Shintoism, </a:t>
            </a:r>
          </a:p>
          <a:p>
            <a:pPr algn="ctr"/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&amp; the Philosophy of Confucianism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2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53" y="0"/>
            <a:ext cx="414003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0" y="633046"/>
            <a:ext cx="5552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One of the earliest statues of Buddha – circa 1</a:t>
            </a:r>
            <a:r>
              <a:rPr lang="en-US" sz="32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st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-2</a:t>
            </a:r>
            <a:r>
              <a:rPr lang="en-US" sz="32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nd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century CE.</a:t>
            </a:r>
          </a:p>
        </p:txBody>
      </p:sp>
    </p:spTree>
    <p:extLst>
      <p:ext uri="{BB962C8B-B14F-4D97-AF65-F5344CB8AC3E}">
        <p14:creationId xmlns:p14="http://schemas.microsoft.com/office/powerpoint/2010/main" val="142792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-2"/>
            <a:ext cx="1029343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0"/>
            <a:ext cx="971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Sarnath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– where Buddha gave his first sermon.</a:t>
            </a:r>
          </a:p>
        </p:txBody>
      </p:sp>
    </p:spTree>
    <p:extLst>
      <p:ext uri="{BB962C8B-B14F-4D97-AF65-F5344CB8AC3E}">
        <p14:creationId xmlns:p14="http://schemas.microsoft.com/office/powerpoint/2010/main" val="312736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Basic Beliefs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Buddha taught that there were Four Noble Truths in life (basic instructions that teach suffering exists in the world and humans much reach enlightenment to rise above it).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Nirvana is the ultimate goal of Buddhists.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is a state of enlightenment where one can have happiness and peace.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order to achieve Nirvana, a person must follow The Middle Way (Eightfold Path – 8 rules for conduct).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Buddhists also believe in reincarnation, a cycle of birth and rebirth, where one’s behavior in this life determines what one becomes in the next life.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9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The Middle 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Try to recognize the truth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Try to avoid evil actions and bad people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Do not say things that hurt others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Respect other people and their belongings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Choose a job that does no harm to others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Do not think evil thoughts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Avoid excitement or anger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Work at meditation, thinking carefully about what matters in life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Buddha did not recognize gods because he felt man alone could change evil into good if he followed the Eightfold Path of the Middle Way.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1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65" y="0"/>
            <a:ext cx="673227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3557" y="309489"/>
            <a:ext cx="2053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Painting of Buddha Surrounded By Monks </a:t>
            </a:r>
          </a:p>
        </p:txBody>
      </p:sp>
    </p:spTree>
    <p:extLst>
      <p:ext uri="{BB962C8B-B14F-4D97-AF65-F5344CB8AC3E}">
        <p14:creationId xmlns:p14="http://schemas.microsoft.com/office/powerpoint/2010/main" val="343773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62" y="-2"/>
            <a:ext cx="8735475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56935" y="-2"/>
            <a:ext cx="846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Buddha Tooth Relic Temple - Singapore</a:t>
            </a:r>
          </a:p>
        </p:txBody>
      </p:sp>
    </p:spTree>
    <p:extLst>
      <p:ext uri="{BB962C8B-B14F-4D97-AF65-F5344CB8AC3E}">
        <p14:creationId xmlns:p14="http://schemas.microsoft.com/office/powerpoint/2010/main" val="326589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"/>
            <a:ext cx="51435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329268" y="436098"/>
            <a:ext cx="4206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Mahabodhi temple in India - Where Buddha attained nirvana under the Bodhi tree.</a:t>
            </a:r>
          </a:p>
        </p:txBody>
      </p:sp>
    </p:spTree>
    <p:extLst>
      <p:ext uri="{BB962C8B-B14F-4D97-AF65-F5344CB8AC3E}">
        <p14:creationId xmlns:p14="http://schemas.microsoft.com/office/powerpoint/2010/main" val="1856892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Sacred 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Buddhists’ holy book is called the Tripitaka.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contains all of Buddha’s teachings.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Buddhists do not worship a god but rather Buddha by thanking him for his teachings and reading the Tripitaka to become more enlightened.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3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-2"/>
            <a:ext cx="838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Buddha Memorial Center - Taiwan</a:t>
            </a:r>
          </a:p>
        </p:txBody>
      </p:sp>
    </p:spTree>
    <p:extLst>
      <p:ext uri="{BB962C8B-B14F-4D97-AF65-F5344CB8AC3E}">
        <p14:creationId xmlns:p14="http://schemas.microsoft.com/office/powerpoint/2010/main" val="3622161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0363" y="766763"/>
            <a:ext cx="11071274" cy="5486400"/>
          </a:xfrm>
          <a:prstGeom prst="ellipse">
            <a:avLst/>
          </a:prstGeom>
          <a:solidFill>
            <a:srgbClr val="A5DEF1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03050" y="2228671"/>
            <a:ext cx="93859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Hinduism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5376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Standards</a:t>
            </a:r>
          </a:p>
          <a:p>
            <a:endParaRPr lang="en-US" sz="4400" dirty="0"/>
          </a:p>
          <a:p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SS7G12 The student will analyze the diverse cultures of the people who live in Southern and Eastern Asia.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Explain the differences between an ethnic group and a religious group. </a:t>
            </a: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Compare and contrast the prominent religions in Southern and Eastern Asia: Buddhism, Hinduism, Islam, Shintoism and the philosophy of Confucianism. </a:t>
            </a:r>
          </a:p>
        </p:txBody>
      </p:sp>
    </p:spTree>
    <p:extLst>
      <p:ext uri="{BB962C8B-B14F-4D97-AF65-F5344CB8AC3E}">
        <p14:creationId xmlns:p14="http://schemas.microsoft.com/office/powerpoint/2010/main" val="4262332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Hinduism developed in India around 1500 BCE.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is one of the oldest religions in the world.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Today, Hinduism is largely practiced in India where over 80% of Indians claim to be Hindu.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Hinduism is the third largest religion in the world, behind Christianity and Islam.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87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93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74055" y="182880"/>
            <a:ext cx="9186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Akshardham Temple in Delhi – World’s Largest Hindu Temple</a:t>
            </a:r>
          </a:p>
        </p:txBody>
      </p:sp>
    </p:spTree>
    <p:extLst>
      <p:ext uri="{BB962C8B-B14F-4D97-AF65-F5344CB8AC3E}">
        <p14:creationId xmlns:p14="http://schemas.microsoft.com/office/powerpoint/2010/main" val="2479501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Basic Beliefs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Hinduism does not come from the teachings of one man.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is based on the religion practiced by the Aryans.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Aryan priests followed complicated prayers, rituals, and hymns known as The Vedas.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Today, there is not one single text that Hindus consider sacred, rather there are many like The Vedas that teach Hindus proper behavior.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Hinduism is polytheistic, meaning that Hindus worship many gods and goddesses.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Hindus believe that all living beings have souls (animals as well as people).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Some animals, like the cow, are especially sacred, and many Hindus are vegetarians.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9" y="0"/>
            <a:ext cx="7659061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133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72" y="-2"/>
            <a:ext cx="1031545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7618" y="0"/>
            <a:ext cx="9186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Diwali “Festival of Lights” – Hindu Celebration in India</a:t>
            </a:r>
          </a:p>
        </p:txBody>
      </p:sp>
    </p:spTree>
    <p:extLst>
      <p:ext uri="{BB962C8B-B14F-4D97-AF65-F5344CB8AC3E}">
        <p14:creationId xmlns:p14="http://schemas.microsoft.com/office/powerpoint/2010/main" val="293183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Reincarnation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All Hindus believe in reincarnation, the idea that the soul does not die with the body, but enters the body of another being (human or animal).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type of life a person leads determines what the next life will be like.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soul is reincarnated over and over again until it is good enough to achieve </a:t>
            </a:r>
            <a:r>
              <a:rPr lang="en-US" sz="3100" i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moksha</a:t>
            </a:r>
            <a:r>
              <a:rPr lang="en-US" sz="3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(freedom from the cycle).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Hindus also believe that each person’s </a:t>
            </a:r>
            <a:r>
              <a:rPr lang="en-US" sz="3100" i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karma</a:t>
            </a:r>
            <a:r>
              <a:rPr lang="en-US" sz="3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or good or bad behavior, determines his fate.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34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95" y="-2"/>
            <a:ext cx="693801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7618" y="0"/>
            <a:ext cx="10100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Statue of Shiva (Hindu Deity) – 65 Ft. Tall</a:t>
            </a:r>
          </a:p>
        </p:txBody>
      </p:sp>
    </p:spTree>
    <p:extLst>
      <p:ext uri="{BB962C8B-B14F-4D97-AF65-F5344CB8AC3E}">
        <p14:creationId xmlns:p14="http://schemas.microsoft.com/office/powerpoint/2010/main" val="514769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Caste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Hindus live by the caste system (a belief that social class is hereditary and does not change throughout a person’s life).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only way to change castes is to be born into a different one in the next life.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also divisions within each caste.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Traditional families would not let their children marry someone from another caste.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jobs in India are still awarded based on caste connections.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Caste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caste system divides people into 4 main classes: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Brahmans (priests and wise men) – highest class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8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Kashatriyas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(warriors, rulers, soldiers) – next class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8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Vaishyas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(merchants, traders, small farmers) – third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8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Shudras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(peasants and field workers) – last class</a:t>
            </a:r>
          </a:p>
          <a:p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fifth caste is considered even lower, the untouchables or pariahs, who do work that no one else would do.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19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29" y="0"/>
            <a:ext cx="729234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98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12135" y="-228600"/>
            <a:ext cx="7972023" cy="7315200"/>
          </a:xfrm>
          <a:prstGeom prst="ellipse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8" y="5204693"/>
            <a:ext cx="12192000" cy="1200329"/>
          </a:xfrm>
          <a:prstGeom prst="rect">
            <a:avLst/>
          </a:prstGeom>
          <a:solidFill>
            <a:srgbClr val="A5DEF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93958" y="887671"/>
            <a:ext cx="740407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Asia’s</a:t>
            </a:r>
          </a:p>
          <a:p>
            <a:pPr algn="ctr"/>
            <a:r>
              <a:rPr lang="en-US" sz="12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2" y="5266249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Buddhism, Hinduism, Islam, Shintoism, </a:t>
            </a:r>
          </a:p>
          <a:p>
            <a:pPr algn="ctr"/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&amp; the Philosophy of Confucianism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63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85" y="0"/>
            <a:ext cx="944302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67618" y="0"/>
            <a:ext cx="10100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            School of Untouchables – Early 1900s</a:t>
            </a:r>
          </a:p>
        </p:txBody>
      </p:sp>
    </p:spTree>
    <p:extLst>
      <p:ext uri="{BB962C8B-B14F-4D97-AF65-F5344CB8AC3E}">
        <p14:creationId xmlns:p14="http://schemas.microsoft.com/office/powerpoint/2010/main" val="2305401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0363" y="766763"/>
            <a:ext cx="11071274" cy="5486400"/>
          </a:xfrm>
          <a:prstGeom prst="ellipse">
            <a:avLst/>
          </a:prstGeom>
          <a:solidFill>
            <a:srgbClr val="A5DEF1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13829" y="2228671"/>
            <a:ext cx="556434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Islam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6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400714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Islam is usually known as the religion of the Middle East, but it is also widely practiced in Southern and Eastern Asia.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largest Islamic nation in the world, Indonesia, is located here (204 million Muslims).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Islam began in the 7</a:t>
            </a:r>
            <a:r>
              <a:rPr lang="en-US" sz="31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century in the Arabian Peninsula.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Today, Islam is the second largest religion in the world and has spread worldwide.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13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2852" y="154110"/>
            <a:ext cx="3798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Islam by Country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345"/>
            <a:ext cx="12192000" cy="56205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952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Basic Beliefs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Islam is based on the teachings of the prophet Muhammad.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Muslims consider him to be the greatest prophet of their God, Allah.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Muslims are monotheistic (believe in only one god).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have a holy book called The Quran, which they believe is the word of Allah handed down by the angel Gabriel.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two types of Muslims: Sunni and Shi’ite.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disagree on the basic teachings of Islam and are often in conflict with one another.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28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44" y="-2"/>
            <a:ext cx="8056256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7625" y="731520"/>
            <a:ext cx="26869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Muslim Men Reciting The Quran in Indonesia.</a:t>
            </a:r>
          </a:p>
        </p:txBody>
      </p:sp>
    </p:spTree>
    <p:extLst>
      <p:ext uri="{BB962C8B-B14F-4D97-AF65-F5344CB8AC3E}">
        <p14:creationId xmlns:p14="http://schemas.microsoft.com/office/powerpoint/2010/main" val="2028107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05654" y="0"/>
            <a:ext cx="703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Jama</a:t>
            </a:r>
            <a:r>
              <a:rPr lang="en-US" sz="2800" dirty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 Masjid - India’s Largest Mosque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71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Five Pillars of Faith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Muslims practice what is known as the Five Pillars of Islam, which are obligations that each Muslim must follow.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Profession of faith – there is only one god and Muhammad is his messenger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Pray five times a day facing the direction of Mecca (birthplace of Muhammad)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Charity to the poor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Fasting during the holy month of Ramadan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Pilgrimage to Mecca at least once in a person’s lifetime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4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75" y="0"/>
            <a:ext cx="917084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32852" y="154110"/>
            <a:ext cx="3798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The Kaaba, located in Mecca, is the center of Islam. 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439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0363" y="766763"/>
            <a:ext cx="11071274" cy="5486400"/>
          </a:xfrm>
          <a:prstGeom prst="ellipse">
            <a:avLst/>
          </a:prstGeom>
          <a:solidFill>
            <a:srgbClr val="A5DEF1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4683" y="2228671"/>
            <a:ext cx="98626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Shintoism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0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Ethnic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group of people who share a common culture and have a similar language.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These characteristics have been part of their community for generations.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Ethnic groups can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Shared history, common ancestry, language, religion, traditions, beliefs, holidays, food, etc.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these things make up a common culture that is shared by the members of the ethnic group.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26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Shinto is the earliest religion in Japan.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is unique to Japan and has not spread to other parts of the world.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Shinto means the “way of the gods”.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was once the state religion of Japan and is still widely honored among the Japanese.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83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Beliefs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Shintoism has no rules for moral living and no concepts of a single ruling god.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is no single text that is followed.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centers on the reverence of the </a:t>
            </a:r>
            <a:r>
              <a:rPr lang="en-US" sz="3600" i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kami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(divine spirits that live in nature).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Japanese believe that the mountains and rivers in Japan are home to these kami and are considered very sacred.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0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5" y="-2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45810" y="-2359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Mt. Fuji – Sacred to Shintoism</a:t>
            </a:r>
          </a:p>
        </p:txBody>
      </p:sp>
    </p:spTree>
    <p:extLst>
      <p:ext uri="{BB962C8B-B14F-4D97-AF65-F5344CB8AC3E}">
        <p14:creationId xmlns:p14="http://schemas.microsoft.com/office/powerpoint/2010/main" val="2993595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Beliefs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Shintoists offer prayers and perform rituals to honor and please the kami.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Japanese households have a small altar where the family will offer prayers for the spirits they hope will bless and protect them.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worship their ancestors who they believe became kami when they died.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Shintoism stresses the virtue of cleanliness and teaches physical purity.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Since Shinto offers no ideas of a moral code, a god, or life after death, many people who practice Shinto also practice another religion as well.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67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-2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5225" y="1548856"/>
            <a:ext cx="22508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Torri gates mark the separation between the human world and the world of the kami.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1280" y="60209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Torri Gates Outside of a Shinto Shrine</a:t>
            </a:r>
          </a:p>
        </p:txBody>
      </p:sp>
    </p:spTree>
    <p:extLst>
      <p:ext uri="{BB962C8B-B14F-4D97-AF65-F5344CB8AC3E}">
        <p14:creationId xmlns:p14="http://schemas.microsoft.com/office/powerpoint/2010/main" val="1471595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6" y="-2"/>
            <a:ext cx="10261347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00136" y="6350038"/>
            <a:ext cx="5528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Shinto Shrine</a:t>
            </a:r>
          </a:p>
        </p:txBody>
      </p:sp>
    </p:spTree>
    <p:extLst>
      <p:ext uri="{BB962C8B-B14F-4D97-AF65-F5344CB8AC3E}">
        <p14:creationId xmlns:p14="http://schemas.microsoft.com/office/powerpoint/2010/main" val="1012706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0363" y="766763"/>
            <a:ext cx="11071274" cy="5486400"/>
          </a:xfrm>
          <a:prstGeom prst="ellipse">
            <a:avLst/>
          </a:prstGeom>
          <a:solidFill>
            <a:srgbClr val="A5DEF1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791" y="3115093"/>
            <a:ext cx="10514417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Confucianism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0522" y="2081192"/>
            <a:ext cx="8510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Philosophy of</a:t>
            </a:r>
          </a:p>
        </p:txBody>
      </p:sp>
    </p:spTree>
    <p:extLst>
      <p:ext uri="{BB962C8B-B14F-4D97-AF65-F5344CB8AC3E}">
        <p14:creationId xmlns:p14="http://schemas.microsoft.com/office/powerpoint/2010/main" val="1095844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Confucianism is not a religion but rather a philosophy that is often said to be the foundation of modern Chinese culture.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Confucianism was declared the official guiding practice for the Chinese government in 121 BCE.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has continued to have great influence on Chinese government for over 2000 years.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people in China still support the teaching of Confucius and his emphasis on dealing with others fairly.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Confucianism is also practiced by others in East Asia.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88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16" y="0"/>
            <a:ext cx="8873567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025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Confucius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Confucius was born in 550 BCE, a time when the government was having trouble keeping order and warlords controlled much of the land.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believed he knew how to bring peace to ancient China – the key was for people to behave with good character and virtue.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Confucius created a moral structure for social life and politics that every person should follow.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Confucius was not a religious prophet or leader; he saw himself as a teacher.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7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Religious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group of people who share a common belief in a religious claim.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believe in the same god (or gods) and have common sacred text with a specific set of rules about how to live.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Religious groups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God(s), prophets, prayers, history, sacred text, religious laws, holy days, etc.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religious group can have members with different cultures, languages, and races and is usually spread over an entire region or many countries.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People from different ethnic groups may share the same religion; however, they may be from different cultures.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242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62" y="0"/>
            <a:ext cx="5400675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3047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Basic Beliefs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Confucianism is thought of as a philosophy or ethical system based on good deeds and morality rather than a religion.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Confucius believed there were five basic relationships among men: ruler and subject, father and son, husband and wife, older brother and younger brother, &amp; friend and friend.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believed that if each relationship were based on kindness, there would be peace and harmony in the country.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His Golden Rule of Behavior was “What you do not like when done unto yourself, do not unto others.”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90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9" y="-2"/>
            <a:ext cx="1031278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98277" y="98474"/>
            <a:ext cx="7454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Temple &amp; Cemetery of Confucius in his Hometown</a:t>
            </a:r>
          </a:p>
        </p:txBody>
      </p:sp>
    </p:spTree>
    <p:extLst>
      <p:ext uri="{BB962C8B-B14F-4D97-AF65-F5344CB8AC3E}">
        <p14:creationId xmlns:p14="http://schemas.microsoft.com/office/powerpoint/2010/main" val="12139425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Sacred Text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931A1D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Four Books and Five Classics are the authoritative books on Confucianism written before 300 BCE.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These are texts that illustrate the core value and belief systems in Confucianism.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3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0363" y="766763"/>
            <a:ext cx="11071274" cy="5486400"/>
          </a:xfrm>
          <a:prstGeom prst="ellipse">
            <a:avLst/>
          </a:prstGeom>
          <a:solidFill>
            <a:srgbClr val="A5DEF1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5803" y="2228671"/>
            <a:ext cx="98603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Buddhism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Buddhism originated in India around 500 BCE.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About 6% of the world’s population today is Buddhist.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Buddhism is the fourth largest religion in the world, though its largest numbers of followers are found in Southern and Eastern Asia.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9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931A1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601"/>
            <a:ext cx="12192000" cy="5646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3834" y="116847"/>
            <a:ext cx="1004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Distribution of Buddhists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01834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A5DEF1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31A1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Buddha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Siddhartha Guatama was a rich man who led a life of luxury; however, he was troubled by the poverty and suffering that he saw around him.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became a monk and traveled around India for years, hoping to find out why people had to suffer.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After meditating about the unhappiness of man, he finally thought he understood what had to be done.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felt that people could find peace only if they could reject greed and desire.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traveled all over India to share his enlightenment with others and he was called Buddha, or “The Enlightened One”.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6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1991</Words>
  <Application>Microsoft Office PowerPoint</Application>
  <PresentationFormat>Widescreen</PresentationFormat>
  <Paragraphs>214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Ben Schilling</cp:lastModifiedBy>
  <cp:revision>99</cp:revision>
  <dcterms:created xsi:type="dcterms:W3CDTF">2013-10-28T01:52:50Z</dcterms:created>
  <dcterms:modified xsi:type="dcterms:W3CDTF">2017-02-18T15:46:28Z</dcterms:modified>
</cp:coreProperties>
</file>