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375" r:id="rId2"/>
    <p:sldId id="268" r:id="rId3"/>
    <p:sldId id="264" r:id="rId4"/>
    <p:sldId id="266" r:id="rId5"/>
    <p:sldId id="271" r:id="rId6"/>
    <p:sldId id="269" r:id="rId7"/>
    <p:sldId id="285" r:id="rId8"/>
    <p:sldId id="277" r:id="rId9"/>
    <p:sldId id="278" r:id="rId10"/>
    <p:sldId id="280" r:id="rId11"/>
    <p:sldId id="286" r:id="rId12"/>
    <p:sldId id="279" r:id="rId13"/>
    <p:sldId id="287" r:id="rId14"/>
    <p:sldId id="288" r:id="rId15"/>
    <p:sldId id="281" r:id="rId16"/>
    <p:sldId id="289" r:id="rId17"/>
    <p:sldId id="272" r:id="rId18"/>
    <p:sldId id="275" r:id="rId19"/>
    <p:sldId id="273" r:id="rId20"/>
    <p:sldId id="267" r:id="rId21"/>
    <p:sldId id="282" r:id="rId22"/>
    <p:sldId id="290" r:id="rId23"/>
    <p:sldId id="274" r:id="rId24"/>
    <p:sldId id="291" r:id="rId25"/>
    <p:sldId id="270" r:id="rId26"/>
    <p:sldId id="292" r:id="rId27"/>
    <p:sldId id="276" r:id="rId28"/>
    <p:sldId id="284" r:id="rId29"/>
    <p:sldId id="293" r:id="rId30"/>
    <p:sldId id="294" r:id="rId31"/>
    <p:sldId id="295" r:id="rId32"/>
    <p:sldId id="265" r:id="rId33"/>
    <p:sldId id="296" r:id="rId34"/>
    <p:sldId id="312" r:id="rId35"/>
    <p:sldId id="306" r:id="rId36"/>
    <p:sldId id="297" r:id="rId37"/>
    <p:sldId id="309" r:id="rId38"/>
    <p:sldId id="298" r:id="rId39"/>
    <p:sldId id="319" r:id="rId40"/>
    <p:sldId id="318" r:id="rId41"/>
    <p:sldId id="310" r:id="rId42"/>
    <p:sldId id="299" r:id="rId43"/>
    <p:sldId id="317" r:id="rId44"/>
    <p:sldId id="322" r:id="rId45"/>
    <p:sldId id="300" r:id="rId46"/>
    <p:sldId id="311" r:id="rId47"/>
    <p:sldId id="313" r:id="rId48"/>
    <p:sldId id="314" r:id="rId49"/>
    <p:sldId id="301" r:id="rId50"/>
    <p:sldId id="315" r:id="rId51"/>
    <p:sldId id="302" r:id="rId52"/>
    <p:sldId id="316" r:id="rId53"/>
    <p:sldId id="320" r:id="rId54"/>
    <p:sldId id="303" r:id="rId55"/>
    <p:sldId id="304" r:id="rId56"/>
    <p:sldId id="305" r:id="rId57"/>
    <p:sldId id="324" r:id="rId58"/>
    <p:sldId id="325" r:id="rId59"/>
    <p:sldId id="328" r:id="rId60"/>
    <p:sldId id="371" r:id="rId61"/>
    <p:sldId id="335" r:id="rId62"/>
    <p:sldId id="334" r:id="rId63"/>
    <p:sldId id="336" r:id="rId64"/>
    <p:sldId id="341" r:id="rId65"/>
    <p:sldId id="342" r:id="rId66"/>
    <p:sldId id="343" r:id="rId67"/>
    <p:sldId id="344" r:id="rId68"/>
    <p:sldId id="345" r:id="rId69"/>
    <p:sldId id="347" r:id="rId70"/>
    <p:sldId id="333" r:id="rId71"/>
    <p:sldId id="353" r:id="rId72"/>
    <p:sldId id="359" r:id="rId73"/>
    <p:sldId id="346" r:id="rId74"/>
    <p:sldId id="349" r:id="rId75"/>
    <p:sldId id="350" r:id="rId76"/>
    <p:sldId id="355" r:id="rId77"/>
    <p:sldId id="358" r:id="rId78"/>
    <p:sldId id="351" r:id="rId79"/>
    <p:sldId id="356" r:id="rId80"/>
    <p:sldId id="352" r:id="rId81"/>
    <p:sldId id="354" r:id="rId82"/>
    <p:sldId id="360" r:id="rId83"/>
    <p:sldId id="366" r:id="rId84"/>
    <p:sldId id="357" r:id="rId85"/>
    <p:sldId id="361" r:id="rId86"/>
    <p:sldId id="362" r:id="rId87"/>
    <p:sldId id="367" r:id="rId88"/>
    <p:sldId id="363" r:id="rId89"/>
    <p:sldId id="368" r:id="rId90"/>
    <p:sldId id="364" r:id="rId91"/>
    <p:sldId id="365" r:id="rId92"/>
    <p:sldId id="369" r:id="rId93"/>
    <p:sldId id="370" r:id="rId94"/>
    <p:sldId id="329" r:id="rId95"/>
    <p:sldId id="372" r:id="rId96"/>
    <p:sldId id="340" r:id="rId97"/>
    <p:sldId id="373" r:id="rId98"/>
    <p:sldId id="307" r:id="rId99"/>
    <p:sldId id="308" r:id="rId100"/>
    <p:sldId id="338" r:id="rId101"/>
    <p:sldId id="374" r:id="rId102"/>
    <p:sldId id="330" r:id="rId103"/>
    <p:sldId id="260" r:id="rId104"/>
    <p:sldId id="261" r:id="rId10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4AB80"/>
    <a:srgbClr val="7E7B75"/>
    <a:srgbClr val="DE733E"/>
    <a:srgbClr val="1A240B"/>
    <a:srgbClr val="22ADC4"/>
    <a:srgbClr val="ABB85E"/>
    <a:srgbClr val="FADFE8"/>
    <a:srgbClr val="F8AD6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p:scale>
          <a:sx n="79" d="100"/>
          <a:sy n="79" d="100"/>
        </p:scale>
        <p:origin x="-384" y="-24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viewProps" Target="viewProps.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tableStyles" Target="tableStyles.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1CE1071-9969-4FBC-BA68-4549A5F17ADE}" type="datetimeFigureOut">
              <a:rPr lang="en-US" smtClean="0"/>
              <a:t>2/6/2015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B6A06E-13AD-41D1-8964-1A3112E9473E}" type="slidenum">
              <a:rPr lang="en-US" smtClean="0"/>
              <a:t>‹#›</a:t>
            </a:fld>
            <a:endParaRPr lang="en-US"/>
          </a:p>
        </p:txBody>
      </p:sp>
    </p:spTree>
    <p:extLst>
      <p:ext uri="{BB962C8B-B14F-4D97-AF65-F5344CB8AC3E}">
        <p14:creationId xmlns:p14="http://schemas.microsoft.com/office/powerpoint/2010/main" val="34396288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1CE1071-9969-4FBC-BA68-4549A5F17ADE}" type="datetimeFigureOut">
              <a:rPr lang="en-US" smtClean="0"/>
              <a:t>2/6/2015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B6A06E-13AD-41D1-8964-1A3112E9473E}" type="slidenum">
              <a:rPr lang="en-US" smtClean="0"/>
              <a:t>‹#›</a:t>
            </a:fld>
            <a:endParaRPr lang="en-US"/>
          </a:p>
        </p:txBody>
      </p:sp>
    </p:spTree>
    <p:extLst>
      <p:ext uri="{BB962C8B-B14F-4D97-AF65-F5344CB8AC3E}">
        <p14:creationId xmlns:p14="http://schemas.microsoft.com/office/powerpoint/2010/main" val="40712589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1CE1071-9969-4FBC-BA68-4549A5F17ADE}" type="datetimeFigureOut">
              <a:rPr lang="en-US" smtClean="0"/>
              <a:t>2/6/2015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B6A06E-13AD-41D1-8964-1A3112E9473E}" type="slidenum">
              <a:rPr lang="en-US" smtClean="0"/>
              <a:t>‹#›</a:t>
            </a:fld>
            <a:endParaRPr lang="en-US"/>
          </a:p>
        </p:txBody>
      </p:sp>
    </p:spTree>
    <p:extLst>
      <p:ext uri="{BB962C8B-B14F-4D97-AF65-F5344CB8AC3E}">
        <p14:creationId xmlns:p14="http://schemas.microsoft.com/office/powerpoint/2010/main" val="4524386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1CE1071-9969-4FBC-BA68-4549A5F17ADE}" type="datetimeFigureOut">
              <a:rPr lang="en-US" smtClean="0"/>
              <a:t>2/6/2015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B6A06E-13AD-41D1-8964-1A3112E9473E}" type="slidenum">
              <a:rPr lang="en-US" smtClean="0"/>
              <a:t>‹#›</a:t>
            </a:fld>
            <a:endParaRPr lang="en-US"/>
          </a:p>
        </p:txBody>
      </p:sp>
    </p:spTree>
    <p:extLst>
      <p:ext uri="{BB962C8B-B14F-4D97-AF65-F5344CB8AC3E}">
        <p14:creationId xmlns:p14="http://schemas.microsoft.com/office/powerpoint/2010/main" val="22489503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1CE1071-9969-4FBC-BA68-4549A5F17ADE}" type="datetimeFigureOut">
              <a:rPr lang="en-US" smtClean="0"/>
              <a:t>2/6/2015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B6A06E-13AD-41D1-8964-1A3112E9473E}" type="slidenum">
              <a:rPr lang="en-US" smtClean="0"/>
              <a:t>‹#›</a:t>
            </a:fld>
            <a:endParaRPr lang="en-US"/>
          </a:p>
        </p:txBody>
      </p:sp>
    </p:spTree>
    <p:extLst>
      <p:ext uri="{BB962C8B-B14F-4D97-AF65-F5344CB8AC3E}">
        <p14:creationId xmlns:p14="http://schemas.microsoft.com/office/powerpoint/2010/main" val="33246950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1CE1071-9969-4FBC-BA68-4549A5F17ADE}" type="datetimeFigureOut">
              <a:rPr lang="en-US" smtClean="0"/>
              <a:t>2/6/2015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4B6A06E-13AD-41D1-8964-1A3112E9473E}" type="slidenum">
              <a:rPr lang="en-US" smtClean="0"/>
              <a:t>‹#›</a:t>
            </a:fld>
            <a:endParaRPr lang="en-US"/>
          </a:p>
        </p:txBody>
      </p:sp>
    </p:spTree>
    <p:extLst>
      <p:ext uri="{BB962C8B-B14F-4D97-AF65-F5344CB8AC3E}">
        <p14:creationId xmlns:p14="http://schemas.microsoft.com/office/powerpoint/2010/main" val="9719166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1CE1071-9969-4FBC-BA68-4549A5F17ADE}" type="datetimeFigureOut">
              <a:rPr lang="en-US" smtClean="0"/>
              <a:t>2/6/2015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4B6A06E-13AD-41D1-8964-1A3112E9473E}" type="slidenum">
              <a:rPr lang="en-US" smtClean="0"/>
              <a:t>‹#›</a:t>
            </a:fld>
            <a:endParaRPr lang="en-US"/>
          </a:p>
        </p:txBody>
      </p:sp>
    </p:spTree>
    <p:extLst>
      <p:ext uri="{BB962C8B-B14F-4D97-AF65-F5344CB8AC3E}">
        <p14:creationId xmlns:p14="http://schemas.microsoft.com/office/powerpoint/2010/main" val="9303326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1CE1071-9969-4FBC-BA68-4549A5F17ADE}" type="datetimeFigureOut">
              <a:rPr lang="en-US" smtClean="0"/>
              <a:t>2/6/2015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4B6A06E-13AD-41D1-8964-1A3112E9473E}" type="slidenum">
              <a:rPr lang="en-US" smtClean="0"/>
              <a:t>‹#›</a:t>
            </a:fld>
            <a:endParaRPr lang="en-US"/>
          </a:p>
        </p:txBody>
      </p:sp>
    </p:spTree>
    <p:extLst>
      <p:ext uri="{BB962C8B-B14F-4D97-AF65-F5344CB8AC3E}">
        <p14:creationId xmlns:p14="http://schemas.microsoft.com/office/powerpoint/2010/main" val="26273483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1CE1071-9969-4FBC-BA68-4549A5F17ADE}" type="datetimeFigureOut">
              <a:rPr lang="en-US" smtClean="0"/>
              <a:t>2/6/2015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4B6A06E-13AD-41D1-8964-1A3112E9473E}" type="slidenum">
              <a:rPr lang="en-US" smtClean="0"/>
              <a:t>‹#›</a:t>
            </a:fld>
            <a:endParaRPr lang="en-US"/>
          </a:p>
        </p:txBody>
      </p:sp>
    </p:spTree>
    <p:extLst>
      <p:ext uri="{BB962C8B-B14F-4D97-AF65-F5344CB8AC3E}">
        <p14:creationId xmlns:p14="http://schemas.microsoft.com/office/powerpoint/2010/main" val="10853486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1CE1071-9969-4FBC-BA68-4549A5F17ADE}" type="datetimeFigureOut">
              <a:rPr lang="en-US" smtClean="0"/>
              <a:t>2/6/2015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4B6A06E-13AD-41D1-8964-1A3112E9473E}" type="slidenum">
              <a:rPr lang="en-US" smtClean="0"/>
              <a:t>‹#›</a:t>
            </a:fld>
            <a:endParaRPr lang="en-US"/>
          </a:p>
        </p:txBody>
      </p:sp>
    </p:spTree>
    <p:extLst>
      <p:ext uri="{BB962C8B-B14F-4D97-AF65-F5344CB8AC3E}">
        <p14:creationId xmlns:p14="http://schemas.microsoft.com/office/powerpoint/2010/main" val="2164244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1CE1071-9969-4FBC-BA68-4549A5F17ADE}" type="datetimeFigureOut">
              <a:rPr lang="en-US" smtClean="0"/>
              <a:t>2/6/2015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4B6A06E-13AD-41D1-8964-1A3112E9473E}" type="slidenum">
              <a:rPr lang="en-US" smtClean="0"/>
              <a:t>‹#›</a:t>
            </a:fld>
            <a:endParaRPr lang="en-US"/>
          </a:p>
        </p:txBody>
      </p:sp>
    </p:spTree>
    <p:extLst>
      <p:ext uri="{BB962C8B-B14F-4D97-AF65-F5344CB8AC3E}">
        <p14:creationId xmlns:p14="http://schemas.microsoft.com/office/powerpoint/2010/main" val="23936372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1CE1071-9969-4FBC-BA68-4549A5F17ADE}" type="datetimeFigureOut">
              <a:rPr lang="en-US" smtClean="0"/>
              <a:t>2/6/2015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4B6A06E-13AD-41D1-8964-1A3112E9473E}" type="slidenum">
              <a:rPr lang="en-US" smtClean="0"/>
              <a:t>‹#›</a:t>
            </a:fld>
            <a:endParaRPr lang="en-US"/>
          </a:p>
        </p:txBody>
      </p:sp>
    </p:spTree>
    <p:extLst>
      <p:ext uri="{BB962C8B-B14F-4D97-AF65-F5344CB8AC3E}">
        <p14:creationId xmlns:p14="http://schemas.microsoft.com/office/powerpoint/2010/main" val="31905996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hyperlink" Target="http://www.teacherspayteachers.com/Store/Brain-Wrinkles" TargetMode="Externa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hyperlink" Target="http://www.google.com/url?sa=i&amp;rct=j&amp;q=&amp;esrc=s&amp;frm=1&amp;source=images&amp;cd=&amp;cad=rja&amp;docid=TV1af0hoNxNpWM&amp;tbnid=mFDREuXqYdDMeM:&amp;ved=0CAUQjRw&amp;url=http://www.flickr.com/photos/nnova/2756297823/&amp;ei=-48jUoT1CoGq2gXyx4H4BA&amp;psig=AFQjCNG6F-lb9vEJ7PirN01NsHcs4ZaYPw&amp;ust=1378128338155264" TargetMode="Externa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2" Type="http://schemas.openxmlformats.org/officeDocument/2006/relationships/image" Target="../media/image53.GIF"/><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4" name="Rectangle 3"/>
          <p:cNvSpPr/>
          <p:nvPr/>
        </p:nvSpPr>
        <p:spPr>
          <a:xfrm>
            <a:off x="0" y="0"/>
            <a:ext cx="12312203" cy="6858000"/>
          </a:xfrm>
          <a:prstGeom prst="rect">
            <a:avLst/>
          </a:prstGeom>
          <a:blipFill dpi="0" rotWithShape="1">
            <a:blip r:embed="rId2"/>
            <a:srcRect/>
            <a:stretch>
              <a:fillRect/>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303941" y="126609"/>
            <a:ext cx="11704319" cy="6555545"/>
          </a:xfrm>
          <a:prstGeom prst="ellipse">
            <a:avLst/>
          </a:prstGeom>
          <a:solidFill>
            <a:schemeClr val="bg1">
              <a:lumMod val="95000"/>
              <a:alpha val="94000"/>
            </a:schemeClr>
          </a:solidFill>
          <a:ln w="285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734904" y="1656477"/>
            <a:ext cx="10842391" cy="3539430"/>
          </a:xfrm>
          <a:prstGeom prst="rect">
            <a:avLst/>
          </a:prstGeom>
          <a:noFill/>
        </p:spPr>
        <p:txBody>
          <a:bodyPr wrap="none" lIns="91440" tIns="45720" rIns="91440" bIns="45720">
            <a:spAutoFit/>
          </a:bodyPr>
          <a:lstStyle/>
          <a:p>
            <a:pPr algn="ctr"/>
            <a:r>
              <a:rPr lang="en-US" sz="8800" b="0" cap="none" spc="0" dirty="0" smtClean="0">
                <a:ln w="0">
                  <a:solidFill>
                    <a:sysClr val="windowText" lastClr="000000"/>
                  </a:solidFill>
                </a:ln>
                <a:solidFill>
                  <a:srgbClr val="DE733E"/>
                </a:solidFill>
                <a:effectLst>
                  <a:glow rad="63500">
                    <a:srgbClr val="7E7B75"/>
                  </a:glow>
                  <a:outerShdw blurRad="50800" dist="38100" dir="2700000" algn="tl" rotWithShape="0">
                    <a:prstClr val="black">
                      <a:alpha val="40000"/>
                    </a:prstClr>
                  </a:outerShdw>
                </a:effectLst>
                <a:latin typeface="KG Second Chances Solid" panose="02000000000000000000" pitchFamily="2" charset="0"/>
              </a:rPr>
              <a:t>Early Civilizations</a:t>
            </a:r>
          </a:p>
          <a:p>
            <a:pPr algn="ctr"/>
            <a:r>
              <a:rPr lang="en-US" sz="4800" dirty="0">
                <a:ln w="0">
                  <a:solidFill>
                    <a:sysClr val="windowText" lastClr="000000"/>
                  </a:solidFill>
                </a:ln>
                <a:solidFill>
                  <a:srgbClr val="DE733E"/>
                </a:solidFill>
                <a:effectLst>
                  <a:glow rad="63500">
                    <a:srgbClr val="7E7B75"/>
                  </a:glow>
                  <a:outerShdw blurRad="50800" dist="38100" dir="2700000" algn="tl" rotWithShape="0">
                    <a:prstClr val="black">
                      <a:alpha val="40000"/>
                    </a:prstClr>
                  </a:outerShdw>
                </a:effectLst>
                <a:latin typeface="KG Second Chances Solid" panose="02000000000000000000" pitchFamily="2" charset="0"/>
              </a:rPr>
              <a:t>o</a:t>
            </a:r>
            <a:r>
              <a:rPr lang="en-US" sz="4800" b="0" cap="none" spc="0" dirty="0" smtClean="0">
                <a:ln w="0">
                  <a:solidFill>
                    <a:sysClr val="windowText" lastClr="000000"/>
                  </a:solidFill>
                </a:ln>
                <a:solidFill>
                  <a:srgbClr val="DE733E"/>
                </a:solidFill>
                <a:effectLst>
                  <a:glow rad="63500">
                    <a:srgbClr val="7E7B75"/>
                  </a:glow>
                  <a:outerShdw blurRad="50800" dist="38100" dir="2700000" algn="tl" rotWithShape="0">
                    <a:prstClr val="black">
                      <a:alpha val="40000"/>
                    </a:prstClr>
                  </a:outerShdw>
                </a:effectLst>
                <a:latin typeface="KG Second Chances Solid" panose="02000000000000000000" pitchFamily="2" charset="0"/>
              </a:rPr>
              <a:t>f</a:t>
            </a:r>
          </a:p>
          <a:p>
            <a:pPr algn="ctr"/>
            <a:r>
              <a:rPr lang="en-US" sz="8800" b="0" cap="none" spc="0" dirty="0" smtClean="0">
                <a:ln w="0">
                  <a:solidFill>
                    <a:sysClr val="windowText" lastClr="000000"/>
                  </a:solidFill>
                </a:ln>
                <a:solidFill>
                  <a:srgbClr val="DE733E"/>
                </a:solidFill>
                <a:effectLst>
                  <a:glow rad="63500">
                    <a:srgbClr val="7E7B75"/>
                  </a:glow>
                  <a:outerShdw blurRad="50800" dist="38100" dir="2700000" algn="tl" rotWithShape="0">
                    <a:prstClr val="black">
                      <a:alpha val="40000"/>
                    </a:prstClr>
                  </a:outerShdw>
                </a:effectLst>
                <a:latin typeface="KG Second Chances Solid" panose="02000000000000000000" pitchFamily="2" charset="0"/>
              </a:rPr>
              <a:t>Latin America</a:t>
            </a:r>
            <a:endParaRPr lang="en-US" sz="8800" b="0" cap="none" spc="0" dirty="0">
              <a:ln w="0">
                <a:solidFill>
                  <a:sysClr val="windowText" lastClr="000000"/>
                </a:solidFill>
              </a:ln>
              <a:solidFill>
                <a:srgbClr val="DE733E"/>
              </a:solidFill>
              <a:effectLst>
                <a:glow rad="63500">
                  <a:srgbClr val="7E7B75"/>
                </a:glow>
                <a:outerShdw blurRad="50800" dist="38100" dir="2700000" algn="tl" rotWithShape="0">
                  <a:prstClr val="black">
                    <a:alpha val="40000"/>
                  </a:prstClr>
                </a:outerShdw>
              </a:effectLst>
              <a:latin typeface="KG Second Chances Solid" panose="02000000000000000000" pitchFamily="2" charset="0"/>
            </a:endParaRPr>
          </a:p>
        </p:txBody>
      </p:sp>
      <p:sp>
        <p:nvSpPr>
          <p:cNvPr id="8" name="TextBox 7"/>
          <p:cNvSpPr txBox="1"/>
          <p:nvPr/>
        </p:nvSpPr>
        <p:spPr>
          <a:xfrm>
            <a:off x="1220389" y="5554141"/>
            <a:ext cx="9871420" cy="707886"/>
          </a:xfrm>
          <a:prstGeom prst="rect">
            <a:avLst/>
          </a:prstGeom>
          <a:noFill/>
        </p:spPr>
        <p:txBody>
          <a:bodyPr wrap="square" rtlCol="0">
            <a:spAutoFit/>
          </a:bodyPr>
          <a:lstStyle/>
          <a:p>
            <a:pPr algn="ctr"/>
            <a:r>
              <a:rPr lang="en-US" sz="4000" dirty="0" smtClean="0">
                <a:latin typeface="KBScaredStraight" panose="02000603000000000000" pitchFamily="2" charset="0"/>
                <a:ea typeface="KBScaredStraight" panose="02000603000000000000" pitchFamily="2" charset="0"/>
              </a:rPr>
              <a:t>Part One</a:t>
            </a:r>
            <a:endParaRPr lang="en-US" sz="4000" dirty="0">
              <a:latin typeface="KBScaredStraight" panose="02000603000000000000" pitchFamily="2" charset="0"/>
              <a:ea typeface="KBScaredStraight" panose="02000603000000000000" pitchFamily="2" charset="0"/>
            </a:endParaRPr>
          </a:p>
        </p:txBody>
      </p:sp>
    </p:spTree>
    <p:extLst>
      <p:ext uri="{BB962C8B-B14F-4D97-AF65-F5344CB8AC3E}">
        <p14:creationId xmlns:p14="http://schemas.microsoft.com/office/powerpoint/2010/main" val="36067639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5" name="Rectangle 4"/>
          <p:cNvSpPr/>
          <p:nvPr/>
        </p:nvSpPr>
        <p:spPr>
          <a:xfrm>
            <a:off x="0" y="0"/>
            <a:ext cx="12312203" cy="6858000"/>
          </a:xfrm>
          <a:prstGeom prst="rect">
            <a:avLst/>
          </a:prstGeom>
          <a:solidFill>
            <a:srgbClr val="7E7B7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2618076" y="0"/>
            <a:ext cx="7076050" cy="707886"/>
          </a:xfrm>
          <a:prstGeom prst="rect">
            <a:avLst/>
          </a:prstGeom>
          <a:noFill/>
        </p:spPr>
        <p:txBody>
          <a:bodyPr wrap="square" rtlCol="0">
            <a:spAutoFit/>
          </a:bodyPr>
          <a:lstStyle/>
          <a:p>
            <a:pPr algn="ctr"/>
            <a:r>
              <a:rPr lang="en-US" sz="4000" dirty="0" smtClean="0">
                <a:solidFill>
                  <a:schemeClr val="bg1"/>
                </a:solidFill>
                <a:latin typeface="KBScaredStraight" panose="02000603000000000000" pitchFamily="2" charset="0"/>
                <a:ea typeface="KBScaredStraight" panose="02000603000000000000" pitchFamily="2" charset="0"/>
              </a:rPr>
              <a:t>Chinampas</a:t>
            </a:r>
            <a:endParaRPr lang="en-US" sz="4000" dirty="0">
              <a:solidFill>
                <a:schemeClr val="bg1"/>
              </a:solidFill>
              <a:latin typeface="KBScaredStraight" panose="02000603000000000000" pitchFamily="2" charset="0"/>
              <a:ea typeface="KBScaredStraight" panose="02000603000000000000" pitchFamily="2" charset="0"/>
            </a:endParaRPr>
          </a:p>
        </p:txBody>
      </p:sp>
      <p:pic>
        <p:nvPicPr>
          <p:cNvPr id="7" name="Picture 5" descr="Picture 5"/>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1628329" y="604910"/>
            <a:ext cx="8935341" cy="6035040"/>
          </a:xfrm>
        </p:spPr>
      </p:pic>
    </p:spTree>
    <p:extLst>
      <p:ext uri="{BB962C8B-B14F-4D97-AF65-F5344CB8AC3E}">
        <p14:creationId xmlns:p14="http://schemas.microsoft.com/office/powerpoint/2010/main" val="910841229"/>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0" y="0"/>
            <a:ext cx="6126480" cy="6858000"/>
          </a:xfrm>
          <a:prstGeom prst="rect">
            <a:avLst/>
          </a:prstGeom>
          <a:ln>
            <a:solidFill>
              <a:schemeClr val="tx1"/>
            </a:solidFill>
          </a:ln>
        </p:spPr>
      </p:pic>
      <p:pic>
        <p:nvPicPr>
          <p:cNvPr id="5" name="Picture 4"/>
          <p:cNvPicPr>
            <a:picLocks noChangeAspect="1"/>
          </p:cNvPicPr>
          <p:nvPr/>
        </p:nvPicPr>
        <p:blipFill>
          <a:blip r:embed="rId2"/>
          <a:stretch>
            <a:fillRect/>
          </a:stretch>
        </p:blipFill>
        <p:spPr>
          <a:xfrm>
            <a:off x="6126480" y="0"/>
            <a:ext cx="6126480" cy="6858000"/>
          </a:xfrm>
          <a:prstGeom prst="rect">
            <a:avLst/>
          </a:prstGeom>
          <a:ln>
            <a:solidFill>
              <a:schemeClr val="tx1"/>
            </a:solidFill>
          </a:ln>
        </p:spPr>
      </p:pic>
    </p:spTree>
    <p:extLst>
      <p:ext uri="{BB962C8B-B14F-4D97-AF65-F5344CB8AC3E}">
        <p14:creationId xmlns:p14="http://schemas.microsoft.com/office/powerpoint/2010/main" val="3377424104"/>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p:nvPr/>
        </p:nvPicPr>
        <p:blipFill>
          <a:blip r:embed="rId2">
            <a:extLst>
              <a:ext uri="{28A0092B-C50C-407E-A947-70E740481C1C}">
                <a14:useLocalDpi xmlns:a14="http://schemas.microsoft.com/office/drawing/2010/main" val="0"/>
              </a:ext>
            </a:extLst>
          </a:blip>
          <a:stretch>
            <a:fillRect/>
          </a:stretch>
        </p:blipFill>
        <p:spPr>
          <a:xfrm rot="5400000">
            <a:off x="2667000" y="-2468880"/>
            <a:ext cx="6858000" cy="11795760"/>
          </a:xfrm>
          <a:prstGeom prst="rect">
            <a:avLst/>
          </a:prstGeom>
        </p:spPr>
      </p:pic>
    </p:spTree>
    <p:extLst>
      <p:ext uri="{BB962C8B-B14F-4D97-AF65-F5344CB8AC3E}">
        <p14:creationId xmlns:p14="http://schemas.microsoft.com/office/powerpoint/2010/main" val="1968367120"/>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rot="5400000">
            <a:off x="2675934" y="-1797877"/>
            <a:ext cx="6879989" cy="10475743"/>
          </a:xfrm>
          <a:prstGeom prst="rect">
            <a:avLst/>
          </a:prstGeom>
        </p:spPr>
      </p:pic>
    </p:spTree>
    <p:extLst>
      <p:ext uri="{BB962C8B-B14F-4D97-AF65-F5344CB8AC3E}">
        <p14:creationId xmlns:p14="http://schemas.microsoft.com/office/powerpoint/2010/main" val="3026628571"/>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06437" y="0"/>
            <a:ext cx="11211950" cy="7005508"/>
          </a:xfrm>
          <a:prstGeom prst="rect">
            <a:avLst/>
          </a:prstGeom>
        </p:spPr>
        <p:txBody>
          <a:bodyPr wrap="square">
            <a:spAutoFit/>
          </a:bodyPr>
          <a:lstStyle/>
          <a:p>
            <a:pPr>
              <a:lnSpc>
                <a:spcPct val="107000"/>
              </a:lnSpc>
              <a:spcAft>
                <a:spcPts val="800"/>
              </a:spcAft>
            </a:pPr>
            <a:endParaRPr lang="en-US" sz="1400" dirty="0" smtClean="0">
              <a:latin typeface="KG Second Chances Solid" panose="02000000000000000000" pitchFamily="2" charset="0"/>
              <a:ea typeface="Calibri" panose="020F0502020204030204" pitchFamily="34" charset="0"/>
              <a:cs typeface="Arial" panose="020B0604020202020204" pitchFamily="34" charset="0"/>
            </a:endParaRPr>
          </a:p>
          <a:p>
            <a:pPr algn="ctr">
              <a:lnSpc>
                <a:spcPct val="107000"/>
              </a:lnSpc>
              <a:spcAft>
                <a:spcPts val="800"/>
              </a:spcAft>
            </a:pPr>
            <a:r>
              <a:rPr lang="en-US" sz="4400" dirty="0" smtClean="0">
                <a:latin typeface="KG Second Chances Solid" panose="02000000000000000000" pitchFamily="2" charset="0"/>
              </a:rPr>
              <a:t>Teachers</a:t>
            </a:r>
          </a:p>
          <a:p>
            <a:pPr>
              <a:lnSpc>
                <a:spcPct val="107000"/>
              </a:lnSpc>
              <a:spcAft>
                <a:spcPts val="800"/>
              </a:spcAft>
            </a:pPr>
            <a:r>
              <a:rPr lang="en-US" sz="2400" dirty="0" smtClean="0">
                <a:latin typeface="KBScaredStraight" panose="02000603000000000000" pitchFamily="2" charset="0"/>
                <a:ea typeface="KBScaredStraight" panose="02000603000000000000" pitchFamily="2" charset="0"/>
                <a:cs typeface="Arial" panose="020B0604020202020204" pitchFamily="34" charset="0"/>
              </a:rPr>
              <a:t>Thank you for downloading this file. I hope you enjoy using it with your students, and I can’t wait to read your feedback in my TPT store! </a:t>
            </a:r>
            <a:r>
              <a:rPr lang="en-US" sz="2400" dirty="0" smtClean="0">
                <a:latin typeface="KBScaredStraight" panose="02000603000000000000" pitchFamily="2" charset="0"/>
                <a:ea typeface="KBScaredStraight" panose="02000603000000000000" pitchFamily="2" charset="0"/>
                <a:cs typeface="Arial" panose="020B0604020202020204" pitchFamily="34" charset="0"/>
                <a:sym typeface="Wingdings" panose="05000000000000000000" pitchFamily="2" charset="2"/>
              </a:rPr>
              <a:t></a:t>
            </a:r>
          </a:p>
          <a:p>
            <a:pPr>
              <a:lnSpc>
                <a:spcPct val="107000"/>
              </a:lnSpc>
              <a:spcAft>
                <a:spcPts val="800"/>
              </a:spcAft>
            </a:pPr>
            <a:endParaRPr lang="en-US" sz="1600" dirty="0">
              <a:latin typeface="KBScaredStraight" panose="02000603000000000000" pitchFamily="2" charset="0"/>
              <a:ea typeface="KBScaredStraight" panose="02000603000000000000" pitchFamily="2" charset="0"/>
              <a:cs typeface="Arial" panose="020B0604020202020204" pitchFamily="34" charset="0"/>
            </a:endParaRPr>
          </a:p>
          <a:p>
            <a:pPr marL="342900" indent="-342900">
              <a:lnSpc>
                <a:spcPct val="107000"/>
              </a:lnSpc>
              <a:spcAft>
                <a:spcPts val="800"/>
              </a:spcAft>
              <a:buFont typeface="Arial" panose="020B0604020202020204" pitchFamily="34" charset="0"/>
              <a:buChar char="•"/>
            </a:pPr>
            <a:r>
              <a:rPr lang="en-US" sz="2400" dirty="0" smtClean="0">
                <a:latin typeface="KBScaredStraight" panose="02000603000000000000" pitchFamily="2" charset="0"/>
                <a:ea typeface="KBScaredStraight" panose="02000603000000000000" pitchFamily="2" charset="0"/>
                <a:cs typeface="Arial" panose="020B0604020202020204" pitchFamily="34" charset="0"/>
              </a:rPr>
              <a:t>For more social studies materials, please visit my store: </a:t>
            </a:r>
            <a:r>
              <a:rPr lang="en-US" sz="2400" dirty="0" smtClean="0">
                <a:latin typeface="KBScaredStraight" panose="02000603000000000000" pitchFamily="2" charset="0"/>
                <a:ea typeface="KBScaredStraight" panose="02000603000000000000" pitchFamily="2" charset="0"/>
                <a:cs typeface="Arial" panose="020B0604020202020204" pitchFamily="34" charset="0"/>
                <a:hlinkClick r:id="rId2"/>
              </a:rPr>
              <a:t>http://www.teacherspayteachers.com/Store/Brain-Wrinkles</a:t>
            </a:r>
            <a:endParaRPr lang="en-US" sz="2400" dirty="0" smtClean="0">
              <a:latin typeface="KBScaredStraight" panose="02000603000000000000" pitchFamily="2" charset="0"/>
              <a:ea typeface="KBScaredStraight" panose="02000603000000000000" pitchFamily="2" charset="0"/>
              <a:cs typeface="Arial" panose="020B0604020202020204" pitchFamily="34" charset="0"/>
            </a:endParaRPr>
          </a:p>
          <a:p>
            <a:pPr>
              <a:lnSpc>
                <a:spcPct val="107000"/>
              </a:lnSpc>
              <a:spcAft>
                <a:spcPts val="800"/>
              </a:spcAft>
            </a:pPr>
            <a:endParaRPr lang="en-US" sz="1600" dirty="0" smtClean="0">
              <a:latin typeface="KBScaredStraight" panose="02000603000000000000" pitchFamily="2" charset="0"/>
              <a:ea typeface="KBScaredStraight" panose="02000603000000000000" pitchFamily="2" charset="0"/>
              <a:cs typeface="Arial" panose="020B0604020202020204" pitchFamily="34" charset="0"/>
            </a:endParaRPr>
          </a:p>
          <a:p>
            <a:pPr marL="342900" indent="-342900">
              <a:lnSpc>
                <a:spcPct val="107000"/>
              </a:lnSpc>
              <a:spcAft>
                <a:spcPts val="800"/>
              </a:spcAft>
              <a:buFont typeface="Arial" panose="020B0604020202020204" pitchFamily="34" charset="0"/>
              <a:buChar char="•"/>
            </a:pPr>
            <a:r>
              <a:rPr lang="en-US" sz="2400" dirty="0" smtClean="0">
                <a:latin typeface="KBScaredStraight" panose="02000603000000000000" pitchFamily="2" charset="0"/>
                <a:ea typeface="KBScaredStraight" panose="02000603000000000000" pitchFamily="2" charset="0"/>
                <a:cs typeface="Arial" panose="020B0604020202020204" pitchFamily="34" charset="0"/>
              </a:rPr>
              <a:t>I teach 6</a:t>
            </a:r>
            <a:r>
              <a:rPr lang="en-US" sz="2400" baseline="30000" dirty="0" smtClean="0">
                <a:latin typeface="KBScaredStraight" panose="02000603000000000000" pitchFamily="2" charset="0"/>
                <a:ea typeface="KBScaredStraight" panose="02000603000000000000" pitchFamily="2" charset="0"/>
                <a:cs typeface="Arial" panose="020B0604020202020204" pitchFamily="34" charset="0"/>
              </a:rPr>
              <a:t>th</a:t>
            </a:r>
            <a:r>
              <a:rPr lang="en-US" sz="2400" dirty="0" smtClean="0">
                <a:latin typeface="KBScaredStraight" panose="02000603000000000000" pitchFamily="2" charset="0"/>
                <a:ea typeface="KBScaredStraight" panose="02000603000000000000" pitchFamily="2" charset="0"/>
                <a:cs typeface="Arial" panose="020B0604020202020204" pitchFamily="34" charset="0"/>
              </a:rPr>
              <a:t> grade Language Arts and Social Studies in Georgia, so my products are aligned with Common Core (LA) and Georgia Performance Standards (SS).</a:t>
            </a:r>
            <a:endParaRPr lang="en-US" sz="1600" dirty="0">
              <a:latin typeface="KBScaredStraight" panose="02000603000000000000" pitchFamily="2" charset="0"/>
              <a:ea typeface="KBScaredStraight" panose="02000603000000000000" pitchFamily="2" charset="0"/>
              <a:cs typeface="Arial" panose="020B0604020202020204" pitchFamily="34" charset="0"/>
            </a:endParaRPr>
          </a:p>
          <a:p>
            <a:pPr marL="342900" indent="-342900">
              <a:lnSpc>
                <a:spcPct val="107000"/>
              </a:lnSpc>
              <a:spcAft>
                <a:spcPts val="800"/>
              </a:spcAft>
              <a:buFont typeface="Arial" panose="020B0604020202020204" pitchFamily="34" charset="0"/>
              <a:buChar char="•"/>
            </a:pPr>
            <a:endParaRPr lang="en-US" sz="1600" dirty="0" smtClean="0">
              <a:latin typeface="KBScaredStraight" panose="02000603000000000000" pitchFamily="2" charset="0"/>
              <a:ea typeface="KBScaredStraight" panose="02000603000000000000" pitchFamily="2" charset="0"/>
              <a:cs typeface="Arial" panose="020B0604020202020204" pitchFamily="34" charset="0"/>
            </a:endParaRPr>
          </a:p>
          <a:p>
            <a:pPr>
              <a:lnSpc>
                <a:spcPct val="107000"/>
              </a:lnSpc>
              <a:spcAft>
                <a:spcPts val="800"/>
              </a:spcAft>
            </a:pPr>
            <a:r>
              <a:rPr lang="en-US" sz="1600" dirty="0" smtClean="0">
                <a:latin typeface="KBScaredStraight" panose="02000603000000000000" pitchFamily="2" charset="0"/>
                <a:ea typeface="KBScaredStraight" panose="02000603000000000000" pitchFamily="2" charset="0"/>
                <a:cs typeface="Arial" panose="020B0604020202020204" pitchFamily="34" charset="0"/>
              </a:rPr>
              <a:t>© </a:t>
            </a:r>
            <a:r>
              <a:rPr lang="en-US" sz="1600" dirty="0">
                <a:latin typeface="KBScaredStraight" panose="02000603000000000000" pitchFamily="2" charset="0"/>
                <a:ea typeface="KBScaredStraight" panose="02000603000000000000" pitchFamily="2" charset="0"/>
                <a:cs typeface="Arial" panose="020B0604020202020204" pitchFamily="34" charset="0"/>
              </a:rPr>
              <a:t>Copyright 2013. Brain Wrinkles. All rights reserved. Permission is granted to copy pages specifically designed for student or teacher use by the original purchaser or licensee. The reproduction of any other part of this product is strictly prohibited. Copying any part of this product and placing it on the Internet in any form (even a personal/classroom website) is strictly forbidden. Doing so makes it possible for an Internet search to make the document available on the Internet, free of charge, and is a violation of the Digital Millennium Copyright Act (DMCA</a:t>
            </a:r>
            <a:r>
              <a:rPr lang="en-US" sz="1600" dirty="0" smtClean="0">
                <a:latin typeface="KBScaredStraight" panose="02000603000000000000" pitchFamily="2" charset="0"/>
                <a:ea typeface="KBScaredStraight" panose="02000603000000000000" pitchFamily="2" charset="0"/>
                <a:cs typeface="Arial" panose="020B0604020202020204" pitchFamily="34" charset="0"/>
              </a:rPr>
              <a:t>).</a:t>
            </a:r>
            <a:endParaRPr lang="en-US" sz="1600" dirty="0">
              <a:latin typeface="KBScaredStraight" panose="02000603000000000000" pitchFamily="2" charset="0"/>
              <a:ea typeface="KBScaredStraight" panose="02000603000000000000" pitchFamily="2" charset="0"/>
              <a:cs typeface="Times New Roman" panose="02020603050405020304" pitchFamily="18" charset="0"/>
            </a:endParaRPr>
          </a:p>
        </p:txBody>
      </p:sp>
    </p:spTree>
    <p:extLst>
      <p:ext uri="{BB962C8B-B14F-4D97-AF65-F5344CB8AC3E}">
        <p14:creationId xmlns:p14="http://schemas.microsoft.com/office/powerpoint/2010/main" val="3022865829"/>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296214"/>
            <a:ext cx="9144000" cy="934188"/>
          </a:xfrm>
        </p:spPr>
        <p:txBody>
          <a:bodyPr/>
          <a:lstStyle/>
          <a:p>
            <a:r>
              <a:rPr lang="en-US" dirty="0" smtClean="0">
                <a:latin typeface="KG Second Chances Solid" panose="02000000000000000000" pitchFamily="2" charset="0"/>
              </a:rPr>
              <a:t>Credits:</a:t>
            </a:r>
            <a:endParaRPr lang="en-US" dirty="0">
              <a:latin typeface="KG Second Chances Solid" panose="02000000000000000000" pitchFamily="2" charset="0"/>
            </a:endParaRPr>
          </a:p>
        </p:txBody>
      </p:sp>
      <p:sp>
        <p:nvSpPr>
          <p:cNvPr id="3" name="Subtitle 2"/>
          <p:cNvSpPr>
            <a:spLocks noGrp="1"/>
          </p:cNvSpPr>
          <p:nvPr>
            <p:ph type="subTitle" idx="1"/>
          </p:nvPr>
        </p:nvSpPr>
        <p:spPr>
          <a:xfrm>
            <a:off x="493690" y="1361114"/>
            <a:ext cx="11457904" cy="4807866"/>
          </a:xfrm>
        </p:spPr>
        <p:txBody>
          <a:bodyPr>
            <a:normAutofit/>
          </a:bodyPr>
          <a:lstStyle/>
          <a:p>
            <a:r>
              <a:rPr lang="en-US" dirty="0" smtClean="0">
                <a:latin typeface="KBScaredStraight" panose="02000603000000000000" pitchFamily="2" charset="0"/>
                <a:ea typeface="KBScaredStraight" panose="02000603000000000000" pitchFamily="2" charset="0"/>
              </a:rPr>
              <a:t>All photos were found via Creative Commons and labeled for reuse.</a:t>
            </a:r>
          </a:p>
          <a:p>
            <a:endParaRPr lang="en-US" dirty="0">
              <a:latin typeface="KBScaredStraight" panose="02000603000000000000" pitchFamily="2" charset="0"/>
              <a:ea typeface="KBScaredStraight" panose="02000603000000000000" pitchFamily="2" charset="0"/>
            </a:endParaRPr>
          </a:p>
          <a:p>
            <a:pPr marL="342900" indent="-342900" algn="l">
              <a:buFont typeface="Arial" panose="020B0604020202020204" pitchFamily="34" charset="0"/>
              <a:buChar char="•"/>
            </a:pPr>
            <a:r>
              <a:rPr lang="en-US" dirty="0" smtClean="0">
                <a:latin typeface="KBScaredStraight" panose="02000603000000000000" pitchFamily="2" charset="0"/>
                <a:ea typeface="KBScaredStraight" panose="02000603000000000000" pitchFamily="2" charset="0"/>
              </a:rPr>
              <a:t>Fonts:</a:t>
            </a:r>
          </a:p>
          <a:p>
            <a:pPr marL="342900" indent="-342900" algn="l">
              <a:buFont typeface="Arial" panose="020B0604020202020204" pitchFamily="34" charset="0"/>
              <a:buChar char="•"/>
            </a:pPr>
            <a:endParaRPr lang="en-US" dirty="0">
              <a:latin typeface="KBScaredStraight" panose="02000603000000000000" pitchFamily="2" charset="0"/>
              <a:ea typeface="KBScaredStraight" panose="02000603000000000000" pitchFamily="2" charset="0"/>
            </a:endParaRPr>
          </a:p>
          <a:p>
            <a:pPr marL="342900" indent="-342900" algn="l">
              <a:buFont typeface="Arial" panose="020B0604020202020204" pitchFamily="34" charset="0"/>
              <a:buChar char="•"/>
            </a:pPr>
            <a:endParaRPr lang="en-US" dirty="0" smtClean="0">
              <a:latin typeface="KBScaredStraight" panose="02000603000000000000" pitchFamily="2" charset="0"/>
              <a:ea typeface="KBScaredStraight" panose="02000603000000000000" pitchFamily="2" charset="0"/>
            </a:endParaRPr>
          </a:p>
          <a:p>
            <a:pPr marL="342900" indent="-342900" algn="l">
              <a:buFont typeface="Arial" panose="020B0604020202020204" pitchFamily="34" charset="0"/>
              <a:buChar char="•"/>
            </a:pPr>
            <a:endParaRPr lang="en-US" dirty="0" smtClean="0">
              <a:latin typeface="KBScaredStraight" panose="02000603000000000000" pitchFamily="2" charset="0"/>
              <a:ea typeface="KBScaredStraight" panose="02000603000000000000" pitchFamily="2" charset="0"/>
            </a:endParaRPr>
          </a:p>
          <a:p>
            <a:pPr marL="342900" indent="-342900" algn="l">
              <a:buFont typeface="Arial" panose="020B0604020202020204" pitchFamily="34" charset="0"/>
              <a:buChar char="•"/>
            </a:pPr>
            <a:endParaRPr lang="en-US" dirty="0" smtClean="0">
              <a:latin typeface="KBScaredStraight" panose="02000603000000000000" pitchFamily="2" charset="0"/>
              <a:ea typeface="KBScaredStraight" panose="02000603000000000000" pitchFamily="2" charset="0"/>
            </a:endParaRPr>
          </a:p>
          <a:p>
            <a:pPr marL="342900" indent="-342900" algn="l">
              <a:buFont typeface="Arial" panose="020B0604020202020204" pitchFamily="34" charset="0"/>
              <a:buChar char="•"/>
            </a:pPr>
            <a:r>
              <a:rPr lang="en-US" dirty="0" smtClean="0">
                <a:latin typeface="KBScaredStraight" panose="02000603000000000000" pitchFamily="2" charset="0"/>
                <a:ea typeface="KBScaredStraight" panose="02000603000000000000" pitchFamily="2" charset="0"/>
              </a:rPr>
              <a:t>Backgrounds &amp; Graphics:</a:t>
            </a:r>
            <a:endParaRPr lang="en-US" dirty="0">
              <a:latin typeface="KBScaredStraight" panose="02000603000000000000" pitchFamily="2" charset="0"/>
              <a:ea typeface="KBScaredStraight" panose="02000603000000000000" pitchFamily="2" charset="0"/>
            </a:endParaRPr>
          </a:p>
        </p:txBody>
      </p:sp>
      <p:pic>
        <p:nvPicPr>
          <p:cNvPr id="4" name="Picture 3"/>
          <p:cNvPicPr>
            <a:picLocks noChangeAspect="1"/>
          </p:cNvPicPr>
          <p:nvPr/>
        </p:nvPicPr>
        <p:blipFill>
          <a:blip r:embed="rId2"/>
          <a:stretch>
            <a:fillRect/>
          </a:stretch>
        </p:blipFill>
        <p:spPr>
          <a:xfrm>
            <a:off x="2068941" y="4933950"/>
            <a:ext cx="1962150" cy="1924050"/>
          </a:xfrm>
          <a:prstGeom prst="rect">
            <a:avLst/>
          </a:prstGeom>
        </p:spPr>
      </p:pic>
      <p:pic>
        <p:nvPicPr>
          <p:cNvPr id="5" name="Picture 4"/>
          <p:cNvPicPr/>
          <p:nvPr/>
        </p:nvPicPr>
        <p:blipFill>
          <a:blip r:embed="rId3" cstate="print">
            <a:extLst>
              <a:ext uri="{28A0092B-C50C-407E-A947-70E740481C1C}">
                <a14:useLocalDpi xmlns:a14="http://schemas.microsoft.com/office/drawing/2010/main" val="0"/>
              </a:ext>
            </a:extLst>
          </a:blip>
          <a:stretch>
            <a:fillRect/>
          </a:stretch>
        </p:blipFill>
        <p:spPr>
          <a:xfrm>
            <a:off x="2004806" y="2728550"/>
            <a:ext cx="2026285" cy="151638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51627187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12312203" cy="6858000"/>
          </a:xfrm>
          <a:prstGeom prst="rect">
            <a:avLst/>
          </a:prstGeom>
          <a:blipFill dpi="0" rotWithShape="1">
            <a:blip r:embed="rId2"/>
            <a:srcRect/>
            <a:stretch>
              <a:fillRect/>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5" name="Rectangle 4"/>
          <p:cNvSpPr/>
          <p:nvPr/>
        </p:nvSpPr>
        <p:spPr>
          <a:xfrm>
            <a:off x="734903" y="1"/>
            <a:ext cx="10941281" cy="6858000"/>
          </a:xfrm>
          <a:prstGeom prst="rect">
            <a:avLst/>
          </a:prstGeom>
          <a:solidFill>
            <a:schemeClr val="bg1">
              <a:lumMod val="95000"/>
              <a:alpha val="94000"/>
            </a:schemeClr>
          </a:solidFill>
          <a:ln w="285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593681" y="53218"/>
            <a:ext cx="11124841" cy="1446550"/>
          </a:xfrm>
          <a:prstGeom prst="rect">
            <a:avLst/>
          </a:prstGeom>
          <a:noFill/>
        </p:spPr>
        <p:txBody>
          <a:bodyPr wrap="none" lIns="91440" tIns="45720" rIns="91440" bIns="45720">
            <a:spAutoFit/>
          </a:bodyPr>
          <a:lstStyle/>
          <a:p>
            <a:pPr algn="ctr"/>
            <a:r>
              <a:rPr lang="en-US" sz="8800" b="0" cap="none" spc="0" dirty="0" smtClean="0">
                <a:ln w="0">
                  <a:solidFill>
                    <a:sysClr val="windowText" lastClr="000000"/>
                  </a:solidFill>
                </a:ln>
                <a:solidFill>
                  <a:srgbClr val="DE733E"/>
                </a:solidFill>
                <a:effectLst>
                  <a:glow rad="63500">
                    <a:schemeClr val="accent3">
                      <a:satMod val="175000"/>
                      <a:alpha val="40000"/>
                    </a:schemeClr>
                  </a:glow>
                  <a:outerShdw blurRad="50800" dist="38100" dir="2700000" algn="tl" rotWithShape="0">
                    <a:prstClr val="black">
                      <a:alpha val="40000"/>
                    </a:prstClr>
                  </a:outerShdw>
                </a:effectLst>
                <a:latin typeface="KG Second Chances Solid" panose="02000000000000000000" pitchFamily="2" charset="0"/>
              </a:rPr>
              <a:t>Expanding Empire</a:t>
            </a:r>
          </a:p>
        </p:txBody>
      </p:sp>
      <p:sp>
        <p:nvSpPr>
          <p:cNvPr id="7" name="TextBox 6"/>
          <p:cNvSpPr txBox="1"/>
          <p:nvPr/>
        </p:nvSpPr>
        <p:spPr>
          <a:xfrm>
            <a:off x="826492" y="1555967"/>
            <a:ext cx="10750802" cy="5078313"/>
          </a:xfrm>
          <a:prstGeom prst="rect">
            <a:avLst/>
          </a:prstGeom>
          <a:noFill/>
        </p:spPr>
        <p:txBody>
          <a:bodyPr wrap="square" rtlCol="0">
            <a:spAutoFit/>
          </a:bodyPr>
          <a:lstStyle/>
          <a:p>
            <a:pPr marL="285750" indent="-285750">
              <a:buFont typeface="Arial" panose="020B0604020202020204" pitchFamily="34" charset="0"/>
              <a:buChar char="•"/>
            </a:pPr>
            <a:r>
              <a:rPr lang="en-US" sz="3600" dirty="0" smtClean="0">
                <a:latin typeface="KBScaredStraight" panose="02000603000000000000" pitchFamily="2" charset="0"/>
                <a:ea typeface="KBScaredStraight" panose="02000603000000000000" pitchFamily="2" charset="0"/>
              </a:rPr>
              <a:t>In the 1400s, Aztec warriors began conquering other people. </a:t>
            </a:r>
          </a:p>
          <a:p>
            <a:pPr marL="285750" indent="-285750">
              <a:buFont typeface="Arial" panose="020B0604020202020204" pitchFamily="34" charset="0"/>
              <a:buChar char="•"/>
            </a:pPr>
            <a:r>
              <a:rPr lang="en-US" sz="3600" dirty="0" smtClean="0">
                <a:latin typeface="KBScaredStraight" panose="02000603000000000000" pitchFamily="2" charset="0"/>
                <a:ea typeface="KBScaredStraight" panose="02000603000000000000" pitchFamily="2" charset="0"/>
              </a:rPr>
              <a:t>They made them pay taxes</a:t>
            </a:r>
            <a:r>
              <a:rPr lang="en-US" sz="3600" dirty="0" smtClean="0">
                <a:latin typeface="KBScaredStraight" panose="02000603000000000000" pitchFamily="2" charset="0"/>
                <a:ea typeface="KBScaredStraight" panose="02000603000000000000" pitchFamily="2" charset="0"/>
                <a:sym typeface="Wingdings" panose="05000000000000000000" pitchFamily="2" charset="2"/>
              </a:rPr>
              <a:t>; noble Aztecs grew rich.</a:t>
            </a:r>
          </a:p>
          <a:p>
            <a:pPr marL="285750" indent="-285750">
              <a:buFont typeface="Arial" panose="020B0604020202020204" pitchFamily="34" charset="0"/>
              <a:buChar char="•"/>
            </a:pPr>
            <a:r>
              <a:rPr lang="en-US" sz="3600" dirty="0" smtClean="0">
                <a:latin typeface="KBScaredStraight" panose="02000603000000000000" pitchFamily="2" charset="0"/>
                <a:ea typeface="KBScaredStraight" panose="02000603000000000000" pitchFamily="2" charset="0"/>
                <a:sym typeface="Wingdings" panose="05000000000000000000" pitchFamily="2" charset="2"/>
              </a:rPr>
              <a:t>Aztecs had an emperor; the nobles and priests helped the emperor—all were very wealthy.</a:t>
            </a:r>
          </a:p>
          <a:p>
            <a:pPr marL="742950" lvl="1" indent="-285750">
              <a:buFont typeface="Arial" panose="020B0604020202020204" pitchFamily="34" charset="0"/>
              <a:buChar char="•"/>
            </a:pPr>
            <a:r>
              <a:rPr lang="en-US" sz="3600" dirty="0" smtClean="0">
                <a:latin typeface="KBScaredStraight" panose="02000603000000000000" pitchFamily="2" charset="0"/>
                <a:ea typeface="KBScaredStraight" panose="02000603000000000000" pitchFamily="2" charset="0"/>
              </a:rPr>
              <a:t>Not everyone was rich—most people were farmers.</a:t>
            </a:r>
          </a:p>
        </p:txBody>
      </p:sp>
    </p:spTree>
    <p:extLst>
      <p:ext uri="{BB962C8B-B14F-4D97-AF65-F5344CB8AC3E}">
        <p14:creationId xmlns:p14="http://schemas.microsoft.com/office/powerpoint/2010/main" val="29871612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5" name="Rectangle 4"/>
          <p:cNvSpPr/>
          <p:nvPr/>
        </p:nvSpPr>
        <p:spPr>
          <a:xfrm>
            <a:off x="0" y="0"/>
            <a:ext cx="12312203" cy="6858000"/>
          </a:xfrm>
          <a:prstGeom prst="rect">
            <a:avLst/>
          </a:prstGeom>
          <a:solidFill>
            <a:srgbClr val="7E7B7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4" descr="aztecSculptu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91047" y="0"/>
            <a:ext cx="553010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7078654" y="5534561"/>
            <a:ext cx="7076050" cy="1200329"/>
          </a:xfrm>
          <a:prstGeom prst="rect">
            <a:avLst/>
          </a:prstGeom>
          <a:noFill/>
        </p:spPr>
        <p:txBody>
          <a:bodyPr wrap="square" rtlCol="0">
            <a:spAutoFit/>
          </a:bodyPr>
          <a:lstStyle/>
          <a:p>
            <a:pPr algn="ctr"/>
            <a:r>
              <a:rPr lang="en-US" sz="3600" dirty="0" smtClean="0">
                <a:solidFill>
                  <a:schemeClr val="bg1"/>
                </a:solidFill>
                <a:latin typeface="KBScaredStraight" panose="02000603000000000000" pitchFamily="2" charset="0"/>
                <a:ea typeface="KBScaredStraight" panose="02000603000000000000" pitchFamily="2" charset="0"/>
              </a:rPr>
              <a:t>Eagle Warrior </a:t>
            </a:r>
          </a:p>
          <a:p>
            <a:pPr algn="ctr"/>
            <a:r>
              <a:rPr lang="en-US" sz="3600" dirty="0" smtClean="0">
                <a:solidFill>
                  <a:schemeClr val="bg1"/>
                </a:solidFill>
                <a:latin typeface="KBScaredStraight" panose="02000603000000000000" pitchFamily="2" charset="0"/>
                <a:ea typeface="KBScaredStraight" panose="02000603000000000000" pitchFamily="2" charset="0"/>
              </a:rPr>
              <a:t>Sculpture</a:t>
            </a:r>
            <a:endParaRPr lang="en-US" sz="3600" dirty="0">
              <a:solidFill>
                <a:schemeClr val="bg1"/>
              </a:solidFill>
              <a:latin typeface="KBScaredStraight" panose="02000603000000000000" pitchFamily="2" charset="0"/>
              <a:ea typeface="KBScaredStraight" panose="02000603000000000000" pitchFamily="2" charset="0"/>
            </a:endParaRPr>
          </a:p>
        </p:txBody>
      </p:sp>
    </p:spTree>
    <p:extLst>
      <p:ext uri="{BB962C8B-B14F-4D97-AF65-F5344CB8AC3E}">
        <p14:creationId xmlns:p14="http://schemas.microsoft.com/office/powerpoint/2010/main" val="28879457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12312203" cy="6858000"/>
          </a:xfrm>
          <a:prstGeom prst="rect">
            <a:avLst/>
          </a:prstGeom>
          <a:blipFill dpi="0" rotWithShape="1">
            <a:blip r:embed="rId2"/>
            <a:srcRect/>
            <a:stretch>
              <a:fillRect/>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5" name="Rectangle 4"/>
          <p:cNvSpPr/>
          <p:nvPr/>
        </p:nvSpPr>
        <p:spPr>
          <a:xfrm>
            <a:off x="734903" y="1"/>
            <a:ext cx="10941281" cy="6858000"/>
          </a:xfrm>
          <a:prstGeom prst="rect">
            <a:avLst/>
          </a:prstGeom>
          <a:solidFill>
            <a:schemeClr val="bg1">
              <a:lumMod val="95000"/>
              <a:alpha val="94000"/>
            </a:schemeClr>
          </a:solidFill>
          <a:ln w="285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2527963" y="53218"/>
            <a:ext cx="7256282" cy="1446550"/>
          </a:xfrm>
          <a:prstGeom prst="rect">
            <a:avLst/>
          </a:prstGeom>
          <a:noFill/>
        </p:spPr>
        <p:txBody>
          <a:bodyPr wrap="none" lIns="91440" tIns="45720" rIns="91440" bIns="45720">
            <a:spAutoFit/>
          </a:bodyPr>
          <a:lstStyle/>
          <a:p>
            <a:pPr algn="ctr"/>
            <a:r>
              <a:rPr lang="en-US" sz="8800" b="0" cap="none" spc="0" dirty="0" smtClean="0">
                <a:ln w="0">
                  <a:solidFill>
                    <a:sysClr val="windowText" lastClr="000000"/>
                  </a:solidFill>
                </a:ln>
                <a:solidFill>
                  <a:srgbClr val="DE733E"/>
                </a:solidFill>
                <a:effectLst>
                  <a:glow rad="63500">
                    <a:schemeClr val="accent3">
                      <a:satMod val="175000"/>
                      <a:alpha val="40000"/>
                    </a:schemeClr>
                  </a:glow>
                  <a:outerShdw blurRad="50800" dist="38100" dir="2700000" algn="tl" rotWithShape="0">
                    <a:prstClr val="black">
                      <a:alpha val="40000"/>
                    </a:prstClr>
                  </a:outerShdw>
                </a:effectLst>
                <a:latin typeface="KG Second Chances Solid" panose="02000000000000000000" pitchFamily="2" charset="0"/>
              </a:rPr>
              <a:t>Men’s Work</a:t>
            </a:r>
          </a:p>
        </p:txBody>
      </p:sp>
      <p:sp>
        <p:nvSpPr>
          <p:cNvPr id="7" name="TextBox 6"/>
          <p:cNvSpPr txBox="1"/>
          <p:nvPr/>
        </p:nvSpPr>
        <p:spPr>
          <a:xfrm>
            <a:off x="826492" y="1555967"/>
            <a:ext cx="10750802" cy="4524315"/>
          </a:xfrm>
          <a:prstGeom prst="rect">
            <a:avLst/>
          </a:prstGeom>
          <a:noFill/>
        </p:spPr>
        <p:txBody>
          <a:bodyPr wrap="square" rtlCol="0">
            <a:spAutoFit/>
          </a:bodyPr>
          <a:lstStyle/>
          <a:p>
            <a:pPr marL="571500" indent="-571500">
              <a:buFont typeface="Arial" panose="020B0604020202020204" pitchFamily="34" charset="0"/>
              <a:buChar char="•"/>
            </a:pPr>
            <a:r>
              <a:rPr lang="en-US" sz="3600" dirty="0" smtClean="0">
                <a:latin typeface="KBScaredStraight" panose="02000603000000000000" pitchFamily="2" charset="0"/>
                <a:ea typeface="KBScaredStraight" panose="02000603000000000000" pitchFamily="2" charset="0"/>
              </a:rPr>
              <a:t>The Aztec were very involved in agriculture.</a:t>
            </a:r>
          </a:p>
          <a:p>
            <a:pPr marL="571500" indent="-571500">
              <a:buFont typeface="Arial" panose="020B0604020202020204" pitchFamily="34" charset="0"/>
              <a:buChar char="•"/>
            </a:pPr>
            <a:endParaRPr lang="en-US" sz="3600" dirty="0" smtClean="0">
              <a:latin typeface="KBScaredStraight" panose="02000603000000000000" pitchFamily="2" charset="0"/>
              <a:ea typeface="KBScaredStraight" panose="02000603000000000000" pitchFamily="2" charset="0"/>
            </a:endParaRPr>
          </a:p>
          <a:p>
            <a:pPr marL="571500" indent="-571500">
              <a:buFont typeface="Arial" panose="020B0604020202020204" pitchFamily="34" charset="0"/>
              <a:buChar char="•"/>
            </a:pPr>
            <a:r>
              <a:rPr lang="en-US" sz="3600" dirty="0" smtClean="0">
                <a:latin typeface="KBScaredStraight" panose="02000603000000000000" pitchFamily="2" charset="0"/>
                <a:ea typeface="KBScaredStraight" panose="02000603000000000000" pitchFamily="2" charset="0"/>
              </a:rPr>
              <a:t>They used chinampas (man-made floating islands) to grow crops of vegetables, flowers, grasses, and medicinal plants.</a:t>
            </a:r>
          </a:p>
          <a:p>
            <a:pPr marL="571500" indent="-571500">
              <a:buFont typeface="Arial" panose="020B0604020202020204" pitchFamily="34" charset="0"/>
              <a:buChar char="•"/>
            </a:pPr>
            <a:endParaRPr lang="en-US" sz="3600" dirty="0" smtClean="0">
              <a:latin typeface="KBScaredStraight" panose="02000603000000000000" pitchFamily="2" charset="0"/>
              <a:ea typeface="KBScaredStraight" panose="02000603000000000000" pitchFamily="2" charset="0"/>
            </a:endParaRPr>
          </a:p>
          <a:p>
            <a:pPr marL="571500" indent="-571500">
              <a:buFont typeface="Arial" panose="020B0604020202020204" pitchFamily="34" charset="0"/>
              <a:buChar char="•"/>
            </a:pPr>
            <a:r>
              <a:rPr lang="en-US" sz="3600" dirty="0" smtClean="0">
                <a:latin typeface="KBScaredStraight" panose="02000603000000000000" pitchFamily="2" charset="0"/>
                <a:ea typeface="KBScaredStraight" panose="02000603000000000000" pitchFamily="2" charset="0"/>
              </a:rPr>
              <a:t>They also hunted and fished.</a:t>
            </a:r>
          </a:p>
        </p:txBody>
      </p:sp>
    </p:spTree>
    <p:extLst>
      <p:ext uri="{BB962C8B-B14F-4D97-AF65-F5344CB8AC3E}">
        <p14:creationId xmlns:p14="http://schemas.microsoft.com/office/powerpoint/2010/main" val="23499642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12312203" cy="6858000"/>
          </a:xfrm>
          <a:prstGeom prst="rect">
            <a:avLst/>
          </a:prstGeom>
          <a:blipFill dpi="0" rotWithShape="1">
            <a:blip r:embed="rId2"/>
            <a:srcRect/>
            <a:stretch>
              <a:fillRect/>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5" name="Rectangle 4"/>
          <p:cNvSpPr/>
          <p:nvPr/>
        </p:nvSpPr>
        <p:spPr>
          <a:xfrm>
            <a:off x="734903" y="1"/>
            <a:ext cx="10941281" cy="6858000"/>
          </a:xfrm>
          <a:prstGeom prst="rect">
            <a:avLst/>
          </a:prstGeom>
          <a:solidFill>
            <a:schemeClr val="bg1">
              <a:lumMod val="95000"/>
              <a:alpha val="94000"/>
            </a:schemeClr>
          </a:solidFill>
          <a:ln w="285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1579563" y="53218"/>
            <a:ext cx="9153083" cy="1446550"/>
          </a:xfrm>
          <a:prstGeom prst="rect">
            <a:avLst/>
          </a:prstGeom>
          <a:noFill/>
        </p:spPr>
        <p:txBody>
          <a:bodyPr wrap="none" lIns="91440" tIns="45720" rIns="91440" bIns="45720">
            <a:spAutoFit/>
          </a:bodyPr>
          <a:lstStyle/>
          <a:p>
            <a:pPr algn="ctr"/>
            <a:r>
              <a:rPr lang="en-US" sz="8800" dirty="0" smtClean="0">
                <a:ln w="0">
                  <a:solidFill>
                    <a:sysClr val="windowText" lastClr="000000"/>
                  </a:solidFill>
                </a:ln>
                <a:solidFill>
                  <a:srgbClr val="DE733E"/>
                </a:solidFill>
                <a:effectLst>
                  <a:glow rad="63500">
                    <a:schemeClr val="accent3">
                      <a:satMod val="175000"/>
                      <a:alpha val="40000"/>
                    </a:schemeClr>
                  </a:glow>
                  <a:outerShdw blurRad="50800" dist="38100" dir="2700000" algn="tl" rotWithShape="0">
                    <a:prstClr val="black">
                      <a:alpha val="40000"/>
                    </a:prstClr>
                  </a:outerShdw>
                </a:effectLst>
                <a:latin typeface="KG Second Chances Solid" panose="02000000000000000000" pitchFamily="2" charset="0"/>
              </a:rPr>
              <a:t>Wom</a:t>
            </a:r>
            <a:r>
              <a:rPr lang="en-US" sz="8800" b="0" cap="none" spc="0" dirty="0" smtClean="0">
                <a:ln w="0">
                  <a:solidFill>
                    <a:sysClr val="windowText" lastClr="000000"/>
                  </a:solidFill>
                </a:ln>
                <a:solidFill>
                  <a:srgbClr val="DE733E"/>
                </a:solidFill>
                <a:effectLst>
                  <a:glow rad="63500">
                    <a:schemeClr val="accent3">
                      <a:satMod val="175000"/>
                      <a:alpha val="40000"/>
                    </a:schemeClr>
                  </a:glow>
                  <a:outerShdw blurRad="50800" dist="38100" dir="2700000" algn="tl" rotWithShape="0">
                    <a:prstClr val="black">
                      <a:alpha val="40000"/>
                    </a:prstClr>
                  </a:outerShdw>
                </a:effectLst>
                <a:latin typeface="KG Second Chances Solid" panose="02000000000000000000" pitchFamily="2" charset="0"/>
              </a:rPr>
              <a:t>en’s Work</a:t>
            </a:r>
          </a:p>
        </p:txBody>
      </p:sp>
      <p:sp>
        <p:nvSpPr>
          <p:cNvPr id="7" name="TextBox 6"/>
          <p:cNvSpPr txBox="1"/>
          <p:nvPr/>
        </p:nvSpPr>
        <p:spPr>
          <a:xfrm>
            <a:off x="826492" y="1555967"/>
            <a:ext cx="10750802" cy="1938992"/>
          </a:xfrm>
          <a:prstGeom prst="rect">
            <a:avLst/>
          </a:prstGeom>
          <a:noFill/>
        </p:spPr>
        <p:txBody>
          <a:bodyPr wrap="square" rtlCol="0">
            <a:spAutoFit/>
          </a:bodyPr>
          <a:lstStyle/>
          <a:p>
            <a:pPr marL="571500" indent="-571500">
              <a:buFont typeface="Arial" panose="020B0604020202020204" pitchFamily="34" charset="0"/>
              <a:buChar char="•"/>
            </a:pPr>
            <a:r>
              <a:rPr lang="en-US" sz="4000" dirty="0" smtClean="0">
                <a:latin typeface="KBScaredStraight" panose="02000603000000000000" pitchFamily="2" charset="0"/>
                <a:ea typeface="KBScaredStraight" panose="02000603000000000000" pitchFamily="2" charset="0"/>
              </a:rPr>
              <a:t>The Aztec women spent the day taking care of the children, cooking, knitting, and doing housework.</a:t>
            </a:r>
          </a:p>
        </p:txBody>
      </p:sp>
    </p:spTree>
    <p:extLst>
      <p:ext uri="{BB962C8B-B14F-4D97-AF65-F5344CB8AC3E}">
        <p14:creationId xmlns:p14="http://schemas.microsoft.com/office/powerpoint/2010/main" val="21593096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5" name="Rectangle 4"/>
          <p:cNvSpPr/>
          <p:nvPr/>
        </p:nvSpPr>
        <p:spPr>
          <a:xfrm>
            <a:off x="0" y="0"/>
            <a:ext cx="12312203" cy="6858000"/>
          </a:xfrm>
          <a:prstGeom prst="rect">
            <a:avLst/>
          </a:prstGeom>
          <a:solidFill>
            <a:srgbClr val="7E7B7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2618076" y="0"/>
            <a:ext cx="7076050" cy="707886"/>
          </a:xfrm>
          <a:prstGeom prst="rect">
            <a:avLst/>
          </a:prstGeom>
          <a:noFill/>
        </p:spPr>
        <p:txBody>
          <a:bodyPr wrap="square" rtlCol="0">
            <a:spAutoFit/>
          </a:bodyPr>
          <a:lstStyle/>
          <a:p>
            <a:pPr algn="ctr"/>
            <a:r>
              <a:rPr lang="en-US" sz="4000" dirty="0" smtClean="0">
                <a:solidFill>
                  <a:schemeClr val="bg1"/>
                </a:solidFill>
                <a:latin typeface="KBScaredStraight" panose="02000603000000000000" pitchFamily="2" charset="0"/>
                <a:ea typeface="KBScaredStraight" panose="02000603000000000000" pitchFamily="2" charset="0"/>
              </a:rPr>
              <a:t>Women’s Work</a:t>
            </a:r>
            <a:endParaRPr lang="en-US" sz="4000" dirty="0">
              <a:solidFill>
                <a:schemeClr val="bg1"/>
              </a:solidFill>
              <a:latin typeface="KBScaredStraight" panose="02000603000000000000" pitchFamily="2" charset="0"/>
              <a:ea typeface="KBScaredStraight" panose="02000603000000000000" pitchFamily="2" charset="0"/>
            </a:endParaRPr>
          </a:p>
        </p:txBody>
      </p:sp>
      <p:pic>
        <p:nvPicPr>
          <p:cNvPr id="7" name="Picture 5" descr="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13848" y="1690688"/>
            <a:ext cx="5200957" cy="384048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 descr="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98310" y="1052524"/>
            <a:ext cx="3630388" cy="530352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635618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12312203" cy="6858000"/>
          </a:xfrm>
          <a:prstGeom prst="rect">
            <a:avLst/>
          </a:prstGeom>
          <a:blipFill dpi="0" rotWithShape="1">
            <a:blip r:embed="rId2"/>
            <a:srcRect/>
            <a:stretch>
              <a:fillRect/>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5" name="Rectangle 4"/>
          <p:cNvSpPr/>
          <p:nvPr/>
        </p:nvSpPr>
        <p:spPr>
          <a:xfrm>
            <a:off x="734903" y="1"/>
            <a:ext cx="10941281" cy="6858000"/>
          </a:xfrm>
          <a:prstGeom prst="rect">
            <a:avLst/>
          </a:prstGeom>
          <a:solidFill>
            <a:schemeClr val="bg1">
              <a:lumMod val="95000"/>
              <a:alpha val="94000"/>
            </a:schemeClr>
          </a:solidFill>
          <a:ln w="285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1709281" y="53218"/>
            <a:ext cx="8893653" cy="1446550"/>
          </a:xfrm>
          <a:prstGeom prst="rect">
            <a:avLst/>
          </a:prstGeom>
          <a:noFill/>
        </p:spPr>
        <p:txBody>
          <a:bodyPr wrap="none" lIns="91440" tIns="45720" rIns="91440" bIns="45720">
            <a:spAutoFit/>
          </a:bodyPr>
          <a:lstStyle/>
          <a:p>
            <a:pPr algn="ctr"/>
            <a:r>
              <a:rPr lang="en-US" sz="8800" dirty="0" smtClean="0">
                <a:ln w="0">
                  <a:solidFill>
                    <a:sysClr val="windowText" lastClr="000000"/>
                  </a:solidFill>
                </a:ln>
                <a:solidFill>
                  <a:srgbClr val="DE733E"/>
                </a:solidFill>
                <a:effectLst>
                  <a:glow rad="63500">
                    <a:schemeClr val="accent3">
                      <a:satMod val="175000"/>
                      <a:alpha val="40000"/>
                    </a:schemeClr>
                  </a:glow>
                  <a:outerShdw blurRad="50800" dist="38100" dir="2700000" algn="tl" rotWithShape="0">
                    <a:prstClr val="black">
                      <a:alpha val="40000"/>
                    </a:prstClr>
                  </a:outerShdw>
                </a:effectLst>
                <a:latin typeface="KG Second Chances Solid" panose="02000000000000000000" pitchFamily="2" charset="0"/>
              </a:rPr>
              <a:t>Achievements</a:t>
            </a:r>
            <a:endParaRPr lang="en-US" sz="8800" b="0" cap="none" spc="0" dirty="0" smtClean="0">
              <a:ln w="0">
                <a:solidFill>
                  <a:sysClr val="windowText" lastClr="000000"/>
                </a:solidFill>
              </a:ln>
              <a:solidFill>
                <a:srgbClr val="DE733E"/>
              </a:solidFill>
              <a:effectLst>
                <a:glow rad="63500">
                  <a:schemeClr val="accent3">
                    <a:satMod val="175000"/>
                    <a:alpha val="40000"/>
                  </a:schemeClr>
                </a:glow>
                <a:outerShdw blurRad="50800" dist="38100" dir="2700000" algn="tl" rotWithShape="0">
                  <a:prstClr val="black">
                    <a:alpha val="40000"/>
                  </a:prstClr>
                </a:outerShdw>
              </a:effectLst>
              <a:latin typeface="KG Second Chances Solid" panose="02000000000000000000" pitchFamily="2" charset="0"/>
            </a:endParaRPr>
          </a:p>
        </p:txBody>
      </p:sp>
      <p:sp>
        <p:nvSpPr>
          <p:cNvPr id="7" name="TextBox 6"/>
          <p:cNvSpPr txBox="1"/>
          <p:nvPr/>
        </p:nvSpPr>
        <p:spPr>
          <a:xfrm>
            <a:off x="826492" y="1555967"/>
            <a:ext cx="10750802" cy="5262979"/>
          </a:xfrm>
          <a:prstGeom prst="rect">
            <a:avLst/>
          </a:prstGeom>
          <a:noFill/>
        </p:spPr>
        <p:txBody>
          <a:bodyPr wrap="square" rtlCol="0">
            <a:spAutoFit/>
          </a:bodyPr>
          <a:lstStyle/>
          <a:p>
            <a:pPr marL="571500" indent="-571500">
              <a:buFont typeface="Arial" panose="020B0604020202020204" pitchFamily="34" charset="0"/>
              <a:buChar char="•"/>
            </a:pPr>
            <a:r>
              <a:rPr lang="en-US" sz="3200" dirty="0" smtClean="0">
                <a:latin typeface="KBScaredStraight" panose="02000603000000000000" pitchFamily="2" charset="0"/>
                <a:ea typeface="KBScaredStraight" panose="02000603000000000000" pitchFamily="2" charset="0"/>
              </a:rPr>
              <a:t>Doctors developed 1,000s of medicines from plants.</a:t>
            </a:r>
          </a:p>
          <a:p>
            <a:pPr marL="571500" indent="-571500">
              <a:buFont typeface="Arial" panose="020B0604020202020204" pitchFamily="34" charset="0"/>
              <a:buChar char="•"/>
            </a:pPr>
            <a:endParaRPr lang="en-US" sz="2400" dirty="0" smtClean="0">
              <a:latin typeface="KBScaredStraight" panose="02000603000000000000" pitchFamily="2" charset="0"/>
              <a:ea typeface="KBScaredStraight" panose="02000603000000000000" pitchFamily="2" charset="0"/>
            </a:endParaRPr>
          </a:p>
          <a:p>
            <a:pPr marL="571500" indent="-571500">
              <a:buFont typeface="Arial" panose="020B0604020202020204" pitchFamily="34" charset="0"/>
              <a:buChar char="•"/>
            </a:pPr>
            <a:r>
              <a:rPr lang="en-US" sz="3200" dirty="0" smtClean="0">
                <a:latin typeface="KBScaredStraight" panose="02000603000000000000" pitchFamily="2" charset="0"/>
                <a:ea typeface="KBScaredStraight" panose="02000603000000000000" pitchFamily="2" charset="0"/>
              </a:rPr>
              <a:t>Astronomers predicted movements of the planets; designed an accurate calendar!</a:t>
            </a:r>
          </a:p>
          <a:p>
            <a:pPr marL="571500" indent="-571500">
              <a:buFont typeface="Arial" panose="020B0604020202020204" pitchFamily="34" charset="0"/>
              <a:buChar char="•"/>
            </a:pPr>
            <a:endParaRPr lang="en-US" sz="2400" dirty="0" smtClean="0">
              <a:latin typeface="KBScaredStraight" panose="02000603000000000000" pitchFamily="2" charset="0"/>
              <a:ea typeface="KBScaredStraight" panose="02000603000000000000" pitchFamily="2" charset="0"/>
            </a:endParaRPr>
          </a:p>
          <a:p>
            <a:pPr marL="571500" indent="-571500">
              <a:buFont typeface="Arial" panose="020B0604020202020204" pitchFamily="34" charset="0"/>
              <a:buChar char="•"/>
            </a:pPr>
            <a:r>
              <a:rPr lang="en-US" sz="3200" dirty="0" smtClean="0">
                <a:latin typeface="KBScaredStraight" panose="02000603000000000000" pitchFamily="2" charset="0"/>
                <a:ea typeface="KBScaredStraight" panose="02000603000000000000" pitchFamily="2" charset="0"/>
              </a:rPr>
              <a:t>Priests kept extensive records using hieroglyphics. </a:t>
            </a:r>
          </a:p>
          <a:p>
            <a:pPr marL="571500" indent="-571500">
              <a:buFont typeface="Arial" panose="020B0604020202020204" pitchFamily="34" charset="0"/>
              <a:buChar char="•"/>
            </a:pPr>
            <a:endParaRPr lang="en-US" sz="2400" dirty="0" smtClean="0">
              <a:latin typeface="KBScaredStraight" panose="02000603000000000000" pitchFamily="2" charset="0"/>
              <a:ea typeface="KBScaredStraight" panose="02000603000000000000" pitchFamily="2" charset="0"/>
            </a:endParaRPr>
          </a:p>
          <a:p>
            <a:pPr marL="571500" indent="-571500">
              <a:buFont typeface="Arial" panose="020B0604020202020204" pitchFamily="34" charset="0"/>
              <a:buChar char="•"/>
            </a:pPr>
            <a:r>
              <a:rPr lang="en-US" sz="3200" dirty="0" smtClean="0">
                <a:latin typeface="KBScaredStraight" panose="02000603000000000000" pitchFamily="2" charset="0"/>
                <a:ea typeface="KBScaredStraight" panose="02000603000000000000" pitchFamily="2" charset="0"/>
              </a:rPr>
              <a:t>Schooling - Boys studied either religion or military skills; girls learned cloth spinning and cooking.</a:t>
            </a:r>
          </a:p>
        </p:txBody>
      </p:sp>
    </p:spTree>
    <p:extLst>
      <p:ext uri="{BB962C8B-B14F-4D97-AF65-F5344CB8AC3E}">
        <p14:creationId xmlns:p14="http://schemas.microsoft.com/office/powerpoint/2010/main" val="8353585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5" name="Rectangle 4"/>
          <p:cNvSpPr/>
          <p:nvPr/>
        </p:nvSpPr>
        <p:spPr>
          <a:xfrm>
            <a:off x="0" y="0"/>
            <a:ext cx="12312203" cy="6858000"/>
          </a:xfrm>
          <a:prstGeom prst="rect">
            <a:avLst/>
          </a:prstGeom>
          <a:solidFill>
            <a:srgbClr val="7E7B7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0"/>
            <a:ext cx="9144000" cy="6858000"/>
          </a:xfrm>
          <a:prstGeom prst="rect">
            <a:avLst/>
          </a:prstGeom>
          <a:ln>
            <a:noFill/>
          </a:ln>
          <a:effectLst>
            <a:outerShdw blurRad="292100" dist="139700" dir="2700000" algn="tl" rotWithShape="0">
              <a:srgbClr val="333333">
                <a:alpha val="65000"/>
              </a:srgbClr>
            </a:outerShdw>
          </a:effectLst>
        </p:spPr>
      </p:pic>
      <p:sp>
        <p:nvSpPr>
          <p:cNvPr id="6" name="TextBox 5"/>
          <p:cNvSpPr txBox="1"/>
          <p:nvPr/>
        </p:nvSpPr>
        <p:spPr>
          <a:xfrm>
            <a:off x="1561826" y="-157312"/>
            <a:ext cx="9106173" cy="646331"/>
          </a:xfrm>
          <a:prstGeom prst="rect">
            <a:avLst/>
          </a:prstGeom>
          <a:noFill/>
        </p:spPr>
        <p:txBody>
          <a:bodyPr wrap="square" rtlCol="0">
            <a:spAutoFit/>
          </a:bodyPr>
          <a:lstStyle/>
          <a:p>
            <a:pPr algn="ctr"/>
            <a:r>
              <a:rPr lang="en-US" sz="3600" dirty="0" smtClean="0">
                <a:latin typeface="KBScaredStraight" panose="02000603000000000000" pitchFamily="2" charset="0"/>
                <a:ea typeface="KBScaredStraight" panose="02000603000000000000" pitchFamily="2" charset="0"/>
              </a:rPr>
              <a:t>Aztec Sun Stone (Calendar)</a:t>
            </a:r>
            <a:endParaRPr lang="en-US" sz="3600" dirty="0">
              <a:latin typeface="KBScaredStraight" panose="02000603000000000000" pitchFamily="2" charset="0"/>
              <a:ea typeface="KBScaredStraight" panose="02000603000000000000" pitchFamily="2" charset="0"/>
            </a:endParaRPr>
          </a:p>
        </p:txBody>
      </p:sp>
    </p:spTree>
    <p:extLst>
      <p:ext uri="{BB962C8B-B14F-4D97-AF65-F5344CB8AC3E}">
        <p14:creationId xmlns:p14="http://schemas.microsoft.com/office/powerpoint/2010/main" val="2790922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5" name="Rectangle 4"/>
          <p:cNvSpPr/>
          <p:nvPr/>
        </p:nvSpPr>
        <p:spPr>
          <a:xfrm>
            <a:off x="0" y="0"/>
            <a:ext cx="12312203" cy="6858000"/>
          </a:xfrm>
          <a:prstGeom prst="rect">
            <a:avLst/>
          </a:prstGeom>
          <a:solidFill>
            <a:srgbClr val="7E7B7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2618076" y="0"/>
            <a:ext cx="7076050" cy="707886"/>
          </a:xfrm>
          <a:prstGeom prst="rect">
            <a:avLst/>
          </a:prstGeom>
          <a:noFill/>
        </p:spPr>
        <p:txBody>
          <a:bodyPr wrap="square" rtlCol="0">
            <a:spAutoFit/>
          </a:bodyPr>
          <a:lstStyle/>
          <a:p>
            <a:r>
              <a:rPr lang="en-US" sz="4000" dirty="0" smtClean="0">
                <a:solidFill>
                  <a:schemeClr val="bg1"/>
                </a:solidFill>
                <a:latin typeface="KBScaredStraight" panose="02000603000000000000" pitchFamily="2" charset="0"/>
                <a:ea typeface="KBScaredStraight" panose="02000603000000000000" pitchFamily="2" charset="0"/>
              </a:rPr>
              <a:t>Aztec Golden “Ear Flares”</a:t>
            </a:r>
            <a:endParaRPr lang="en-US" sz="4000" dirty="0">
              <a:solidFill>
                <a:schemeClr val="bg1"/>
              </a:solidFill>
              <a:latin typeface="KBScaredStraight" panose="02000603000000000000" pitchFamily="2" charset="0"/>
              <a:ea typeface="KBScaredStraight" panose="02000603000000000000" pitchFamily="2"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10949" y="1097280"/>
            <a:ext cx="9290304" cy="4663440"/>
          </a:xfrm>
          <a:prstGeom prst="rect">
            <a:avLst/>
          </a:prstGeom>
        </p:spPr>
      </p:pic>
    </p:spTree>
    <p:extLst>
      <p:ext uri="{BB962C8B-B14F-4D97-AF65-F5344CB8AC3E}">
        <p14:creationId xmlns:p14="http://schemas.microsoft.com/office/powerpoint/2010/main" val="11609620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5" name="Rectangle 4"/>
          <p:cNvSpPr/>
          <p:nvPr/>
        </p:nvSpPr>
        <p:spPr>
          <a:xfrm>
            <a:off x="0" y="0"/>
            <a:ext cx="12312203" cy="6858000"/>
          </a:xfrm>
          <a:prstGeom prst="rect">
            <a:avLst/>
          </a:prstGeom>
          <a:solidFill>
            <a:srgbClr val="7E7B7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08960" y="0"/>
            <a:ext cx="5908431" cy="6858000"/>
          </a:xfrm>
          <a:prstGeom prst="rect">
            <a:avLst/>
          </a:prstGeom>
          <a:ln>
            <a:noFill/>
          </a:ln>
          <a:effectLst>
            <a:outerShdw blurRad="292100" dist="139700" dir="2700000" algn="tl" rotWithShape="0">
              <a:srgbClr val="333333">
                <a:alpha val="65000"/>
              </a:srgbClr>
            </a:outerShdw>
          </a:effectLst>
        </p:spPr>
      </p:pic>
      <p:sp>
        <p:nvSpPr>
          <p:cNvPr id="6" name="TextBox 5"/>
          <p:cNvSpPr txBox="1"/>
          <p:nvPr/>
        </p:nvSpPr>
        <p:spPr>
          <a:xfrm>
            <a:off x="0" y="140042"/>
            <a:ext cx="4660941" cy="1200329"/>
          </a:xfrm>
          <a:prstGeom prst="rect">
            <a:avLst/>
          </a:prstGeom>
          <a:noFill/>
        </p:spPr>
        <p:txBody>
          <a:bodyPr wrap="square" rtlCol="0">
            <a:spAutoFit/>
          </a:bodyPr>
          <a:lstStyle/>
          <a:p>
            <a:pPr algn="ctr"/>
            <a:r>
              <a:rPr lang="en-US" sz="3600" dirty="0" smtClean="0">
                <a:solidFill>
                  <a:schemeClr val="bg1"/>
                </a:solidFill>
                <a:latin typeface="KBScaredStraight" panose="02000603000000000000" pitchFamily="2" charset="0"/>
                <a:ea typeface="KBScaredStraight" panose="02000603000000000000" pitchFamily="2" charset="0"/>
              </a:rPr>
              <a:t>Mosaic Mask Inlaid </a:t>
            </a:r>
          </a:p>
          <a:p>
            <a:pPr algn="ctr"/>
            <a:r>
              <a:rPr lang="en-US" sz="3600" dirty="0" smtClean="0">
                <a:solidFill>
                  <a:schemeClr val="bg1"/>
                </a:solidFill>
                <a:latin typeface="KBScaredStraight" panose="02000603000000000000" pitchFamily="2" charset="0"/>
                <a:ea typeface="KBScaredStraight" panose="02000603000000000000" pitchFamily="2" charset="0"/>
              </a:rPr>
              <a:t>with Turquoise</a:t>
            </a:r>
            <a:endParaRPr lang="en-US" sz="3600" dirty="0">
              <a:solidFill>
                <a:schemeClr val="bg1"/>
              </a:solidFill>
              <a:latin typeface="KBScaredStraight" panose="02000603000000000000" pitchFamily="2" charset="0"/>
              <a:ea typeface="KBScaredStraight" panose="02000603000000000000" pitchFamily="2" charset="0"/>
            </a:endParaRPr>
          </a:p>
        </p:txBody>
      </p:sp>
    </p:spTree>
    <p:extLst>
      <p:ext uri="{BB962C8B-B14F-4D97-AF65-F5344CB8AC3E}">
        <p14:creationId xmlns:p14="http://schemas.microsoft.com/office/powerpoint/2010/main" val="9332771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4" name="Rectangle 3"/>
          <p:cNvSpPr/>
          <p:nvPr/>
        </p:nvSpPr>
        <p:spPr>
          <a:xfrm>
            <a:off x="0" y="0"/>
            <a:ext cx="12312203" cy="6858000"/>
          </a:xfrm>
          <a:prstGeom prst="rect">
            <a:avLst/>
          </a:prstGeom>
          <a:solidFill>
            <a:srgbClr val="7E7B7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4" descr="aztec -  inca ma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1083305" y="0"/>
            <a:ext cx="10025389" cy="6858000"/>
          </a:xfrm>
          <a:prstGeom prst="rect">
            <a:avLst/>
          </a:prstGeom>
          <a:ln>
            <a:solidFill>
              <a:schemeClr val="tx1"/>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9211075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12312203" cy="6858000"/>
          </a:xfrm>
          <a:prstGeom prst="rect">
            <a:avLst/>
          </a:prstGeom>
          <a:blipFill dpi="0" rotWithShape="1">
            <a:blip r:embed="rId2"/>
            <a:srcRect/>
            <a:stretch>
              <a:fillRect/>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5" name="Rectangle 4"/>
          <p:cNvSpPr/>
          <p:nvPr/>
        </p:nvSpPr>
        <p:spPr>
          <a:xfrm>
            <a:off x="734903" y="1"/>
            <a:ext cx="10941281" cy="6858000"/>
          </a:xfrm>
          <a:prstGeom prst="rect">
            <a:avLst/>
          </a:prstGeom>
          <a:solidFill>
            <a:schemeClr val="bg1">
              <a:lumMod val="95000"/>
              <a:alpha val="94000"/>
            </a:schemeClr>
          </a:solidFill>
          <a:ln w="285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3185130" y="53218"/>
            <a:ext cx="5941948" cy="1446550"/>
          </a:xfrm>
          <a:prstGeom prst="rect">
            <a:avLst/>
          </a:prstGeom>
          <a:noFill/>
        </p:spPr>
        <p:txBody>
          <a:bodyPr wrap="none" lIns="91440" tIns="45720" rIns="91440" bIns="45720">
            <a:spAutoFit/>
          </a:bodyPr>
          <a:lstStyle/>
          <a:p>
            <a:pPr algn="ctr"/>
            <a:r>
              <a:rPr lang="en-US" sz="8800" b="0" cap="none" spc="0" dirty="0" smtClean="0">
                <a:ln w="0">
                  <a:solidFill>
                    <a:sysClr val="windowText" lastClr="000000"/>
                  </a:solidFill>
                </a:ln>
                <a:solidFill>
                  <a:srgbClr val="DE733E"/>
                </a:solidFill>
                <a:effectLst>
                  <a:glow rad="63500">
                    <a:schemeClr val="accent3">
                      <a:satMod val="175000"/>
                      <a:alpha val="40000"/>
                    </a:schemeClr>
                  </a:glow>
                  <a:outerShdw blurRad="50800" dist="38100" dir="2700000" algn="tl" rotWithShape="0">
                    <a:prstClr val="black">
                      <a:alpha val="40000"/>
                    </a:prstClr>
                  </a:outerShdw>
                </a:effectLst>
                <a:latin typeface="KG Second Chances Solid" panose="02000000000000000000" pitchFamily="2" charset="0"/>
              </a:rPr>
              <a:t>Discipline</a:t>
            </a:r>
          </a:p>
        </p:txBody>
      </p:sp>
      <p:sp>
        <p:nvSpPr>
          <p:cNvPr id="7" name="TextBox 6"/>
          <p:cNvSpPr txBox="1"/>
          <p:nvPr/>
        </p:nvSpPr>
        <p:spPr>
          <a:xfrm>
            <a:off x="826492" y="1555967"/>
            <a:ext cx="10750802" cy="5016758"/>
          </a:xfrm>
          <a:prstGeom prst="rect">
            <a:avLst/>
          </a:prstGeom>
          <a:noFill/>
        </p:spPr>
        <p:txBody>
          <a:bodyPr wrap="square" rtlCol="0">
            <a:spAutoFit/>
          </a:bodyPr>
          <a:lstStyle/>
          <a:p>
            <a:pPr marL="571500" indent="-571500">
              <a:buFont typeface="Arial" panose="020B0604020202020204" pitchFamily="34" charset="0"/>
              <a:buChar char="•"/>
            </a:pPr>
            <a:r>
              <a:rPr lang="en-US" sz="4000" dirty="0" smtClean="0">
                <a:latin typeface="KBScaredStraight" panose="02000603000000000000" pitchFamily="2" charset="0"/>
                <a:ea typeface="KBScaredStraight" panose="02000603000000000000" pitchFamily="2" charset="0"/>
              </a:rPr>
              <a:t>How did the Aztecs discipline children?</a:t>
            </a:r>
          </a:p>
          <a:p>
            <a:pPr marL="571500" indent="-571500">
              <a:buFont typeface="Arial" panose="020B0604020202020204" pitchFamily="34" charset="0"/>
              <a:buChar char="•"/>
            </a:pPr>
            <a:r>
              <a:rPr lang="en-US" sz="4000" dirty="0" smtClean="0">
                <a:latin typeface="KBScaredStraight" panose="02000603000000000000" pitchFamily="2" charset="0"/>
                <a:ea typeface="KBScaredStraight" panose="02000603000000000000" pitchFamily="2" charset="0"/>
              </a:rPr>
              <a:t>Some punishments included making them inhale smoke, holding them over fire in which spicy peppers where thrown, and puncturing their skin with thorns! </a:t>
            </a:r>
          </a:p>
          <a:p>
            <a:pPr marL="571500" indent="-571500">
              <a:buFont typeface="Arial" panose="020B0604020202020204" pitchFamily="34" charset="0"/>
              <a:buChar char="•"/>
            </a:pPr>
            <a:r>
              <a:rPr lang="en-US" sz="4000" dirty="0" smtClean="0">
                <a:latin typeface="KBScaredStraight" panose="02000603000000000000" pitchFamily="2" charset="0"/>
                <a:ea typeface="KBScaredStraight" panose="02000603000000000000" pitchFamily="2" charset="0"/>
              </a:rPr>
              <a:t>Maybe that’s what made the warriors so tough!</a:t>
            </a:r>
          </a:p>
        </p:txBody>
      </p:sp>
    </p:spTree>
    <p:extLst>
      <p:ext uri="{BB962C8B-B14F-4D97-AF65-F5344CB8AC3E}">
        <p14:creationId xmlns:p14="http://schemas.microsoft.com/office/powerpoint/2010/main" val="15057008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5" name="Rectangle 4"/>
          <p:cNvSpPr/>
          <p:nvPr/>
        </p:nvSpPr>
        <p:spPr>
          <a:xfrm>
            <a:off x="0" y="0"/>
            <a:ext cx="12312203" cy="6858000"/>
          </a:xfrm>
          <a:prstGeom prst="rect">
            <a:avLst/>
          </a:prstGeom>
          <a:solidFill>
            <a:srgbClr val="7E7B7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2618076" y="0"/>
            <a:ext cx="7076050" cy="707886"/>
          </a:xfrm>
          <a:prstGeom prst="rect">
            <a:avLst/>
          </a:prstGeom>
          <a:noFill/>
        </p:spPr>
        <p:txBody>
          <a:bodyPr wrap="square" rtlCol="0">
            <a:spAutoFit/>
          </a:bodyPr>
          <a:lstStyle/>
          <a:p>
            <a:pPr algn="ctr"/>
            <a:r>
              <a:rPr lang="en-US" sz="4000" dirty="0" smtClean="0">
                <a:solidFill>
                  <a:schemeClr val="bg1"/>
                </a:solidFill>
                <a:latin typeface="KBScaredStraight" panose="02000603000000000000" pitchFamily="2" charset="0"/>
                <a:ea typeface="KBScaredStraight" panose="02000603000000000000" pitchFamily="2" charset="0"/>
              </a:rPr>
              <a:t>Aztec Discipline</a:t>
            </a:r>
            <a:endParaRPr lang="en-US" sz="4000" dirty="0">
              <a:solidFill>
                <a:schemeClr val="bg1"/>
              </a:solidFill>
              <a:latin typeface="KBScaredStraight" panose="02000603000000000000" pitchFamily="2" charset="0"/>
              <a:ea typeface="KBScaredStraight" panose="02000603000000000000" pitchFamily="2" charset="0"/>
            </a:endParaRPr>
          </a:p>
        </p:txBody>
      </p:sp>
      <p:pic>
        <p:nvPicPr>
          <p:cNvPr id="7" name="Picture 5" descr="Picture 4"/>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3960949" y="1463040"/>
            <a:ext cx="4390304" cy="4663440"/>
          </a:xfrm>
        </p:spPr>
      </p:pic>
    </p:spTree>
    <p:extLst>
      <p:ext uri="{BB962C8B-B14F-4D97-AF65-F5344CB8AC3E}">
        <p14:creationId xmlns:p14="http://schemas.microsoft.com/office/powerpoint/2010/main" val="21485202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12312203" cy="6858000"/>
          </a:xfrm>
          <a:prstGeom prst="rect">
            <a:avLst/>
          </a:prstGeom>
          <a:blipFill dpi="0" rotWithShape="1">
            <a:blip r:embed="rId2"/>
            <a:srcRect/>
            <a:stretch>
              <a:fillRect/>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5" name="Rectangle 4"/>
          <p:cNvSpPr/>
          <p:nvPr/>
        </p:nvSpPr>
        <p:spPr>
          <a:xfrm>
            <a:off x="734903" y="1"/>
            <a:ext cx="10941281" cy="6858000"/>
          </a:xfrm>
          <a:prstGeom prst="rect">
            <a:avLst/>
          </a:prstGeom>
          <a:solidFill>
            <a:schemeClr val="bg1">
              <a:lumMod val="95000"/>
              <a:alpha val="94000"/>
            </a:schemeClr>
          </a:solidFill>
          <a:ln w="285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3695785" y="53218"/>
            <a:ext cx="4920642" cy="1446550"/>
          </a:xfrm>
          <a:prstGeom prst="rect">
            <a:avLst/>
          </a:prstGeom>
          <a:noFill/>
        </p:spPr>
        <p:txBody>
          <a:bodyPr wrap="none" lIns="91440" tIns="45720" rIns="91440" bIns="45720">
            <a:spAutoFit/>
          </a:bodyPr>
          <a:lstStyle/>
          <a:p>
            <a:pPr algn="ctr"/>
            <a:r>
              <a:rPr lang="en-US" sz="8800" b="0" cap="none" spc="0" dirty="0" smtClean="0">
                <a:ln w="0">
                  <a:solidFill>
                    <a:sysClr val="windowText" lastClr="000000"/>
                  </a:solidFill>
                </a:ln>
                <a:solidFill>
                  <a:srgbClr val="DE733E"/>
                </a:solidFill>
                <a:effectLst>
                  <a:glow rad="63500">
                    <a:schemeClr val="accent3">
                      <a:satMod val="175000"/>
                      <a:alpha val="40000"/>
                    </a:schemeClr>
                  </a:glow>
                  <a:outerShdw blurRad="50800" dist="38100" dir="2700000" algn="tl" rotWithShape="0">
                    <a:prstClr val="black">
                      <a:alpha val="40000"/>
                    </a:prstClr>
                  </a:outerShdw>
                </a:effectLst>
                <a:latin typeface="KG Second Chances Solid" panose="02000000000000000000" pitchFamily="2" charset="0"/>
              </a:rPr>
              <a:t>Religion</a:t>
            </a:r>
          </a:p>
        </p:txBody>
      </p:sp>
      <p:sp>
        <p:nvSpPr>
          <p:cNvPr id="7" name="TextBox 6"/>
          <p:cNvSpPr txBox="1"/>
          <p:nvPr/>
        </p:nvSpPr>
        <p:spPr>
          <a:xfrm>
            <a:off x="826492" y="1555967"/>
            <a:ext cx="10750802" cy="5189113"/>
          </a:xfrm>
          <a:prstGeom prst="rect">
            <a:avLst/>
          </a:prstGeom>
          <a:noFill/>
        </p:spPr>
        <p:txBody>
          <a:bodyPr wrap="square" rtlCol="0">
            <a:spAutoFit/>
          </a:bodyPr>
          <a:lstStyle/>
          <a:p>
            <a:pPr marL="571500" indent="-571500">
              <a:lnSpc>
                <a:spcPct val="90000"/>
              </a:lnSpc>
              <a:buFont typeface="Arial" panose="020B0604020202020204" pitchFamily="34" charset="0"/>
              <a:buChar char="•"/>
            </a:pPr>
            <a:r>
              <a:rPr lang="en-US" sz="4000" dirty="0" smtClean="0">
                <a:latin typeface="KBScaredStraight" panose="02000603000000000000" pitchFamily="2" charset="0"/>
                <a:ea typeface="KBScaredStraight" panose="02000603000000000000" pitchFamily="2" charset="0"/>
              </a:rPr>
              <a:t>Cities were religious centers; they worshipped their gods in pyramid-shaped temples.</a:t>
            </a:r>
          </a:p>
          <a:p>
            <a:pPr marL="571500" indent="-571500">
              <a:lnSpc>
                <a:spcPct val="90000"/>
              </a:lnSpc>
              <a:buFont typeface="Arial" panose="020B0604020202020204" pitchFamily="34" charset="0"/>
              <a:buChar char="•"/>
            </a:pPr>
            <a:endParaRPr lang="en-US" sz="2400" dirty="0" smtClean="0">
              <a:latin typeface="KBScaredStraight" panose="02000603000000000000" pitchFamily="2" charset="0"/>
              <a:ea typeface="KBScaredStraight" panose="02000603000000000000" pitchFamily="2" charset="0"/>
            </a:endParaRPr>
          </a:p>
          <a:p>
            <a:pPr marL="571500" indent="-571500">
              <a:lnSpc>
                <a:spcPct val="90000"/>
              </a:lnSpc>
              <a:buFont typeface="Arial" panose="020B0604020202020204" pitchFamily="34" charset="0"/>
              <a:buChar char="•"/>
            </a:pPr>
            <a:r>
              <a:rPr lang="en-US" sz="4000" dirty="0" smtClean="0">
                <a:latin typeface="KBScaredStraight" panose="02000603000000000000" pitchFamily="2" charset="0"/>
                <a:ea typeface="KBScaredStraight" panose="02000603000000000000" pitchFamily="2" charset="0"/>
              </a:rPr>
              <a:t>Sacrifice was an important part of the religious ceremonies (meant to honor the gods).</a:t>
            </a:r>
          </a:p>
          <a:p>
            <a:pPr marL="571500" indent="-571500">
              <a:lnSpc>
                <a:spcPct val="90000"/>
              </a:lnSpc>
              <a:buFont typeface="Arial" panose="020B0604020202020204" pitchFamily="34" charset="0"/>
              <a:buChar char="•"/>
            </a:pPr>
            <a:endParaRPr lang="en-US" sz="2400" dirty="0" smtClean="0">
              <a:latin typeface="KBScaredStraight" panose="02000603000000000000" pitchFamily="2" charset="0"/>
              <a:ea typeface="KBScaredStraight" panose="02000603000000000000" pitchFamily="2" charset="0"/>
            </a:endParaRPr>
          </a:p>
          <a:p>
            <a:pPr marL="571500" indent="-571500">
              <a:lnSpc>
                <a:spcPct val="90000"/>
              </a:lnSpc>
              <a:buFont typeface="Arial" panose="020B0604020202020204" pitchFamily="34" charset="0"/>
              <a:buChar char="•"/>
            </a:pPr>
            <a:r>
              <a:rPr lang="en-US" sz="4000" b="1" u="sng" dirty="0" smtClean="0">
                <a:latin typeface="KBScaredStraight" panose="02000603000000000000" pitchFamily="2" charset="0"/>
                <a:ea typeface="KBScaredStraight" panose="02000603000000000000" pitchFamily="2" charset="0"/>
              </a:rPr>
              <a:t>Polytheistic</a:t>
            </a:r>
            <a:r>
              <a:rPr lang="en-US" sz="4000" dirty="0" smtClean="0">
                <a:latin typeface="KBScaredStraight" panose="02000603000000000000" pitchFamily="2" charset="0"/>
                <a:ea typeface="KBScaredStraight" panose="02000603000000000000" pitchFamily="2" charset="0"/>
              </a:rPr>
              <a:t> (worshipped many gods): Sun, Death, Maize, Rulers, Rain, etc.</a:t>
            </a:r>
          </a:p>
        </p:txBody>
      </p:sp>
    </p:spTree>
    <p:extLst>
      <p:ext uri="{BB962C8B-B14F-4D97-AF65-F5344CB8AC3E}">
        <p14:creationId xmlns:p14="http://schemas.microsoft.com/office/powerpoint/2010/main" val="23187127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5" name="Rectangle 4"/>
          <p:cNvSpPr/>
          <p:nvPr/>
        </p:nvSpPr>
        <p:spPr>
          <a:xfrm>
            <a:off x="0" y="0"/>
            <a:ext cx="12312203" cy="6858000"/>
          </a:xfrm>
          <a:prstGeom prst="rect">
            <a:avLst/>
          </a:prstGeom>
          <a:solidFill>
            <a:srgbClr val="7E7B7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32278" y="0"/>
            <a:ext cx="9927443" cy="6858000"/>
          </a:xfrm>
          <a:prstGeom prst="rect">
            <a:avLst/>
          </a:prstGeom>
          <a:ln>
            <a:solidFill>
              <a:schemeClr val="tx1"/>
            </a:solidFill>
          </a:ln>
          <a:effectLst>
            <a:outerShdw blurRad="292100" dist="139700" dir="2700000" algn="tl" rotWithShape="0">
              <a:srgbClr val="333333">
                <a:alpha val="65000"/>
              </a:srgbClr>
            </a:outerShdw>
          </a:effectLst>
        </p:spPr>
      </p:pic>
      <p:sp>
        <p:nvSpPr>
          <p:cNvPr id="6" name="TextBox 5"/>
          <p:cNvSpPr txBox="1"/>
          <p:nvPr/>
        </p:nvSpPr>
        <p:spPr>
          <a:xfrm>
            <a:off x="1845168" y="11182"/>
            <a:ext cx="7076050" cy="707886"/>
          </a:xfrm>
          <a:prstGeom prst="rect">
            <a:avLst/>
          </a:prstGeom>
          <a:noFill/>
        </p:spPr>
        <p:txBody>
          <a:bodyPr wrap="square" rtlCol="0">
            <a:spAutoFit/>
          </a:bodyPr>
          <a:lstStyle/>
          <a:p>
            <a:r>
              <a:rPr lang="en-US" sz="4000" dirty="0" smtClean="0">
                <a:latin typeface="KBScaredStraight" panose="02000603000000000000" pitchFamily="2" charset="0"/>
                <a:ea typeface="KBScaredStraight" panose="02000603000000000000" pitchFamily="2" charset="0"/>
              </a:rPr>
              <a:t>Aztec Temple</a:t>
            </a:r>
            <a:endParaRPr lang="en-US" sz="4000" dirty="0">
              <a:latin typeface="KBScaredStraight" panose="02000603000000000000" pitchFamily="2" charset="0"/>
              <a:ea typeface="KBScaredStraight" panose="02000603000000000000" pitchFamily="2" charset="0"/>
            </a:endParaRPr>
          </a:p>
        </p:txBody>
      </p:sp>
    </p:spTree>
    <p:extLst>
      <p:ext uri="{BB962C8B-B14F-4D97-AF65-F5344CB8AC3E}">
        <p14:creationId xmlns:p14="http://schemas.microsoft.com/office/powerpoint/2010/main" val="7718894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0"/>
            <a:ext cx="12312203" cy="6858000"/>
          </a:xfrm>
          <a:prstGeom prst="rect">
            <a:avLst/>
          </a:prstGeom>
          <a:blipFill dpi="0" rotWithShape="1">
            <a:blip r:embed="rId2"/>
            <a:srcRect/>
            <a:stretch>
              <a:fillRect/>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5" name="Rectangle 4"/>
          <p:cNvSpPr/>
          <p:nvPr/>
        </p:nvSpPr>
        <p:spPr>
          <a:xfrm>
            <a:off x="734903" y="1"/>
            <a:ext cx="10941281" cy="6858000"/>
          </a:xfrm>
          <a:prstGeom prst="rect">
            <a:avLst/>
          </a:prstGeom>
          <a:solidFill>
            <a:schemeClr val="bg1">
              <a:lumMod val="95000"/>
              <a:alpha val="94000"/>
            </a:schemeClr>
          </a:solidFill>
          <a:ln w="285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3627851" y="53218"/>
            <a:ext cx="5056512" cy="1446550"/>
          </a:xfrm>
          <a:prstGeom prst="rect">
            <a:avLst/>
          </a:prstGeom>
          <a:noFill/>
        </p:spPr>
        <p:txBody>
          <a:bodyPr wrap="none" lIns="91440" tIns="45720" rIns="91440" bIns="45720">
            <a:spAutoFit/>
          </a:bodyPr>
          <a:lstStyle/>
          <a:p>
            <a:pPr algn="ctr"/>
            <a:r>
              <a:rPr lang="en-US" sz="8800" b="0" cap="none" spc="0" dirty="0" smtClean="0">
                <a:ln w="0">
                  <a:solidFill>
                    <a:sysClr val="windowText" lastClr="000000"/>
                  </a:solidFill>
                </a:ln>
                <a:solidFill>
                  <a:srgbClr val="DE733E"/>
                </a:solidFill>
                <a:effectLst>
                  <a:glow rad="63500">
                    <a:schemeClr val="accent3">
                      <a:satMod val="175000"/>
                      <a:alpha val="40000"/>
                    </a:schemeClr>
                  </a:glow>
                  <a:outerShdw blurRad="50800" dist="38100" dir="2700000" algn="tl" rotWithShape="0">
                    <a:prstClr val="black">
                      <a:alpha val="40000"/>
                    </a:prstClr>
                  </a:outerShdw>
                </a:effectLst>
                <a:latin typeface="KG Second Chances Solid" panose="02000000000000000000" pitchFamily="2" charset="0"/>
              </a:rPr>
              <a:t>Temples</a:t>
            </a:r>
          </a:p>
        </p:txBody>
      </p:sp>
      <p:sp>
        <p:nvSpPr>
          <p:cNvPr id="7" name="TextBox 6"/>
          <p:cNvSpPr txBox="1"/>
          <p:nvPr/>
        </p:nvSpPr>
        <p:spPr>
          <a:xfrm>
            <a:off x="826492" y="1555967"/>
            <a:ext cx="5363293" cy="5078313"/>
          </a:xfrm>
          <a:prstGeom prst="rect">
            <a:avLst/>
          </a:prstGeom>
          <a:noFill/>
        </p:spPr>
        <p:txBody>
          <a:bodyPr wrap="square" rtlCol="0">
            <a:spAutoFit/>
          </a:bodyPr>
          <a:lstStyle/>
          <a:p>
            <a:pPr marL="571500" indent="-571500">
              <a:lnSpc>
                <a:spcPct val="90000"/>
              </a:lnSpc>
              <a:buFont typeface="Arial" panose="020B0604020202020204" pitchFamily="34" charset="0"/>
              <a:buChar char="•"/>
            </a:pPr>
            <a:r>
              <a:rPr lang="en-US" sz="3600" dirty="0" smtClean="0">
                <a:latin typeface="KBScaredStraight" panose="02000603000000000000" pitchFamily="2" charset="0"/>
                <a:ea typeface="KBScaredStraight" panose="02000603000000000000" pitchFamily="2" charset="0"/>
              </a:rPr>
              <a:t>Instead of tearing down old temples, Aztec would just keep adding levels to the existing one.</a:t>
            </a:r>
          </a:p>
          <a:p>
            <a:pPr marL="571500" indent="-571500">
              <a:lnSpc>
                <a:spcPct val="90000"/>
              </a:lnSpc>
              <a:buFont typeface="Arial" panose="020B0604020202020204" pitchFamily="34" charset="0"/>
              <a:buChar char="•"/>
            </a:pPr>
            <a:r>
              <a:rPr lang="en-US" sz="3600" dirty="0" smtClean="0">
                <a:latin typeface="KBScaredStraight" panose="02000603000000000000" pitchFamily="2" charset="0"/>
                <a:ea typeface="KBScaredStraight" panose="02000603000000000000" pitchFamily="2" charset="0"/>
              </a:rPr>
              <a:t>This one was built over 6 times!</a:t>
            </a:r>
          </a:p>
          <a:p>
            <a:pPr marL="571500" indent="-571500">
              <a:lnSpc>
                <a:spcPct val="90000"/>
              </a:lnSpc>
              <a:buFont typeface="Arial" panose="020B0604020202020204" pitchFamily="34" charset="0"/>
              <a:buChar char="•"/>
            </a:pPr>
            <a:r>
              <a:rPr lang="en-US" sz="3600" dirty="0" smtClean="0">
                <a:latin typeface="KBScaredStraight" panose="02000603000000000000" pitchFamily="2" charset="0"/>
                <a:ea typeface="KBScaredStraight" panose="02000603000000000000" pitchFamily="2" charset="0"/>
              </a:rPr>
              <a:t>Rooms for sacrificing are at the top.</a:t>
            </a:r>
          </a:p>
        </p:txBody>
      </p:sp>
      <p:pic>
        <p:nvPicPr>
          <p:cNvPr id="8" name="Picture 5" descr="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6281374" y="1943536"/>
            <a:ext cx="4465637" cy="4035234"/>
          </a:xfrm>
          <a:prstGeom prst="rect">
            <a:avLst/>
          </a:prstGeom>
          <a:ln>
            <a:solidFill>
              <a:schemeClr val="tx1"/>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61167199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5" name="Rectangle 4"/>
          <p:cNvSpPr/>
          <p:nvPr/>
        </p:nvSpPr>
        <p:spPr>
          <a:xfrm>
            <a:off x="0" y="0"/>
            <a:ext cx="12312203" cy="6858000"/>
          </a:xfrm>
          <a:prstGeom prst="rect">
            <a:avLst/>
          </a:prstGeom>
          <a:solidFill>
            <a:srgbClr val="7E7B7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008141" y="0"/>
            <a:ext cx="6175717" cy="6858000"/>
          </a:xfrm>
          <a:prstGeom prst="rect">
            <a:avLst/>
          </a:prstGeom>
          <a:ln>
            <a:solidFill>
              <a:schemeClr val="tx1"/>
            </a:solidFill>
          </a:ln>
          <a:effectLst>
            <a:outerShdw blurRad="292100" dist="139700" dir="2700000" algn="tl" rotWithShape="0">
              <a:srgbClr val="333333">
                <a:alpha val="65000"/>
              </a:srgbClr>
            </a:outerShdw>
          </a:effectLst>
        </p:spPr>
      </p:pic>
      <p:sp>
        <p:nvSpPr>
          <p:cNvPr id="6" name="TextBox 5"/>
          <p:cNvSpPr txBox="1"/>
          <p:nvPr/>
        </p:nvSpPr>
        <p:spPr>
          <a:xfrm>
            <a:off x="3192779" y="0"/>
            <a:ext cx="7076050" cy="707886"/>
          </a:xfrm>
          <a:prstGeom prst="rect">
            <a:avLst/>
          </a:prstGeom>
          <a:noFill/>
        </p:spPr>
        <p:txBody>
          <a:bodyPr wrap="square" rtlCol="0">
            <a:spAutoFit/>
          </a:bodyPr>
          <a:lstStyle/>
          <a:p>
            <a:r>
              <a:rPr lang="en-US" sz="4000" dirty="0" smtClean="0">
                <a:latin typeface="KBScaredStraight" panose="02000603000000000000" pitchFamily="2" charset="0"/>
                <a:ea typeface="KBScaredStraight" panose="02000603000000000000" pitchFamily="2" charset="0"/>
              </a:rPr>
              <a:t>Aztec Temple</a:t>
            </a:r>
            <a:endParaRPr lang="en-US" sz="4000" dirty="0">
              <a:latin typeface="KBScaredStraight" panose="02000603000000000000" pitchFamily="2" charset="0"/>
              <a:ea typeface="KBScaredStraight" panose="02000603000000000000" pitchFamily="2" charset="0"/>
            </a:endParaRPr>
          </a:p>
        </p:txBody>
      </p:sp>
    </p:spTree>
    <p:extLst>
      <p:ext uri="{BB962C8B-B14F-4D97-AF65-F5344CB8AC3E}">
        <p14:creationId xmlns:p14="http://schemas.microsoft.com/office/powerpoint/2010/main" val="215941051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12312203" cy="6858000"/>
          </a:xfrm>
          <a:prstGeom prst="rect">
            <a:avLst/>
          </a:prstGeom>
          <a:blipFill dpi="0" rotWithShape="1">
            <a:blip r:embed="rId2"/>
            <a:srcRect/>
            <a:stretch>
              <a:fillRect/>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5" name="Rectangle 4"/>
          <p:cNvSpPr/>
          <p:nvPr/>
        </p:nvSpPr>
        <p:spPr>
          <a:xfrm>
            <a:off x="734903" y="1"/>
            <a:ext cx="10941281" cy="6858000"/>
          </a:xfrm>
          <a:prstGeom prst="rect">
            <a:avLst/>
          </a:prstGeom>
          <a:solidFill>
            <a:schemeClr val="bg1">
              <a:lumMod val="95000"/>
              <a:alpha val="94000"/>
            </a:schemeClr>
          </a:solidFill>
          <a:ln w="285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230351" y="53218"/>
            <a:ext cx="11851514" cy="1323439"/>
          </a:xfrm>
          <a:prstGeom prst="rect">
            <a:avLst/>
          </a:prstGeom>
          <a:noFill/>
        </p:spPr>
        <p:txBody>
          <a:bodyPr wrap="none" lIns="91440" tIns="45720" rIns="91440" bIns="45720">
            <a:spAutoFit/>
          </a:bodyPr>
          <a:lstStyle/>
          <a:p>
            <a:pPr algn="ctr"/>
            <a:r>
              <a:rPr lang="en-US" sz="8000" b="0" cap="none" spc="0" dirty="0" smtClean="0">
                <a:ln w="0">
                  <a:solidFill>
                    <a:sysClr val="windowText" lastClr="000000"/>
                  </a:solidFill>
                </a:ln>
                <a:solidFill>
                  <a:srgbClr val="DE733E"/>
                </a:solidFill>
                <a:effectLst>
                  <a:glow rad="63500">
                    <a:schemeClr val="accent3">
                      <a:satMod val="175000"/>
                      <a:alpha val="40000"/>
                    </a:schemeClr>
                  </a:glow>
                  <a:outerShdw blurRad="50800" dist="38100" dir="2700000" algn="tl" rotWithShape="0">
                    <a:prstClr val="black">
                      <a:alpha val="40000"/>
                    </a:prstClr>
                  </a:outerShdw>
                </a:effectLst>
                <a:latin typeface="KG Second Chances Solid" panose="02000000000000000000" pitchFamily="2" charset="0"/>
              </a:rPr>
              <a:t>Religious Ceremonies</a:t>
            </a:r>
          </a:p>
        </p:txBody>
      </p:sp>
      <p:sp>
        <p:nvSpPr>
          <p:cNvPr id="7" name="TextBox 6"/>
          <p:cNvSpPr txBox="1"/>
          <p:nvPr/>
        </p:nvSpPr>
        <p:spPr>
          <a:xfrm>
            <a:off x="826492" y="1555967"/>
            <a:ext cx="10750802" cy="4967514"/>
          </a:xfrm>
          <a:prstGeom prst="rect">
            <a:avLst/>
          </a:prstGeom>
          <a:noFill/>
        </p:spPr>
        <p:txBody>
          <a:bodyPr wrap="square" rtlCol="0">
            <a:spAutoFit/>
          </a:bodyPr>
          <a:lstStyle/>
          <a:p>
            <a:pPr marL="457200" indent="-457200">
              <a:lnSpc>
                <a:spcPct val="90000"/>
              </a:lnSpc>
              <a:buFont typeface="Arial" panose="020B0604020202020204" pitchFamily="34" charset="0"/>
              <a:buChar char="•"/>
            </a:pPr>
            <a:r>
              <a:rPr lang="en-US" sz="3200" dirty="0" smtClean="0">
                <a:latin typeface="KBScaredStraight" panose="02000603000000000000" pitchFamily="2" charset="0"/>
                <a:ea typeface="KBScaredStraight" panose="02000603000000000000" pitchFamily="2" charset="0"/>
              </a:rPr>
              <a:t>The bath was an important part of daily life--not only to be cleaned, but also to be religiously purified.</a:t>
            </a:r>
          </a:p>
          <a:p>
            <a:pPr marL="457200" indent="-457200">
              <a:lnSpc>
                <a:spcPct val="90000"/>
              </a:lnSpc>
              <a:buFont typeface="Arial" panose="020B0604020202020204" pitchFamily="34" charset="0"/>
              <a:buChar char="•"/>
            </a:pPr>
            <a:r>
              <a:rPr lang="en-US" sz="3200" dirty="0" smtClean="0">
                <a:latin typeface="KBScaredStraight" panose="02000603000000000000" pitchFamily="2" charset="0"/>
                <a:ea typeface="KBScaredStraight" panose="02000603000000000000" pitchFamily="2" charset="0"/>
              </a:rPr>
              <a:t>Most homes had a steam room attached to living quarters.</a:t>
            </a:r>
          </a:p>
          <a:p>
            <a:pPr marL="457200" indent="-457200">
              <a:lnSpc>
                <a:spcPct val="90000"/>
              </a:lnSpc>
              <a:buFont typeface="Arial" panose="020B0604020202020204" pitchFamily="34" charset="0"/>
              <a:buChar char="•"/>
            </a:pPr>
            <a:endParaRPr lang="en-US" sz="3200" dirty="0" smtClean="0">
              <a:latin typeface="KBScaredStraight" panose="02000603000000000000" pitchFamily="2" charset="0"/>
              <a:ea typeface="KBScaredStraight" panose="02000603000000000000" pitchFamily="2" charset="0"/>
            </a:endParaRPr>
          </a:p>
          <a:p>
            <a:pPr marL="457200" indent="-457200">
              <a:lnSpc>
                <a:spcPct val="90000"/>
              </a:lnSpc>
              <a:buFont typeface="Arial" panose="020B0604020202020204" pitchFamily="34" charset="0"/>
              <a:buChar char="•"/>
            </a:pPr>
            <a:r>
              <a:rPr lang="en-US" sz="3200" dirty="0" smtClean="0">
                <a:latin typeface="KBScaredStraight" panose="02000603000000000000" pitchFamily="2" charset="0"/>
                <a:ea typeface="KBScaredStraight" panose="02000603000000000000" pitchFamily="2" charset="0"/>
              </a:rPr>
              <a:t>Other religious ceremonies included human sacrifices:</a:t>
            </a:r>
          </a:p>
          <a:p>
            <a:pPr marL="800100" lvl="1" indent="-342900">
              <a:lnSpc>
                <a:spcPct val="90000"/>
              </a:lnSpc>
              <a:buFont typeface="Arial" panose="020B0604020202020204" pitchFamily="34" charset="0"/>
              <a:buChar char="•"/>
            </a:pPr>
            <a:r>
              <a:rPr lang="en-US" sz="3200" dirty="0" smtClean="0">
                <a:latin typeface="KBScaredStraight" panose="02000603000000000000" pitchFamily="2" charset="0"/>
                <a:ea typeface="KBScaredStraight" panose="02000603000000000000" pitchFamily="2" charset="0"/>
              </a:rPr>
              <a:t>usually children or prisoners of war</a:t>
            </a:r>
          </a:p>
          <a:p>
            <a:pPr marL="800100" lvl="1" indent="-342900">
              <a:lnSpc>
                <a:spcPct val="90000"/>
              </a:lnSpc>
              <a:buFont typeface="Arial" panose="020B0604020202020204" pitchFamily="34" charset="0"/>
              <a:buChar char="•"/>
            </a:pPr>
            <a:r>
              <a:rPr lang="en-US" sz="3200" dirty="0" smtClean="0">
                <a:latin typeface="KBScaredStraight" panose="02000603000000000000" pitchFamily="2" charset="0"/>
                <a:ea typeface="KBScaredStraight" panose="02000603000000000000" pitchFamily="2" charset="0"/>
              </a:rPr>
              <a:t>felt that human hearts and blood strengthened the gods</a:t>
            </a:r>
          </a:p>
        </p:txBody>
      </p:sp>
    </p:spTree>
    <p:extLst>
      <p:ext uri="{BB962C8B-B14F-4D97-AF65-F5344CB8AC3E}">
        <p14:creationId xmlns:p14="http://schemas.microsoft.com/office/powerpoint/2010/main" val="196829822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5" name="Rectangle 4"/>
          <p:cNvSpPr/>
          <p:nvPr/>
        </p:nvSpPr>
        <p:spPr>
          <a:xfrm>
            <a:off x="0" y="0"/>
            <a:ext cx="12312203" cy="6858000"/>
          </a:xfrm>
          <a:prstGeom prst="rect">
            <a:avLst/>
          </a:prstGeom>
          <a:solidFill>
            <a:srgbClr val="7E7B7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65341" y="0"/>
            <a:ext cx="5261317" cy="6858000"/>
          </a:xfrm>
          <a:prstGeom prst="rect">
            <a:avLst/>
          </a:prstGeom>
          <a:ln>
            <a:noFill/>
          </a:ln>
          <a:effectLst>
            <a:outerShdw blurRad="292100" dist="139700" dir="2700000" algn="tl" rotWithShape="0">
              <a:srgbClr val="333333">
                <a:alpha val="65000"/>
              </a:srgbClr>
            </a:outerShdw>
          </a:effectLst>
        </p:spPr>
      </p:pic>
      <p:sp>
        <p:nvSpPr>
          <p:cNvPr id="6" name="TextBox 5"/>
          <p:cNvSpPr txBox="1"/>
          <p:nvPr/>
        </p:nvSpPr>
        <p:spPr>
          <a:xfrm>
            <a:off x="-2693263" y="266016"/>
            <a:ext cx="9106173" cy="646331"/>
          </a:xfrm>
          <a:prstGeom prst="rect">
            <a:avLst/>
          </a:prstGeom>
          <a:noFill/>
        </p:spPr>
        <p:txBody>
          <a:bodyPr wrap="square" rtlCol="0">
            <a:spAutoFit/>
          </a:bodyPr>
          <a:lstStyle/>
          <a:p>
            <a:pPr algn="ctr"/>
            <a:r>
              <a:rPr lang="en-US" sz="3600" dirty="0" smtClean="0">
                <a:solidFill>
                  <a:schemeClr val="bg1"/>
                </a:solidFill>
                <a:latin typeface="KBScaredStraight" panose="02000603000000000000" pitchFamily="2" charset="0"/>
                <a:ea typeface="KBScaredStraight" panose="02000603000000000000" pitchFamily="2" charset="0"/>
              </a:rPr>
              <a:t>Aztec Bath</a:t>
            </a:r>
            <a:endParaRPr lang="en-US" sz="3600" dirty="0">
              <a:solidFill>
                <a:schemeClr val="bg1"/>
              </a:solidFill>
              <a:latin typeface="KBScaredStraight" panose="02000603000000000000" pitchFamily="2" charset="0"/>
              <a:ea typeface="KBScaredStraight" panose="02000603000000000000" pitchFamily="2" charset="0"/>
            </a:endParaRPr>
          </a:p>
        </p:txBody>
      </p:sp>
    </p:spTree>
    <p:extLst>
      <p:ext uri="{BB962C8B-B14F-4D97-AF65-F5344CB8AC3E}">
        <p14:creationId xmlns:p14="http://schemas.microsoft.com/office/powerpoint/2010/main" val="240337806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5" name="Rectangle 4"/>
          <p:cNvSpPr/>
          <p:nvPr/>
        </p:nvSpPr>
        <p:spPr>
          <a:xfrm>
            <a:off x="0" y="0"/>
            <a:ext cx="12312203" cy="6858000"/>
          </a:xfrm>
          <a:prstGeom prst="rect">
            <a:avLst/>
          </a:prstGeom>
          <a:solidFill>
            <a:srgbClr val="7E7B7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1308296" y="0"/>
            <a:ext cx="9144000" cy="954107"/>
          </a:xfrm>
          <a:prstGeom prst="rect">
            <a:avLst/>
          </a:prstGeom>
          <a:noFill/>
        </p:spPr>
        <p:txBody>
          <a:bodyPr wrap="square" rtlCol="0">
            <a:spAutoFit/>
          </a:bodyPr>
          <a:lstStyle/>
          <a:p>
            <a:pPr algn="ctr"/>
            <a:r>
              <a:rPr lang="en-US" sz="2800" dirty="0" smtClean="0">
                <a:latin typeface="KBScaredStraight" panose="02000603000000000000" pitchFamily="2" charset="0"/>
                <a:ea typeface="KBScaredStraight" panose="02000603000000000000" pitchFamily="2" charset="0"/>
              </a:rPr>
              <a:t>Aztec human sacrifice was on a greater scale than anywhere or any time in human history.</a:t>
            </a:r>
            <a:endParaRPr lang="en-US" sz="2800" dirty="0">
              <a:latin typeface="KBScaredStraight" panose="02000603000000000000" pitchFamily="2" charset="0"/>
              <a:ea typeface="KBScaredStraight" panose="02000603000000000000" pitchFamily="2" charset="0"/>
            </a:endParaRPr>
          </a:p>
        </p:txBody>
      </p:sp>
      <p:pic>
        <p:nvPicPr>
          <p:cNvPr id="7" name="Picture 5" descr="aztec_sacrifice4"/>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308296" y="1073011"/>
            <a:ext cx="9144000" cy="51816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7381269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4" name="Rectangle 3"/>
          <p:cNvSpPr/>
          <p:nvPr/>
        </p:nvSpPr>
        <p:spPr>
          <a:xfrm>
            <a:off x="0" y="0"/>
            <a:ext cx="12312203" cy="6858000"/>
          </a:xfrm>
          <a:prstGeom prst="rect">
            <a:avLst/>
          </a:prstGeom>
          <a:blipFill dpi="0" rotWithShape="1">
            <a:blip r:embed="rId2"/>
            <a:srcRect/>
            <a:stretch>
              <a:fillRect/>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734903" y="1"/>
            <a:ext cx="10941281" cy="6858000"/>
          </a:xfrm>
          <a:prstGeom prst="rect">
            <a:avLst/>
          </a:prstGeom>
          <a:solidFill>
            <a:schemeClr val="bg1">
              <a:lumMod val="95000"/>
              <a:alpha val="94000"/>
            </a:schemeClr>
          </a:solidFill>
          <a:ln w="285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2360842" y="53218"/>
            <a:ext cx="7590539" cy="1323439"/>
          </a:xfrm>
          <a:prstGeom prst="rect">
            <a:avLst/>
          </a:prstGeom>
          <a:noFill/>
        </p:spPr>
        <p:txBody>
          <a:bodyPr wrap="none" lIns="91440" tIns="45720" rIns="91440" bIns="45720">
            <a:spAutoFit/>
          </a:bodyPr>
          <a:lstStyle/>
          <a:p>
            <a:pPr algn="ctr"/>
            <a:r>
              <a:rPr lang="en-US" sz="8000" b="0" cap="none" spc="0" dirty="0" smtClean="0">
                <a:ln w="0">
                  <a:solidFill>
                    <a:sysClr val="windowText" lastClr="000000"/>
                  </a:solidFill>
                </a:ln>
                <a:solidFill>
                  <a:srgbClr val="A4AB80"/>
                </a:solidFill>
                <a:effectLst>
                  <a:glow rad="63500">
                    <a:schemeClr val="accent3">
                      <a:satMod val="175000"/>
                      <a:alpha val="40000"/>
                    </a:schemeClr>
                  </a:glow>
                  <a:outerShdw blurRad="50800" dist="38100" dir="2700000" algn="tl" rotWithShape="0">
                    <a:prstClr val="black">
                      <a:alpha val="40000"/>
                    </a:prstClr>
                  </a:outerShdw>
                </a:effectLst>
                <a:latin typeface="KG Second Chances Solid" panose="02000000000000000000" pitchFamily="2" charset="0"/>
              </a:rPr>
              <a:t>Be the Thing…</a:t>
            </a:r>
          </a:p>
        </p:txBody>
      </p:sp>
      <p:sp>
        <p:nvSpPr>
          <p:cNvPr id="7" name="TextBox 6"/>
          <p:cNvSpPr txBox="1"/>
          <p:nvPr/>
        </p:nvSpPr>
        <p:spPr>
          <a:xfrm>
            <a:off x="826492" y="1555967"/>
            <a:ext cx="10750802" cy="5663089"/>
          </a:xfrm>
          <a:prstGeom prst="rect">
            <a:avLst/>
          </a:prstGeom>
          <a:noFill/>
        </p:spPr>
        <p:txBody>
          <a:bodyPr wrap="square" rtlCol="0">
            <a:spAutoFit/>
          </a:bodyPr>
          <a:lstStyle/>
          <a:p>
            <a:r>
              <a:rPr lang="en-US" sz="2600" dirty="0" smtClean="0">
                <a:latin typeface="KBScaredStraight" panose="02000603000000000000" pitchFamily="2" charset="0"/>
                <a:ea typeface="KBScaredStraight" panose="02000603000000000000" pitchFamily="2" charset="0"/>
              </a:rPr>
              <a:t>Your Task: Write a short personal response as if you were a specific object from history. Your response should include both emotional and physical feelings of the object.  Imagine </a:t>
            </a:r>
            <a:r>
              <a:rPr lang="en-US" sz="2600" i="1" dirty="0" smtClean="0">
                <a:latin typeface="KBScaredStraight" panose="02000603000000000000" pitchFamily="2" charset="0"/>
                <a:ea typeface="KBScaredStraight" panose="02000603000000000000" pitchFamily="2" charset="0"/>
              </a:rPr>
              <a:t>you</a:t>
            </a:r>
            <a:r>
              <a:rPr lang="en-US" sz="2600" dirty="0" smtClean="0">
                <a:latin typeface="KBScaredStraight" panose="02000603000000000000" pitchFamily="2" charset="0"/>
                <a:ea typeface="KBScaredStraight" panose="02000603000000000000" pitchFamily="2" charset="0"/>
              </a:rPr>
              <a:t> are the thing!  </a:t>
            </a:r>
          </a:p>
          <a:p>
            <a:endParaRPr lang="en-US" sz="2600" dirty="0" smtClean="0">
              <a:latin typeface="KBScaredStraight" panose="02000603000000000000" pitchFamily="2" charset="0"/>
              <a:ea typeface="KBScaredStraight" panose="02000603000000000000" pitchFamily="2" charset="0"/>
            </a:endParaRPr>
          </a:p>
          <a:p>
            <a:r>
              <a:rPr lang="en-US" sz="2600" dirty="0" smtClean="0">
                <a:latin typeface="KBScaredStraight" panose="02000603000000000000" pitchFamily="2" charset="0"/>
                <a:ea typeface="KBScaredStraight" panose="02000603000000000000" pitchFamily="2" charset="0"/>
              </a:rPr>
              <a:t>Your Response Must:</a:t>
            </a:r>
          </a:p>
          <a:p>
            <a:pPr>
              <a:buFont typeface="Wingdings" panose="05000000000000000000" pitchFamily="2" charset="2"/>
              <a:buNone/>
            </a:pPr>
            <a:r>
              <a:rPr lang="en-US" sz="2600" dirty="0" smtClean="0">
                <a:latin typeface="KBScaredStraight" panose="02000603000000000000" pitchFamily="2" charset="0"/>
                <a:ea typeface="KBScaredStraight" panose="02000603000000000000" pitchFamily="2" charset="0"/>
              </a:rPr>
              <a:t>-Be at least a paragraph in length.</a:t>
            </a:r>
          </a:p>
          <a:p>
            <a:pPr>
              <a:buFont typeface="Wingdings" panose="05000000000000000000" pitchFamily="2" charset="2"/>
              <a:buNone/>
            </a:pPr>
            <a:r>
              <a:rPr lang="en-US" sz="2600" dirty="0" smtClean="0">
                <a:latin typeface="KBScaredStraight" panose="02000603000000000000" pitchFamily="2" charset="0"/>
                <a:ea typeface="KBScaredStraight" panose="02000603000000000000" pitchFamily="2" charset="0"/>
              </a:rPr>
              <a:t>-Describe the purpose and function of the object.</a:t>
            </a:r>
          </a:p>
          <a:p>
            <a:pPr>
              <a:buFont typeface="Wingdings" panose="05000000000000000000" pitchFamily="2" charset="2"/>
              <a:buNone/>
            </a:pPr>
            <a:r>
              <a:rPr lang="en-US" sz="2600" dirty="0" smtClean="0">
                <a:latin typeface="KBScaredStraight" panose="02000603000000000000" pitchFamily="2" charset="0"/>
                <a:ea typeface="KBScaredStraight" panose="02000603000000000000" pitchFamily="2" charset="0"/>
              </a:rPr>
              <a:t>-Describe how the object might feel or what it might be thinking.</a:t>
            </a:r>
          </a:p>
          <a:p>
            <a:pPr>
              <a:buFont typeface="Wingdings" panose="05000000000000000000" pitchFamily="2" charset="2"/>
              <a:buNone/>
            </a:pPr>
            <a:r>
              <a:rPr lang="en-US" sz="2600" dirty="0" smtClean="0">
                <a:latin typeface="KBScaredStraight" panose="02000603000000000000" pitchFamily="2" charset="0"/>
                <a:ea typeface="KBScaredStraight" panose="02000603000000000000" pitchFamily="2" charset="0"/>
              </a:rPr>
              <a:t>-Mention the Aztec civilization</a:t>
            </a:r>
          </a:p>
          <a:p>
            <a:pPr>
              <a:buFont typeface="Wingdings" panose="05000000000000000000" pitchFamily="2" charset="2"/>
              <a:buNone/>
            </a:pPr>
            <a:endParaRPr lang="en-US" sz="2600" dirty="0" smtClean="0">
              <a:latin typeface="KBScaredStraight" panose="02000603000000000000" pitchFamily="2" charset="0"/>
              <a:ea typeface="KBScaredStraight" panose="02000603000000000000" pitchFamily="2" charset="0"/>
            </a:endParaRPr>
          </a:p>
          <a:p>
            <a:r>
              <a:rPr lang="en-US" sz="2600" dirty="0" smtClean="0">
                <a:latin typeface="KBScaredStraight" panose="02000603000000000000" pitchFamily="2" charset="0"/>
                <a:ea typeface="KBScaredStraight" panose="02000603000000000000" pitchFamily="2" charset="0"/>
              </a:rPr>
              <a:t>Choose:</a:t>
            </a:r>
          </a:p>
          <a:p>
            <a:r>
              <a:rPr lang="en-US" sz="2600" dirty="0" smtClean="0">
                <a:latin typeface="KBScaredStraight" panose="02000603000000000000" pitchFamily="2" charset="0"/>
                <a:ea typeface="KBScaredStraight" panose="02000603000000000000" pitchFamily="2" charset="0"/>
              </a:rPr>
              <a:t>Chinampas, Temple,  Calendar, OR do you have a better idea???</a:t>
            </a:r>
          </a:p>
          <a:p>
            <a:endParaRPr lang="en-US" sz="2400" dirty="0" smtClean="0">
              <a:latin typeface="KBScaredStraight" panose="02000603000000000000" pitchFamily="2" charset="0"/>
              <a:ea typeface="KBScaredStraight" panose="02000603000000000000" pitchFamily="2" charset="0"/>
            </a:endParaRPr>
          </a:p>
        </p:txBody>
      </p:sp>
    </p:spTree>
    <p:extLst>
      <p:ext uri="{BB962C8B-B14F-4D97-AF65-F5344CB8AC3E}">
        <p14:creationId xmlns:p14="http://schemas.microsoft.com/office/powerpoint/2010/main" val="19042349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4" name="Rectangle 3"/>
          <p:cNvSpPr/>
          <p:nvPr/>
        </p:nvSpPr>
        <p:spPr>
          <a:xfrm>
            <a:off x="0" y="0"/>
            <a:ext cx="12312203" cy="6858000"/>
          </a:xfrm>
          <a:prstGeom prst="rect">
            <a:avLst/>
          </a:prstGeom>
          <a:blipFill dpi="0" rotWithShape="1">
            <a:blip r:embed="rId2"/>
            <a:srcRect/>
            <a:stretch>
              <a:fillRect/>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602566" y="685800"/>
            <a:ext cx="10986867" cy="5486400"/>
          </a:xfrm>
          <a:prstGeom prst="ellipse">
            <a:avLst/>
          </a:prstGeom>
          <a:solidFill>
            <a:schemeClr val="bg1">
              <a:lumMod val="95000"/>
              <a:alpha val="94000"/>
            </a:schemeClr>
          </a:solidFill>
          <a:ln w="285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1476849" y="2371071"/>
            <a:ext cx="9251252" cy="1938992"/>
          </a:xfrm>
          <a:prstGeom prst="rect">
            <a:avLst/>
          </a:prstGeom>
          <a:noFill/>
        </p:spPr>
        <p:txBody>
          <a:bodyPr wrap="none" lIns="91440" tIns="45720" rIns="91440" bIns="45720">
            <a:spAutoFit/>
          </a:bodyPr>
          <a:lstStyle/>
          <a:p>
            <a:pPr algn="ctr"/>
            <a:r>
              <a:rPr lang="en-US" sz="12000" b="0" cap="none" spc="0" dirty="0" smtClean="0">
                <a:ln w="0">
                  <a:solidFill>
                    <a:sysClr val="windowText" lastClr="000000"/>
                  </a:solidFill>
                </a:ln>
                <a:solidFill>
                  <a:srgbClr val="DE733E"/>
                </a:solidFill>
                <a:effectLst>
                  <a:glow rad="63500">
                    <a:srgbClr val="7E7B75">
                      <a:alpha val="40000"/>
                    </a:srgbClr>
                  </a:glow>
                  <a:outerShdw blurRad="50800" dist="38100" dir="2700000" algn="tl" rotWithShape="0">
                    <a:prstClr val="black">
                      <a:alpha val="40000"/>
                    </a:prstClr>
                  </a:outerShdw>
                </a:effectLst>
                <a:latin typeface="KG Second Chances Solid" panose="02000000000000000000" pitchFamily="2" charset="0"/>
              </a:rPr>
              <a:t>The Aztecs</a:t>
            </a:r>
            <a:endParaRPr lang="en-US" sz="12000" b="0" cap="none" spc="0" dirty="0">
              <a:ln w="0">
                <a:solidFill>
                  <a:sysClr val="windowText" lastClr="000000"/>
                </a:solidFill>
              </a:ln>
              <a:solidFill>
                <a:srgbClr val="DE733E"/>
              </a:solidFill>
              <a:effectLst>
                <a:glow rad="63500">
                  <a:srgbClr val="7E7B75">
                    <a:alpha val="40000"/>
                  </a:srgbClr>
                </a:glow>
                <a:outerShdw blurRad="50800" dist="38100" dir="2700000" algn="tl" rotWithShape="0">
                  <a:prstClr val="black">
                    <a:alpha val="40000"/>
                  </a:prstClr>
                </a:outerShdw>
              </a:effectLst>
              <a:latin typeface="KG Second Chances Solid" panose="02000000000000000000" pitchFamily="2" charset="0"/>
            </a:endParaRPr>
          </a:p>
        </p:txBody>
      </p:sp>
    </p:spTree>
    <p:extLst>
      <p:ext uri="{BB962C8B-B14F-4D97-AF65-F5344CB8AC3E}">
        <p14:creationId xmlns:p14="http://schemas.microsoft.com/office/powerpoint/2010/main" val="74650729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4" name="Rectangle 3"/>
          <p:cNvSpPr/>
          <p:nvPr/>
        </p:nvSpPr>
        <p:spPr>
          <a:xfrm>
            <a:off x="0" y="0"/>
            <a:ext cx="12312203" cy="6858000"/>
          </a:xfrm>
          <a:prstGeom prst="rect">
            <a:avLst/>
          </a:prstGeom>
          <a:blipFill dpi="0" rotWithShape="1">
            <a:blip r:embed="rId2"/>
            <a:srcRect/>
            <a:stretch>
              <a:fillRect/>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734903" y="1"/>
            <a:ext cx="10941281" cy="6858000"/>
          </a:xfrm>
          <a:prstGeom prst="rect">
            <a:avLst/>
          </a:prstGeom>
          <a:solidFill>
            <a:schemeClr val="bg1">
              <a:lumMod val="95000"/>
              <a:alpha val="94000"/>
            </a:schemeClr>
          </a:solidFill>
          <a:ln w="285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3719838" y="53218"/>
            <a:ext cx="4872552" cy="1323439"/>
          </a:xfrm>
          <a:prstGeom prst="rect">
            <a:avLst/>
          </a:prstGeom>
          <a:noFill/>
        </p:spPr>
        <p:txBody>
          <a:bodyPr wrap="none" lIns="91440" tIns="45720" rIns="91440" bIns="45720">
            <a:spAutoFit/>
          </a:bodyPr>
          <a:lstStyle/>
          <a:p>
            <a:pPr algn="ctr"/>
            <a:r>
              <a:rPr lang="en-US" sz="8000" b="0" cap="none" spc="0" dirty="0" smtClean="0">
                <a:ln w="0">
                  <a:solidFill>
                    <a:sysClr val="windowText" lastClr="000000"/>
                  </a:solidFill>
                </a:ln>
                <a:solidFill>
                  <a:srgbClr val="A4AB80"/>
                </a:solidFill>
                <a:effectLst>
                  <a:glow rad="63500">
                    <a:schemeClr val="accent3">
                      <a:satMod val="175000"/>
                      <a:alpha val="40000"/>
                    </a:schemeClr>
                  </a:glow>
                  <a:outerShdw blurRad="50800" dist="38100" dir="2700000" algn="tl" rotWithShape="0">
                    <a:prstClr val="black">
                      <a:alpha val="40000"/>
                    </a:prstClr>
                  </a:outerShdw>
                </a:effectLst>
                <a:latin typeface="KG Second Chances Solid" panose="02000000000000000000" pitchFamily="2" charset="0"/>
              </a:rPr>
              <a:t>Example</a:t>
            </a:r>
          </a:p>
        </p:txBody>
      </p:sp>
      <p:sp>
        <p:nvSpPr>
          <p:cNvPr id="7" name="TextBox 6"/>
          <p:cNvSpPr txBox="1"/>
          <p:nvPr/>
        </p:nvSpPr>
        <p:spPr>
          <a:xfrm>
            <a:off x="826492" y="1555967"/>
            <a:ext cx="10750802" cy="4893647"/>
          </a:xfrm>
          <a:prstGeom prst="rect">
            <a:avLst/>
          </a:prstGeom>
          <a:noFill/>
        </p:spPr>
        <p:txBody>
          <a:bodyPr wrap="square" rtlCol="0">
            <a:spAutoFit/>
          </a:bodyPr>
          <a:lstStyle/>
          <a:p>
            <a:pPr fontAlgn="auto">
              <a:spcAft>
                <a:spcPts val="0"/>
              </a:spcAft>
              <a:defRPr/>
            </a:pPr>
            <a:r>
              <a:rPr lang="en-US" sz="3600" dirty="0">
                <a:latin typeface="KBScaredStraight" panose="02000603000000000000" pitchFamily="2" charset="0"/>
                <a:ea typeface="KBScaredStraight" panose="02000603000000000000" pitchFamily="2" charset="0"/>
              </a:rPr>
              <a:t>I am a chinampa of the Aztec civilization. Every day I float on a lake and keep the city whole. I hate staying in place while I let plants grow through my face. Farmers come to harvest crops, only for me to feel the painful sting of having plants ripped off of me. Every time someone steps on me, I feel as if I will sink. This is another pain that I must face.</a:t>
            </a:r>
          </a:p>
          <a:p>
            <a:endParaRPr lang="en-US" sz="2400" dirty="0" smtClean="0">
              <a:latin typeface="KBScaredStraight" panose="02000603000000000000" pitchFamily="2" charset="0"/>
              <a:ea typeface="KBScaredStraight" panose="02000603000000000000" pitchFamily="2" charset="0"/>
            </a:endParaRPr>
          </a:p>
        </p:txBody>
      </p:sp>
    </p:spTree>
    <p:extLst>
      <p:ext uri="{BB962C8B-B14F-4D97-AF65-F5344CB8AC3E}">
        <p14:creationId xmlns:p14="http://schemas.microsoft.com/office/powerpoint/2010/main" val="367623427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4" name="Rectangle 3"/>
          <p:cNvSpPr/>
          <p:nvPr/>
        </p:nvSpPr>
        <p:spPr>
          <a:xfrm>
            <a:off x="0" y="0"/>
            <a:ext cx="12312203" cy="6858000"/>
          </a:xfrm>
          <a:prstGeom prst="rect">
            <a:avLst/>
          </a:prstGeom>
          <a:blipFill dpi="0" rotWithShape="1">
            <a:blip r:embed="rId2"/>
            <a:srcRect/>
            <a:stretch>
              <a:fillRect/>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734903" y="1"/>
            <a:ext cx="10941281" cy="6858000"/>
          </a:xfrm>
          <a:prstGeom prst="rect">
            <a:avLst/>
          </a:prstGeom>
          <a:solidFill>
            <a:schemeClr val="bg1">
              <a:lumMod val="95000"/>
              <a:alpha val="94000"/>
            </a:schemeClr>
          </a:solidFill>
          <a:ln w="285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3719838" y="53218"/>
            <a:ext cx="4872552" cy="1323439"/>
          </a:xfrm>
          <a:prstGeom prst="rect">
            <a:avLst/>
          </a:prstGeom>
          <a:noFill/>
        </p:spPr>
        <p:txBody>
          <a:bodyPr wrap="none" lIns="91440" tIns="45720" rIns="91440" bIns="45720">
            <a:spAutoFit/>
          </a:bodyPr>
          <a:lstStyle/>
          <a:p>
            <a:pPr algn="ctr"/>
            <a:r>
              <a:rPr lang="en-US" sz="8000" b="0" cap="none" spc="0" dirty="0" smtClean="0">
                <a:ln w="0">
                  <a:solidFill>
                    <a:sysClr val="windowText" lastClr="000000"/>
                  </a:solidFill>
                </a:ln>
                <a:solidFill>
                  <a:srgbClr val="A4AB80"/>
                </a:solidFill>
                <a:effectLst>
                  <a:glow rad="63500">
                    <a:schemeClr val="accent3">
                      <a:satMod val="175000"/>
                      <a:alpha val="40000"/>
                    </a:schemeClr>
                  </a:glow>
                  <a:outerShdw blurRad="50800" dist="38100" dir="2700000" algn="tl" rotWithShape="0">
                    <a:prstClr val="black">
                      <a:alpha val="40000"/>
                    </a:prstClr>
                  </a:outerShdw>
                </a:effectLst>
                <a:latin typeface="KG Second Chances Solid" panose="02000000000000000000" pitchFamily="2" charset="0"/>
              </a:rPr>
              <a:t>Example</a:t>
            </a:r>
          </a:p>
        </p:txBody>
      </p:sp>
      <p:sp>
        <p:nvSpPr>
          <p:cNvPr id="7" name="TextBox 6"/>
          <p:cNvSpPr txBox="1"/>
          <p:nvPr/>
        </p:nvSpPr>
        <p:spPr>
          <a:xfrm>
            <a:off x="826492" y="1555967"/>
            <a:ext cx="10750802" cy="5201424"/>
          </a:xfrm>
          <a:prstGeom prst="rect">
            <a:avLst/>
          </a:prstGeom>
          <a:noFill/>
        </p:spPr>
        <p:txBody>
          <a:bodyPr wrap="square" rtlCol="0">
            <a:spAutoFit/>
          </a:bodyPr>
          <a:lstStyle/>
          <a:p>
            <a:pPr fontAlgn="auto">
              <a:spcAft>
                <a:spcPts val="0"/>
              </a:spcAft>
              <a:defRPr/>
            </a:pPr>
            <a:r>
              <a:rPr lang="en-US" sz="2800" dirty="0">
                <a:latin typeface="KBScaredStraight" panose="02000603000000000000" pitchFamily="2" charset="0"/>
                <a:ea typeface="KBScaredStraight" panose="02000603000000000000" pitchFamily="2" charset="0"/>
              </a:rPr>
              <a:t>I am the hat on the head of the highest priest in all of the Aztec race. Pretty much every week I have to witness the sacrificing of little innocent children, animals, and prisoners. I hate hearing the dreadful screams, cries, and pleas of the sacrifices. And then, eeeeeKKK!! I see a cherry red organ in my owner’s hand, rapidly dripping blood. After that, I hear the thumpity-thump of the sacrifice’s head rolling down each narrow stair step of the enormous temple. I myself am filled with grief. I think I am going to perch myself on top of one of the women that have to work in the house all day. At least I know the only thing they are killing is dinner…</a:t>
            </a:r>
          </a:p>
          <a:p>
            <a:endParaRPr lang="en-US" sz="2400" dirty="0" smtClean="0">
              <a:latin typeface="KBScaredStraight" panose="02000603000000000000" pitchFamily="2" charset="0"/>
              <a:ea typeface="KBScaredStraight" panose="02000603000000000000" pitchFamily="2" charset="0"/>
            </a:endParaRPr>
          </a:p>
        </p:txBody>
      </p:sp>
    </p:spTree>
    <p:extLst>
      <p:ext uri="{BB962C8B-B14F-4D97-AF65-F5344CB8AC3E}">
        <p14:creationId xmlns:p14="http://schemas.microsoft.com/office/powerpoint/2010/main" val="69427616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12312203" cy="6858000"/>
          </a:xfrm>
          <a:prstGeom prst="rect">
            <a:avLst/>
          </a:prstGeom>
          <a:blipFill dpi="0" rotWithShape="1">
            <a:blip r:embed="rId2"/>
            <a:srcRect/>
            <a:stretch>
              <a:fillRect/>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5" name="Oval 4"/>
          <p:cNvSpPr/>
          <p:nvPr/>
        </p:nvSpPr>
        <p:spPr>
          <a:xfrm>
            <a:off x="602566" y="685800"/>
            <a:ext cx="10986867" cy="5486400"/>
          </a:xfrm>
          <a:prstGeom prst="ellipse">
            <a:avLst/>
          </a:prstGeom>
          <a:solidFill>
            <a:schemeClr val="bg1">
              <a:lumMod val="95000"/>
              <a:alpha val="94000"/>
            </a:schemeClr>
          </a:solidFill>
          <a:ln w="285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2573303" y="2371071"/>
            <a:ext cx="7058344" cy="1938992"/>
          </a:xfrm>
          <a:prstGeom prst="rect">
            <a:avLst/>
          </a:prstGeom>
          <a:noFill/>
        </p:spPr>
        <p:txBody>
          <a:bodyPr wrap="none" lIns="91440" tIns="45720" rIns="91440" bIns="45720">
            <a:spAutoFit/>
          </a:bodyPr>
          <a:lstStyle/>
          <a:p>
            <a:pPr algn="ctr"/>
            <a:r>
              <a:rPr lang="en-US" sz="12000" b="0" cap="none" spc="0" dirty="0" smtClean="0">
                <a:ln w="0">
                  <a:solidFill>
                    <a:sysClr val="windowText" lastClr="000000"/>
                  </a:solidFill>
                </a:ln>
                <a:solidFill>
                  <a:srgbClr val="DE733E"/>
                </a:solidFill>
                <a:effectLst>
                  <a:glow rad="63500">
                    <a:schemeClr val="accent3">
                      <a:satMod val="175000"/>
                      <a:alpha val="40000"/>
                    </a:schemeClr>
                  </a:glow>
                  <a:outerShdw blurRad="50800" dist="38100" dir="2700000" algn="tl" rotWithShape="0">
                    <a:prstClr val="black">
                      <a:alpha val="40000"/>
                    </a:prstClr>
                  </a:outerShdw>
                </a:effectLst>
                <a:latin typeface="KG Second Chances Solid" panose="02000000000000000000" pitchFamily="2" charset="0"/>
              </a:rPr>
              <a:t>The Inca</a:t>
            </a:r>
            <a:endParaRPr lang="en-US" sz="12000" b="0" cap="none" spc="0" dirty="0">
              <a:ln w="0">
                <a:solidFill>
                  <a:sysClr val="windowText" lastClr="000000"/>
                </a:solidFill>
              </a:ln>
              <a:solidFill>
                <a:srgbClr val="DE733E"/>
              </a:solidFill>
              <a:effectLst>
                <a:glow rad="63500">
                  <a:schemeClr val="accent3">
                    <a:satMod val="175000"/>
                    <a:alpha val="40000"/>
                  </a:schemeClr>
                </a:glow>
                <a:outerShdw blurRad="50800" dist="38100" dir="2700000" algn="tl" rotWithShape="0">
                  <a:prstClr val="black">
                    <a:alpha val="40000"/>
                  </a:prstClr>
                </a:outerShdw>
              </a:effectLst>
              <a:latin typeface="KG Second Chances Solid" panose="02000000000000000000" pitchFamily="2" charset="0"/>
            </a:endParaRPr>
          </a:p>
        </p:txBody>
      </p:sp>
    </p:spTree>
    <p:extLst>
      <p:ext uri="{BB962C8B-B14F-4D97-AF65-F5344CB8AC3E}">
        <p14:creationId xmlns:p14="http://schemas.microsoft.com/office/powerpoint/2010/main" val="256947669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12312203" cy="6858000"/>
          </a:xfrm>
          <a:prstGeom prst="rect">
            <a:avLst/>
          </a:prstGeom>
          <a:blipFill dpi="0" rotWithShape="1">
            <a:blip r:embed="rId2"/>
            <a:srcRect/>
            <a:stretch>
              <a:fillRect/>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5" name="Rectangle 4"/>
          <p:cNvSpPr/>
          <p:nvPr/>
        </p:nvSpPr>
        <p:spPr>
          <a:xfrm>
            <a:off x="734903" y="1"/>
            <a:ext cx="10941281" cy="6858000"/>
          </a:xfrm>
          <a:prstGeom prst="rect">
            <a:avLst/>
          </a:prstGeom>
          <a:solidFill>
            <a:schemeClr val="bg1">
              <a:lumMod val="95000"/>
              <a:alpha val="94000"/>
            </a:schemeClr>
          </a:solidFill>
          <a:ln w="285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1443121" y="53218"/>
            <a:ext cx="9425978" cy="1446550"/>
          </a:xfrm>
          <a:prstGeom prst="rect">
            <a:avLst/>
          </a:prstGeom>
          <a:noFill/>
        </p:spPr>
        <p:txBody>
          <a:bodyPr wrap="none" lIns="91440" tIns="45720" rIns="91440" bIns="45720">
            <a:spAutoFit/>
          </a:bodyPr>
          <a:lstStyle/>
          <a:p>
            <a:pPr algn="ctr"/>
            <a:r>
              <a:rPr lang="en-US" sz="8800" b="0" cap="none" spc="0" dirty="0" smtClean="0">
                <a:ln w="0">
                  <a:solidFill>
                    <a:sysClr val="windowText" lastClr="000000"/>
                  </a:solidFill>
                </a:ln>
                <a:solidFill>
                  <a:srgbClr val="DE733E"/>
                </a:solidFill>
                <a:effectLst>
                  <a:glow rad="63500">
                    <a:schemeClr val="accent3">
                      <a:satMod val="175000"/>
                      <a:alpha val="40000"/>
                    </a:schemeClr>
                  </a:glow>
                  <a:outerShdw blurRad="50800" dist="38100" dir="2700000" algn="tl" rotWithShape="0">
                    <a:prstClr val="black">
                      <a:alpha val="40000"/>
                    </a:prstClr>
                  </a:outerShdw>
                </a:effectLst>
                <a:latin typeface="KG Second Chances Solid" panose="02000000000000000000" pitchFamily="2" charset="0"/>
              </a:rPr>
              <a:t>Rise of the Inca</a:t>
            </a:r>
          </a:p>
        </p:txBody>
      </p:sp>
      <p:sp>
        <p:nvSpPr>
          <p:cNvPr id="7" name="TextBox 6"/>
          <p:cNvSpPr txBox="1"/>
          <p:nvPr/>
        </p:nvSpPr>
        <p:spPr>
          <a:xfrm>
            <a:off x="826492" y="1555967"/>
            <a:ext cx="10750802" cy="5016758"/>
          </a:xfrm>
          <a:prstGeom prst="rect">
            <a:avLst/>
          </a:prstGeom>
          <a:noFill/>
        </p:spPr>
        <p:txBody>
          <a:bodyPr wrap="square" rtlCol="0">
            <a:spAutoFit/>
          </a:bodyPr>
          <a:lstStyle/>
          <a:p>
            <a:pPr marL="457200" indent="-457200">
              <a:buFont typeface="Arial" panose="020B0604020202020204" pitchFamily="34" charset="0"/>
              <a:buChar char="•"/>
            </a:pPr>
            <a:r>
              <a:rPr lang="en-US" sz="3200" dirty="0" smtClean="0">
                <a:latin typeface="KBScaredStraight" panose="02000603000000000000" pitchFamily="2" charset="0"/>
                <a:ea typeface="KBScaredStraight" panose="02000603000000000000" pitchFamily="2" charset="0"/>
              </a:rPr>
              <a:t>In 1200 AD, Incas settled in Cuzco, a village in the Andes Mountains (now in Peru).</a:t>
            </a:r>
          </a:p>
          <a:p>
            <a:pPr marL="800100" lvl="1" indent="-342900">
              <a:buFont typeface="Arial" panose="020B0604020202020204" pitchFamily="34" charset="0"/>
              <a:buChar char="•"/>
            </a:pPr>
            <a:r>
              <a:rPr lang="en-US" sz="3200" dirty="0" smtClean="0">
                <a:latin typeface="KBScaredStraight" panose="02000603000000000000" pitchFamily="2" charset="0"/>
                <a:ea typeface="KBScaredStraight" panose="02000603000000000000" pitchFamily="2" charset="0"/>
              </a:rPr>
              <a:t>Most were farmers.</a:t>
            </a:r>
          </a:p>
          <a:p>
            <a:pPr marL="800100" lvl="1" indent="-342900">
              <a:buFont typeface="Arial" panose="020B0604020202020204" pitchFamily="34" charset="0"/>
              <a:buChar char="•"/>
            </a:pPr>
            <a:endParaRPr lang="en-US" sz="3200" dirty="0" smtClean="0">
              <a:latin typeface="KBScaredStraight" panose="02000603000000000000" pitchFamily="2" charset="0"/>
              <a:ea typeface="KBScaredStraight" panose="02000603000000000000" pitchFamily="2" charset="0"/>
            </a:endParaRPr>
          </a:p>
          <a:p>
            <a:pPr marL="457200" indent="-457200">
              <a:buFont typeface="Arial" panose="020B0604020202020204" pitchFamily="34" charset="0"/>
              <a:buChar char="•"/>
            </a:pPr>
            <a:r>
              <a:rPr lang="en-US" sz="3200" dirty="0" smtClean="0">
                <a:latin typeface="KBScaredStraight" panose="02000603000000000000" pitchFamily="2" charset="0"/>
                <a:ea typeface="KBScaredStraight" panose="02000603000000000000" pitchFamily="2" charset="0"/>
              </a:rPr>
              <a:t>In 1438 AD, Pachacuti became ruler of the Incas and conquered more lands/people.</a:t>
            </a:r>
          </a:p>
          <a:p>
            <a:pPr marL="800100" lvl="1" indent="-342900">
              <a:buFont typeface="Arial" panose="020B0604020202020204" pitchFamily="34" charset="0"/>
              <a:buChar char="•"/>
            </a:pPr>
            <a:r>
              <a:rPr lang="en-US" sz="3200" dirty="0" smtClean="0">
                <a:latin typeface="KBScaredStraight" panose="02000603000000000000" pitchFamily="2" charset="0"/>
                <a:ea typeface="KBScaredStraight" panose="02000603000000000000" pitchFamily="2" charset="0"/>
              </a:rPr>
              <a:t>The empire stretched 2,500 miles and ruled 12 million people.</a:t>
            </a:r>
          </a:p>
          <a:p>
            <a:pPr marL="800100" lvl="1" indent="-342900">
              <a:buFont typeface="Arial" panose="020B0604020202020204" pitchFamily="34" charset="0"/>
              <a:buChar char="•"/>
            </a:pPr>
            <a:r>
              <a:rPr lang="en-US" sz="3200" dirty="0" smtClean="0">
                <a:latin typeface="KBScaredStraight" panose="02000603000000000000" pitchFamily="2" charset="0"/>
                <a:ea typeface="KBScaredStraight" panose="02000603000000000000" pitchFamily="2" charset="0"/>
              </a:rPr>
              <a:t>They used runners to spread news—at a rate of 250 miles a day!</a:t>
            </a:r>
          </a:p>
        </p:txBody>
      </p:sp>
    </p:spTree>
    <p:extLst>
      <p:ext uri="{BB962C8B-B14F-4D97-AF65-F5344CB8AC3E}">
        <p14:creationId xmlns:p14="http://schemas.microsoft.com/office/powerpoint/2010/main" val="42495389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5" name="Rectangle 4"/>
          <p:cNvSpPr/>
          <p:nvPr/>
        </p:nvSpPr>
        <p:spPr>
          <a:xfrm>
            <a:off x="0" y="0"/>
            <a:ext cx="12312203" cy="6858000"/>
          </a:xfrm>
          <a:prstGeom prst="rect">
            <a:avLst/>
          </a:prstGeom>
          <a:solidFill>
            <a:srgbClr val="7E7B7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3192779" y="0"/>
            <a:ext cx="7076050" cy="707886"/>
          </a:xfrm>
          <a:prstGeom prst="rect">
            <a:avLst/>
          </a:prstGeom>
          <a:noFill/>
        </p:spPr>
        <p:txBody>
          <a:bodyPr wrap="square" rtlCol="0">
            <a:spAutoFit/>
          </a:bodyPr>
          <a:lstStyle/>
          <a:p>
            <a:r>
              <a:rPr lang="en-US" sz="4000" dirty="0" smtClean="0">
                <a:latin typeface="KBScaredStraight" panose="02000603000000000000" pitchFamily="2" charset="0"/>
                <a:ea typeface="KBScaredStraight" panose="02000603000000000000" pitchFamily="2" charset="0"/>
              </a:rPr>
              <a:t>Aztec Temple</a:t>
            </a:r>
            <a:endParaRPr lang="en-US" sz="4000" dirty="0">
              <a:latin typeface="KBScaredStraight" panose="02000603000000000000" pitchFamily="2" charset="0"/>
              <a:ea typeface="KBScaredStraight" panose="02000603000000000000" pitchFamily="2" charset="0"/>
            </a:endParaRP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974730" y="0"/>
            <a:ext cx="10242540" cy="68580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92396291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5" name="Rectangle 4"/>
          <p:cNvSpPr/>
          <p:nvPr/>
        </p:nvSpPr>
        <p:spPr>
          <a:xfrm>
            <a:off x="0" y="0"/>
            <a:ext cx="12312203" cy="6858000"/>
          </a:xfrm>
          <a:prstGeom prst="rect">
            <a:avLst/>
          </a:prstGeom>
          <a:solidFill>
            <a:srgbClr val="7E7B7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3192779" y="0"/>
            <a:ext cx="7076050" cy="707886"/>
          </a:xfrm>
          <a:prstGeom prst="rect">
            <a:avLst/>
          </a:prstGeom>
          <a:noFill/>
        </p:spPr>
        <p:txBody>
          <a:bodyPr wrap="square" rtlCol="0">
            <a:spAutoFit/>
          </a:bodyPr>
          <a:lstStyle/>
          <a:p>
            <a:r>
              <a:rPr lang="en-US" sz="4000" dirty="0" smtClean="0">
                <a:latin typeface="KBScaredStraight" panose="02000603000000000000" pitchFamily="2" charset="0"/>
                <a:ea typeface="KBScaredStraight" panose="02000603000000000000" pitchFamily="2" charset="0"/>
              </a:rPr>
              <a:t>Aztec Temple</a:t>
            </a:r>
            <a:endParaRPr lang="en-US" sz="4000" dirty="0">
              <a:latin typeface="KBScaredStraight" panose="02000603000000000000" pitchFamily="2" charset="0"/>
              <a:ea typeface="KBScaredStraight" panose="02000603000000000000" pitchFamily="2" charset="0"/>
            </a:endParaRPr>
          </a:p>
        </p:txBody>
      </p:sp>
      <p:pic>
        <p:nvPicPr>
          <p:cNvPr id="7" name="Content Placeholder 6"/>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285755" y="0"/>
            <a:ext cx="5620489" cy="6858000"/>
          </a:xfrm>
          <a:prstGeom prst="rect">
            <a:avLst/>
          </a:prstGeom>
          <a:ln>
            <a:solidFill>
              <a:schemeClr val="tx1"/>
            </a:solidFill>
          </a:ln>
          <a:effectLst>
            <a:outerShdw blurRad="292100" dist="139700" dir="2700000" algn="tl" rotWithShape="0">
              <a:srgbClr val="333333">
                <a:alpha val="65000"/>
              </a:srgbClr>
            </a:outerShdw>
          </a:effectLst>
        </p:spPr>
      </p:pic>
      <p:sp>
        <p:nvSpPr>
          <p:cNvPr id="8" name="TextBox 7"/>
          <p:cNvSpPr txBox="1"/>
          <p:nvPr/>
        </p:nvSpPr>
        <p:spPr>
          <a:xfrm>
            <a:off x="696430" y="11182"/>
            <a:ext cx="10268829" cy="1323439"/>
          </a:xfrm>
          <a:prstGeom prst="rect">
            <a:avLst/>
          </a:prstGeom>
          <a:noFill/>
        </p:spPr>
        <p:txBody>
          <a:bodyPr wrap="square" rtlCol="0">
            <a:spAutoFit/>
          </a:bodyPr>
          <a:lstStyle/>
          <a:p>
            <a:r>
              <a:rPr lang="en-US" sz="4000" dirty="0" smtClean="0">
                <a:solidFill>
                  <a:schemeClr val="bg1"/>
                </a:solidFill>
                <a:latin typeface="KBScaredStraight" panose="02000603000000000000" pitchFamily="2" charset="0"/>
                <a:ea typeface="KBScaredStraight" panose="02000603000000000000" pitchFamily="2" charset="0"/>
              </a:rPr>
              <a:t>Machu </a:t>
            </a:r>
          </a:p>
          <a:p>
            <a:r>
              <a:rPr lang="en-US" sz="4000" dirty="0" smtClean="0">
                <a:solidFill>
                  <a:schemeClr val="bg1"/>
                </a:solidFill>
                <a:latin typeface="KBScaredStraight" panose="02000603000000000000" pitchFamily="2" charset="0"/>
                <a:ea typeface="KBScaredStraight" panose="02000603000000000000" pitchFamily="2" charset="0"/>
              </a:rPr>
              <a:t>Picchu</a:t>
            </a:r>
            <a:endParaRPr lang="en-US" sz="2000" dirty="0">
              <a:solidFill>
                <a:schemeClr val="bg1"/>
              </a:solidFill>
              <a:latin typeface="KBScaredStraight" panose="02000603000000000000" pitchFamily="2" charset="0"/>
              <a:ea typeface="KBScaredStraight" panose="02000603000000000000" pitchFamily="2" charset="0"/>
            </a:endParaRPr>
          </a:p>
        </p:txBody>
      </p:sp>
    </p:spTree>
    <p:extLst>
      <p:ext uri="{BB962C8B-B14F-4D97-AF65-F5344CB8AC3E}">
        <p14:creationId xmlns:p14="http://schemas.microsoft.com/office/powerpoint/2010/main" val="86422785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12312203" cy="6858000"/>
          </a:xfrm>
          <a:prstGeom prst="rect">
            <a:avLst/>
          </a:prstGeom>
          <a:blipFill dpi="0" rotWithShape="1">
            <a:blip r:embed="rId2"/>
            <a:srcRect/>
            <a:stretch>
              <a:fillRect/>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5" name="Rectangle 4"/>
          <p:cNvSpPr/>
          <p:nvPr/>
        </p:nvSpPr>
        <p:spPr>
          <a:xfrm>
            <a:off x="734903" y="1"/>
            <a:ext cx="10941281" cy="6858000"/>
          </a:xfrm>
          <a:prstGeom prst="rect">
            <a:avLst/>
          </a:prstGeom>
          <a:solidFill>
            <a:schemeClr val="bg1">
              <a:lumMod val="95000"/>
              <a:alpha val="94000"/>
            </a:schemeClr>
          </a:solidFill>
          <a:ln w="285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4245458" y="53218"/>
            <a:ext cx="3821303" cy="1446550"/>
          </a:xfrm>
          <a:prstGeom prst="rect">
            <a:avLst/>
          </a:prstGeom>
          <a:noFill/>
        </p:spPr>
        <p:txBody>
          <a:bodyPr wrap="none" lIns="91440" tIns="45720" rIns="91440" bIns="45720">
            <a:spAutoFit/>
          </a:bodyPr>
          <a:lstStyle/>
          <a:p>
            <a:pPr algn="ctr"/>
            <a:r>
              <a:rPr lang="en-US" sz="8800" b="0" cap="none" spc="0" dirty="0" smtClean="0">
                <a:ln w="0">
                  <a:solidFill>
                    <a:sysClr val="windowText" lastClr="000000"/>
                  </a:solidFill>
                </a:ln>
                <a:solidFill>
                  <a:srgbClr val="DE733E"/>
                </a:solidFill>
                <a:effectLst>
                  <a:glow rad="63500">
                    <a:schemeClr val="accent3">
                      <a:satMod val="175000"/>
                      <a:alpha val="40000"/>
                    </a:schemeClr>
                  </a:glow>
                  <a:outerShdw blurRad="50800" dist="38100" dir="2700000" algn="tl" rotWithShape="0">
                    <a:prstClr val="black">
                      <a:alpha val="40000"/>
                    </a:prstClr>
                  </a:outerShdw>
                </a:effectLst>
                <a:latin typeface="KG Second Chances Solid" panose="02000000000000000000" pitchFamily="2" charset="0"/>
              </a:rPr>
              <a:t>Cuzco</a:t>
            </a:r>
          </a:p>
        </p:txBody>
      </p:sp>
      <p:sp>
        <p:nvSpPr>
          <p:cNvPr id="7" name="TextBox 6"/>
          <p:cNvSpPr txBox="1"/>
          <p:nvPr/>
        </p:nvSpPr>
        <p:spPr>
          <a:xfrm>
            <a:off x="826492" y="1555967"/>
            <a:ext cx="10750802" cy="2308324"/>
          </a:xfrm>
          <a:prstGeom prst="rect">
            <a:avLst/>
          </a:prstGeom>
          <a:noFill/>
        </p:spPr>
        <p:txBody>
          <a:bodyPr wrap="square" rtlCol="0">
            <a:spAutoFit/>
          </a:bodyPr>
          <a:lstStyle/>
          <a:p>
            <a:pPr marL="285750" indent="-285750">
              <a:buFont typeface="Arial" panose="020B0604020202020204" pitchFamily="34" charset="0"/>
              <a:buChar char="•"/>
            </a:pPr>
            <a:r>
              <a:rPr lang="en-US" sz="3600" dirty="0" smtClean="0">
                <a:latin typeface="KBScaredStraight" panose="02000603000000000000" pitchFamily="2" charset="0"/>
                <a:ea typeface="KBScaredStraight" panose="02000603000000000000" pitchFamily="2" charset="0"/>
              </a:rPr>
              <a:t>The jaguar was an important symbol to the Incans.</a:t>
            </a:r>
          </a:p>
          <a:p>
            <a:pPr marL="742950" lvl="1" indent="-285750">
              <a:buFont typeface="Arial" panose="020B0604020202020204" pitchFamily="34" charset="0"/>
              <a:buChar char="•"/>
            </a:pPr>
            <a:r>
              <a:rPr lang="en-US" sz="3600" dirty="0" smtClean="0">
                <a:latin typeface="KBScaredStraight" panose="02000603000000000000" pitchFamily="2" charset="0"/>
                <a:ea typeface="KBScaredStraight" panose="02000603000000000000" pitchFamily="2" charset="0"/>
              </a:rPr>
              <a:t>Cuzco (capital city) was built in the shape of a jaguar!</a:t>
            </a:r>
          </a:p>
        </p:txBody>
      </p:sp>
    </p:spTree>
    <p:extLst>
      <p:ext uri="{BB962C8B-B14F-4D97-AF65-F5344CB8AC3E}">
        <p14:creationId xmlns:p14="http://schemas.microsoft.com/office/powerpoint/2010/main" val="329858081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5" name="Rectangle 4"/>
          <p:cNvSpPr/>
          <p:nvPr/>
        </p:nvSpPr>
        <p:spPr>
          <a:xfrm>
            <a:off x="0" y="0"/>
            <a:ext cx="12312203" cy="6858000"/>
          </a:xfrm>
          <a:prstGeom prst="rect">
            <a:avLst/>
          </a:prstGeom>
          <a:solidFill>
            <a:srgbClr val="7E7B7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3192779" y="0"/>
            <a:ext cx="7076050" cy="707886"/>
          </a:xfrm>
          <a:prstGeom prst="rect">
            <a:avLst/>
          </a:prstGeom>
          <a:noFill/>
        </p:spPr>
        <p:txBody>
          <a:bodyPr wrap="square" rtlCol="0">
            <a:spAutoFit/>
          </a:bodyPr>
          <a:lstStyle/>
          <a:p>
            <a:r>
              <a:rPr lang="en-US" sz="4000" dirty="0" smtClean="0">
                <a:latin typeface="KBScaredStraight" panose="02000603000000000000" pitchFamily="2" charset="0"/>
                <a:ea typeface="KBScaredStraight" panose="02000603000000000000" pitchFamily="2" charset="0"/>
              </a:rPr>
              <a:t>Aztec Temple</a:t>
            </a:r>
            <a:endParaRPr lang="en-US" sz="4000" dirty="0">
              <a:latin typeface="KBScaredStraight" panose="02000603000000000000" pitchFamily="2" charset="0"/>
              <a:ea typeface="KBScaredStraight" panose="02000603000000000000" pitchFamily="2" charset="0"/>
            </a:endParaRP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986716" y="0"/>
            <a:ext cx="10338769" cy="68580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99133353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12312203" cy="6858000"/>
          </a:xfrm>
          <a:prstGeom prst="rect">
            <a:avLst/>
          </a:prstGeom>
          <a:blipFill dpi="0" rotWithShape="1">
            <a:blip r:embed="rId2"/>
            <a:srcRect/>
            <a:stretch>
              <a:fillRect/>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5" name="Rectangle 4"/>
          <p:cNvSpPr/>
          <p:nvPr/>
        </p:nvSpPr>
        <p:spPr>
          <a:xfrm>
            <a:off x="734903" y="1"/>
            <a:ext cx="10941281" cy="6858000"/>
          </a:xfrm>
          <a:prstGeom prst="rect">
            <a:avLst/>
          </a:prstGeom>
          <a:solidFill>
            <a:schemeClr val="bg1">
              <a:lumMod val="95000"/>
              <a:alpha val="94000"/>
            </a:schemeClr>
          </a:solidFill>
          <a:ln w="285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682051" y="53218"/>
            <a:ext cx="10948125" cy="1446550"/>
          </a:xfrm>
          <a:prstGeom prst="rect">
            <a:avLst/>
          </a:prstGeom>
          <a:noFill/>
        </p:spPr>
        <p:txBody>
          <a:bodyPr wrap="none" lIns="91440" tIns="45720" rIns="91440" bIns="45720">
            <a:spAutoFit/>
          </a:bodyPr>
          <a:lstStyle/>
          <a:p>
            <a:pPr algn="ctr"/>
            <a:r>
              <a:rPr lang="en-US" sz="8800" b="0" cap="none" spc="0" dirty="0" smtClean="0">
                <a:ln w="0">
                  <a:solidFill>
                    <a:sysClr val="windowText" lastClr="000000"/>
                  </a:solidFill>
                </a:ln>
                <a:solidFill>
                  <a:srgbClr val="DE733E"/>
                </a:solidFill>
                <a:effectLst>
                  <a:glow rad="63500">
                    <a:schemeClr val="accent3">
                      <a:satMod val="175000"/>
                      <a:alpha val="40000"/>
                    </a:schemeClr>
                  </a:glow>
                  <a:outerShdw blurRad="50800" dist="38100" dir="2700000" algn="tl" rotWithShape="0">
                    <a:prstClr val="black">
                      <a:alpha val="40000"/>
                    </a:prstClr>
                  </a:outerShdw>
                </a:effectLst>
                <a:latin typeface="KG Second Chances Solid" panose="02000000000000000000" pitchFamily="2" charset="0"/>
              </a:rPr>
              <a:t>Accomplishments</a:t>
            </a:r>
          </a:p>
        </p:txBody>
      </p:sp>
      <p:sp>
        <p:nvSpPr>
          <p:cNvPr id="7" name="TextBox 6"/>
          <p:cNvSpPr txBox="1"/>
          <p:nvPr/>
        </p:nvSpPr>
        <p:spPr>
          <a:xfrm>
            <a:off x="826492" y="1555967"/>
            <a:ext cx="10750802" cy="5016758"/>
          </a:xfrm>
          <a:prstGeom prst="rect">
            <a:avLst/>
          </a:prstGeom>
          <a:noFill/>
        </p:spPr>
        <p:txBody>
          <a:bodyPr wrap="square" rtlCol="0">
            <a:spAutoFit/>
          </a:bodyPr>
          <a:lstStyle/>
          <a:p>
            <a:pPr marL="285750" indent="-285750">
              <a:buFont typeface="Arial" panose="020B0604020202020204" pitchFamily="34" charset="0"/>
              <a:buChar char="•"/>
            </a:pPr>
            <a:r>
              <a:rPr lang="en-US" sz="3200" dirty="0" smtClean="0">
                <a:latin typeface="KBScaredStraight" panose="02000603000000000000" pitchFamily="2" charset="0"/>
                <a:ea typeface="KBScaredStraight" panose="02000603000000000000" pitchFamily="2" charset="0"/>
              </a:rPr>
              <a:t>They were excellent farmers, builders, and managers.</a:t>
            </a:r>
          </a:p>
          <a:p>
            <a:pPr marL="285750" indent="-285750">
              <a:buFont typeface="Arial" panose="020B0604020202020204" pitchFamily="34" charset="0"/>
              <a:buChar char="•"/>
            </a:pPr>
            <a:endParaRPr lang="en-US" sz="3200" dirty="0" smtClean="0">
              <a:latin typeface="KBScaredStraight" panose="02000603000000000000" pitchFamily="2" charset="0"/>
              <a:ea typeface="KBScaredStraight" panose="02000603000000000000" pitchFamily="2" charset="0"/>
            </a:endParaRPr>
          </a:p>
          <a:p>
            <a:pPr marL="285750" indent="-285750">
              <a:buFont typeface="Arial" panose="020B0604020202020204" pitchFamily="34" charset="0"/>
              <a:buChar char="•"/>
            </a:pPr>
            <a:r>
              <a:rPr lang="en-US" sz="3200" dirty="0">
                <a:latin typeface="KBScaredStraight" panose="02000603000000000000" pitchFamily="2" charset="0"/>
                <a:ea typeface="KBScaredStraight" panose="02000603000000000000" pitchFamily="2" charset="0"/>
              </a:rPr>
              <a:t>R</a:t>
            </a:r>
            <a:r>
              <a:rPr lang="en-US" sz="3200" dirty="0" smtClean="0">
                <a:latin typeface="KBScaredStraight" panose="02000603000000000000" pitchFamily="2" charset="0"/>
                <a:ea typeface="KBScaredStraight" panose="02000603000000000000" pitchFamily="2" charset="0"/>
              </a:rPr>
              <a:t>oads and aqueducts: </a:t>
            </a:r>
          </a:p>
          <a:p>
            <a:pPr marL="742950" lvl="1" indent="-285750">
              <a:buFont typeface="Arial" panose="020B0604020202020204" pitchFamily="34" charset="0"/>
              <a:buChar char="•"/>
            </a:pPr>
            <a:r>
              <a:rPr lang="en-US" sz="3200" dirty="0" smtClean="0">
                <a:latin typeface="KBScaredStraight" panose="02000603000000000000" pitchFamily="2" charset="0"/>
                <a:ea typeface="KBScaredStraight" panose="02000603000000000000" pitchFamily="2" charset="0"/>
              </a:rPr>
              <a:t>Incans built more than 19,000 miles of roads (over mountains)!</a:t>
            </a:r>
          </a:p>
          <a:p>
            <a:pPr marL="742950" lvl="1" indent="-285750">
              <a:buFont typeface="Arial" panose="020B0604020202020204" pitchFamily="34" charset="0"/>
              <a:buChar char="•"/>
            </a:pPr>
            <a:r>
              <a:rPr lang="en-US" sz="3200" dirty="0" smtClean="0">
                <a:latin typeface="KBScaredStraight" panose="02000603000000000000" pitchFamily="2" charset="0"/>
                <a:ea typeface="KBScaredStraight" panose="02000603000000000000" pitchFamily="2" charset="0"/>
              </a:rPr>
              <a:t>They also built canals and aqueducts to carry water to dry areas.</a:t>
            </a:r>
          </a:p>
          <a:p>
            <a:pPr marL="1200150" lvl="2" indent="-285750">
              <a:buFont typeface="Arial" panose="020B0604020202020204" pitchFamily="34" charset="0"/>
              <a:buChar char="•"/>
            </a:pPr>
            <a:r>
              <a:rPr lang="en-US" sz="3200" b="1" u="sng" dirty="0" smtClean="0">
                <a:latin typeface="KBScaredStraight" panose="02000603000000000000" pitchFamily="2" charset="0"/>
                <a:ea typeface="KBScaredStraight" panose="02000603000000000000" pitchFamily="2" charset="0"/>
              </a:rPr>
              <a:t>aqueduct</a:t>
            </a:r>
            <a:r>
              <a:rPr lang="en-US" sz="3200" dirty="0" smtClean="0">
                <a:latin typeface="KBScaredStraight" panose="02000603000000000000" pitchFamily="2" charset="0"/>
                <a:ea typeface="KBScaredStraight" panose="02000603000000000000" pitchFamily="2" charset="0"/>
              </a:rPr>
              <a:t>—pipe or channel designed to carry water to a distant source; irrigates dry land</a:t>
            </a:r>
            <a:endParaRPr lang="en-US" sz="3200" b="1" dirty="0" smtClean="0">
              <a:latin typeface="KBScaredStraight" panose="02000603000000000000" pitchFamily="2" charset="0"/>
              <a:ea typeface="KBScaredStraight" panose="02000603000000000000" pitchFamily="2" charset="0"/>
            </a:endParaRPr>
          </a:p>
        </p:txBody>
      </p:sp>
    </p:spTree>
    <p:extLst>
      <p:ext uri="{BB962C8B-B14F-4D97-AF65-F5344CB8AC3E}">
        <p14:creationId xmlns:p14="http://schemas.microsoft.com/office/powerpoint/2010/main" val="255816217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5" name="Rectangle 4"/>
          <p:cNvSpPr/>
          <p:nvPr/>
        </p:nvSpPr>
        <p:spPr>
          <a:xfrm>
            <a:off x="0" y="0"/>
            <a:ext cx="12312203" cy="6858000"/>
          </a:xfrm>
          <a:prstGeom prst="rect">
            <a:avLst/>
          </a:prstGeom>
          <a:solidFill>
            <a:srgbClr val="7E7B7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3192779" y="0"/>
            <a:ext cx="7076050" cy="707886"/>
          </a:xfrm>
          <a:prstGeom prst="rect">
            <a:avLst/>
          </a:prstGeom>
          <a:noFill/>
        </p:spPr>
        <p:txBody>
          <a:bodyPr wrap="square" rtlCol="0">
            <a:spAutoFit/>
          </a:bodyPr>
          <a:lstStyle/>
          <a:p>
            <a:r>
              <a:rPr lang="en-US" sz="4000" dirty="0" smtClean="0">
                <a:latin typeface="KBScaredStraight" panose="02000603000000000000" pitchFamily="2" charset="0"/>
                <a:ea typeface="KBScaredStraight" panose="02000603000000000000" pitchFamily="2" charset="0"/>
              </a:rPr>
              <a:t>Aztec Temple</a:t>
            </a:r>
            <a:endParaRPr lang="en-US" sz="4000" dirty="0">
              <a:latin typeface="KBScaredStraight" panose="02000603000000000000" pitchFamily="2" charset="0"/>
              <a:ea typeface="KBScaredStraight" panose="02000603000000000000" pitchFamily="2" charset="0"/>
            </a:endParaRP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84101" y="0"/>
            <a:ext cx="9144000" cy="68580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9620589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4" name="Rectangle 3"/>
          <p:cNvSpPr/>
          <p:nvPr/>
        </p:nvSpPr>
        <p:spPr>
          <a:xfrm>
            <a:off x="0" y="0"/>
            <a:ext cx="12312203" cy="6858000"/>
          </a:xfrm>
          <a:prstGeom prst="rect">
            <a:avLst/>
          </a:prstGeom>
          <a:blipFill dpi="0" rotWithShape="1">
            <a:blip r:embed="rId2"/>
            <a:srcRect/>
            <a:stretch>
              <a:fillRect/>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734903" y="1"/>
            <a:ext cx="10941281" cy="6858000"/>
          </a:xfrm>
          <a:prstGeom prst="rect">
            <a:avLst/>
          </a:prstGeom>
          <a:solidFill>
            <a:schemeClr val="bg1">
              <a:lumMod val="95000"/>
              <a:alpha val="94000"/>
            </a:schemeClr>
          </a:solidFill>
          <a:ln w="285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730735" y="53218"/>
            <a:ext cx="10850727" cy="1446550"/>
          </a:xfrm>
          <a:prstGeom prst="rect">
            <a:avLst/>
          </a:prstGeom>
          <a:noFill/>
        </p:spPr>
        <p:txBody>
          <a:bodyPr wrap="none" lIns="91440" tIns="45720" rIns="91440" bIns="45720">
            <a:spAutoFit/>
          </a:bodyPr>
          <a:lstStyle/>
          <a:p>
            <a:pPr algn="ctr"/>
            <a:r>
              <a:rPr lang="en-US" sz="8800" b="0" cap="none" spc="0" dirty="0" smtClean="0">
                <a:ln w="0">
                  <a:solidFill>
                    <a:sysClr val="windowText" lastClr="000000"/>
                  </a:solidFill>
                </a:ln>
                <a:solidFill>
                  <a:srgbClr val="DE733E"/>
                </a:solidFill>
                <a:effectLst>
                  <a:glow rad="63500">
                    <a:schemeClr val="accent3">
                      <a:satMod val="175000"/>
                      <a:alpha val="40000"/>
                    </a:schemeClr>
                  </a:glow>
                  <a:outerShdw blurRad="50800" dist="38100" dir="2700000" algn="tl" rotWithShape="0">
                    <a:prstClr val="black">
                      <a:alpha val="40000"/>
                    </a:prstClr>
                  </a:outerShdw>
                </a:effectLst>
                <a:latin typeface="KG Second Chances Solid" panose="02000000000000000000" pitchFamily="2" charset="0"/>
              </a:rPr>
              <a:t>Aztec Civilization</a:t>
            </a:r>
          </a:p>
        </p:txBody>
      </p:sp>
      <p:sp>
        <p:nvSpPr>
          <p:cNvPr id="7" name="TextBox 6"/>
          <p:cNvSpPr txBox="1"/>
          <p:nvPr/>
        </p:nvSpPr>
        <p:spPr>
          <a:xfrm>
            <a:off x="826492" y="1555967"/>
            <a:ext cx="10750802" cy="5078313"/>
          </a:xfrm>
          <a:prstGeom prst="rect">
            <a:avLst/>
          </a:prstGeom>
          <a:noFill/>
        </p:spPr>
        <p:txBody>
          <a:bodyPr wrap="square" rtlCol="0">
            <a:spAutoFit/>
          </a:bodyPr>
          <a:lstStyle/>
          <a:p>
            <a:pPr marL="285750" indent="-285750">
              <a:lnSpc>
                <a:spcPct val="90000"/>
              </a:lnSpc>
              <a:buFont typeface="Arial" panose="020B0604020202020204" pitchFamily="34" charset="0"/>
              <a:buChar char="•"/>
            </a:pPr>
            <a:r>
              <a:rPr lang="en-US" sz="3600" dirty="0" smtClean="0">
                <a:latin typeface="KBScaredStraight" panose="02000603000000000000" pitchFamily="2" charset="0"/>
                <a:ea typeface="KBScaredStraight" panose="02000603000000000000" pitchFamily="2" charset="0"/>
              </a:rPr>
              <a:t>Aztecs arrived in the Valley of Mexico in 1100s (central Mexico, including present day Mexico City).</a:t>
            </a:r>
          </a:p>
          <a:p>
            <a:pPr marL="285750" indent="-285750">
              <a:lnSpc>
                <a:spcPct val="90000"/>
              </a:lnSpc>
              <a:buFont typeface="Arial" panose="020B0604020202020204" pitchFamily="34" charset="0"/>
              <a:buChar char="•"/>
            </a:pPr>
            <a:endParaRPr lang="en-US" sz="3600" dirty="0" smtClean="0">
              <a:latin typeface="KBScaredStraight" panose="02000603000000000000" pitchFamily="2" charset="0"/>
              <a:ea typeface="KBScaredStraight" panose="02000603000000000000" pitchFamily="2" charset="0"/>
            </a:endParaRPr>
          </a:p>
          <a:p>
            <a:pPr marL="285750" indent="-285750">
              <a:lnSpc>
                <a:spcPct val="90000"/>
              </a:lnSpc>
              <a:buFont typeface="Arial" panose="020B0604020202020204" pitchFamily="34" charset="0"/>
              <a:buChar char="•"/>
            </a:pPr>
            <a:r>
              <a:rPr lang="en-US" sz="3600" dirty="0" smtClean="0">
                <a:latin typeface="KBScaredStraight" panose="02000603000000000000" pitchFamily="2" charset="0"/>
                <a:ea typeface="KBScaredStraight" panose="02000603000000000000" pitchFamily="2" charset="0"/>
              </a:rPr>
              <a:t>They wandered about looking for a home site until 1325.</a:t>
            </a:r>
          </a:p>
          <a:p>
            <a:pPr marL="285750" indent="-285750">
              <a:lnSpc>
                <a:spcPct val="90000"/>
              </a:lnSpc>
              <a:buFont typeface="Arial" panose="020B0604020202020204" pitchFamily="34" charset="0"/>
              <a:buChar char="•"/>
            </a:pPr>
            <a:r>
              <a:rPr lang="en-US" sz="3600" dirty="0" smtClean="0">
                <a:latin typeface="KBScaredStraight" panose="02000603000000000000" pitchFamily="2" charset="0"/>
                <a:ea typeface="KBScaredStraight" panose="02000603000000000000" pitchFamily="2" charset="0"/>
              </a:rPr>
              <a:t>Aztecs finally settled on an island in the middle of Lake Texcoco.</a:t>
            </a:r>
          </a:p>
          <a:p>
            <a:pPr marL="742950" lvl="1" indent="-285750">
              <a:lnSpc>
                <a:spcPct val="90000"/>
              </a:lnSpc>
              <a:buFont typeface="Arial" panose="020B0604020202020204" pitchFamily="34" charset="0"/>
              <a:buChar char="•"/>
            </a:pPr>
            <a:r>
              <a:rPr lang="en-US" sz="3600" dirty="0" smtClean="0">
                <a:latin typeface="KBScaredStraight" panose="02000603000000000000" pitchFamily="2" charset="0"/>
                <a:ea typeface="KBScaredStraight" panose="02000603000000000000" pitchFamily="2" charset="0"/>
              </a:rPr>
              <a:t>They built a magnificent city called </a:t>
            </a:r>
            <a:r>
              <a:rPr lang="en-US" sz="3600" b="1" u="sng" dirty="0" smtClean="0">
                <a:latin typeface="KBScaredStraight" panose="02000603000000000000" pitchFamily="2" charset="0"/>
                <a:ea typeface="KBScaredStraight" panose="02000603000000000000" pitchFamily="2" charset="0"/>
              </a:rPr>
              <a:t>Tenochtitlan</a:t>
            </a:r>
            <a:r>
              <a:rPr lang="en-US" sz="3600" dirty="0" smtClean="0">
                <a:latin typeface="KBScaredStraight" panose="02000603000000000000" pitchFamily="2" charset="0"/>
                <a:ea typeface="KBScaredStraight" panose="02000603000000000000" pitchFamily="2" charset="0"/>
              </a:rPr>
              <a:t> (now Mexico City).</a:t>
            </a:r>
          </a:p>
        </p:txBody>
      </p:sp>
    </p:spTree>
    <p:extLst>
      <p:ext uri="{BB962C8B-B14F-4D97-AF65-F5344CB8AC3E}">
        <p14:creationId xmlns:p14="http://schemas.microsoft.com/office/powerpoint/2010/main" val="93353039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5" name="Rectangle 4"/>
          <p:cNvSpPr/>
          <p:nvPr/>
        </p:nvSpPr>
        <p:spPr>
          <a:xfrm>
            <a:off x="0" y="0"/>
            <a:ext cx="12312203" cy="6858000"/>
          </a:xfrm>
          <a:prstGeom prst="rect">
            <a:avLst/>
          </a:prstGeom>
          <a:solidFill>
            <a:srgbClr val="7E7B7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660594" y="11182"/>
            <a:ext cx="7076050" cy="707886"/>
          </a:xfrm>
          <a:prstGeom prst="rect">
            <a:avLst/>
          </a:prstGeom>
          <a:noFill/>
        </p:spPr>
        <p:txBody>
          <a:bodyPr wrap="square" rtlCol="0">
            <a:spAutoFit/>
          </a:bodyPr>
          <a:lstStyle/>
          <a:p>
            <a:r>
              <a:rPr lang="en-US" sz="4000" dirty="0" smtClean="0">
                <a:latin typeface="KBScaredStraight" panose="02000603000000000000" pitchFamily="2" charset="0"/>
                <a:ea typeface="KBScaredStraight" panose="02000603000000000000" pitchFamily="2" charset="0"/>
              </a:rPr>
              <a:t>Aqueduct</a:t>
            </a:r>
            <a:endParaRPr lang="en-US" sz="4000" dirty="0">
              <a:latin typeface="KBScaredStraight" panose="02000603000000000000" pitchFamily="2" charset="0"/>
              <a:ea typeface="KBScaredStraight" panose="02000603000000000000" pitchFamily="2" charset="0"/>
            </a:endParaRPr>
          </a:p>
        </p:txBody>
      </p:sp>
      <p:pic>
        <p:nvPicPr>
          <p:cNvPr id="8" name="Content Placeholder 7"/>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832870" y="0"/>
            <a:ext cx="4526259" cy="68580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24839581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5" name="Rectangle 4"/>
          <p:cNvSpPr/>
          <p:nvPr/>
        </p:nvSpPr>
        <p:spPr>
          <a:xfrm>
            <a:off x="0" y="0"/>
            <a:ext cx="12312203" cy="6858000"/>
          </a:xfrm>
          <a:prstGeom prst="rect">
            <a:avLst/>
          </a:prstGeom>
          <a:solidFill>
            <a:srgbClr val="7E7B7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Content Placeholder 6"/>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549747" y="0"/>
            <a:ext cx="5092505" cy="68580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20047871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12312203" cy="6858000"/>
          </a:xfrm>
          <a:prstGeom prst="rect">
            <a:avLst/>
          </a:prstGeom>
          <a:blipFill dpi="0" rotWithShape="1">
            <a:blip r:embed="rId2"/>
            <a:srcRect/>
            <a:stretch>
              <a:fillRect/>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5" name="Rectangle 4"/>
          <p:cNvSpPr/>
          <p:nvPr/>
        </p:nvSpPr>
        <p:spPr>
          <a:xfrm>
            <a:off x="734903" y="1"/>
            <a:ext cx="10941281" cy="6858000"/>
          </a:xfrm>
          <a:prstGeom prst="rect">
            <a:avLst/>
          </a:prstGeom>
          <a:solidFill>
            <a:schemeClr val="bg1">
              <a:lumMod val="95000"/>
              <a:alpha val="94000"/>
            </a:schemeClr>
          </a:solidFill>
          <a:ln w="285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682051" y="53218"/>
            <a:ext cx="10948125" cy="1446550"/>
          </a:xfrm>
          <a:prstGeom prst="rect">
            <a:avLst/>
          </a:prstGeom>
          <a:noFill/>
        </p:spPr>
        <p:txBody>
          <a:bodyPr wrap="none" lIns="91440" tIns="45720" rIns="91440" bIns="45720">
            <a:spAutoFit/>
          </a:bodyPr>
          <a:lstStyle/>
          <a:p>
            <a:pPr algn="ctr"/>
            <a:r>
              <a:rPr lang="en-US" sz="8800" b="0" cap="none" spc="0" dirty="0" smtClean="0">
                <a:ln w="0">
                  <a:solidFill>
                    <a:sysClr val="windowText" lastClr="000000"/>
                  </a:solidFill>
                </a:ln>
                <a:solidFill>
                  <a:srgbClr val="DE733E"/>
                </a:solidFill>
                <a:effectLst>
                  <a:glow rad="63500">
                    <a:schemeClr val="accent3">
                      <a:satMod val="175000"/>
                      <a:alpha val="40000"/>
                    </a:schemeClr>
                  </a:glow>
                  <a:outerShdw blurRad="50800" dist="38100" dir="2700000" algn="tl" rotWithShape="0">
                    <a:prstClr val="black">
                      <a:alpha val="40000"/>
                    </a:prstClr>
                  </a:outerShdw>
                </a:effectLst>
                <a:latin typeface="KG Second Chances Solid" panose="02000000000000000000" pitchFamily="2" charset="0"/>
              </a:rPr>
              <a:t>Accomplishments</a:t>
            </a:r>
          </a:p>
        </p:txBody>
      </p:sp>
      <p:sp>
        <p:nvSpPr>
          <p:cNvPr id="7" name="TextBox 6"/>
          <p:cNvSpPr txBox="1"/>
          <p:nvPr/>
        </p:nvSpPr>
        <p:spPr>
          <a:xfrm>
            <a:off x="826492" y="1555967"/>
            <a:ext cx="10750802" cy="4862870"/>
          </a:xfrm>
          <a:prstGeom prst="rect">
            <a:avLst/>
          </a:prstGeom>
          <a:noFill/>
        </p:spPr>
        <p:txBody>
          <a:bodyPr wrap="square" rtlCol="0">
            <a:spAutoFit/>
          </a:bodyPr>
          <a:lstStyle/>
          <a:p>
            <a:pPr marL="285750" indent="-285750">
              <a:buFont typeface="Arial" panose="020B0604020202020204" pitchFamily="34" charset="0"/>
              <a:buChar char="•"/>
            </a:pPr>
            <a:r>
              <a:rPr lang="en-US" sz="3100" dirty="0">
                <a:latin typeface="KBScaredStraight" panose="02000603000000000000" pitchFamily="2" charset="0"/>
                <a:ea typeface="KBScaredStraight" panose="02000603000000000000" pitchFamily="2" charset="0"/>
              </a:rPr>
              <a:t>F</a:t>
            </a:r>
            <a:r>
              <a:rPr lang="en-US" sz="3100" dirty="0" smtClean="0">
                <a:latin typeface="KBScaredStraight" panose="02000603000000000000" pitchFamily="2" charset="0"/>
                <a:ea typeface="KBScaredStraight" panose="02000603000000000000" pitchFamily="2" charset="0"/>
              </a:rPr>
              <a:t>arming: </a:t>
            </a:r>
          </a:p>
          <a:p>
            <a:pPr marL="742950" lvl="1" indent="-285750">
              <a:buFont typeface="Arial" panose="020B0604020202020204" pitchFamily="34" charset="0"/>
              <a:buChar char="•"/>
            </a:pPr>
            <a:r>
              <a:rPr lang="en-US" sz="3100" dirty="0" smtClean="0">
                <a:latin typeface="KBScaredStraight" panose="02000603000000000000" pitchFamily="2" charset="0"/>
                <a:ea typeface="KBScaredStraight" panose="02000603000000000000" pitchFamily="2" charset="0"/>
              </a:rPr>
              <a:t>The Inca cut terraces into the Andes to create farmland.</a:t>
            </a:r>
          </a:p>
          <a:p>
            <a:pPr marL="742950" lvl="1" indent="-285750">
              <a:buFont typeface="Arial" panose="020B0604020202020204" pitchFamily="34" charset="0"/>
              <a:buChar char="•"/>
            </a:pPr>
            <a:r>
              <a:rPr lang="en-US" sz="3100" dirty="0" smtClean="0">
                <a:latin typeface="KBScaredStraight" panose="02000603000000000000" pitchFamily="2" charset="0"/>
                <a:ea typeface="KBScaredStraight" panose="02000603000000000000" pitchFamily="2" charset="0"/>
              </a:rPr>
              <a:t>They developed a large variety of foods.</a:t>
            </a:r>
          </a:p>
          <a:p>
            <a:pPr marL="742950" lvl="1" indent="-285750">
              <a:buFont typeface="Arial" panose="020B0604020202020204" pitchFamily="34" charset="0"/>
              <a:buChar char="•"/>
            </a:pPr>
            <a:r>
              <a:rPr lang="en-US" sz="3100" dirty="0" smtClean="0">
                <a:latin typeface="KBScaredStraight" panose="02000603000000000000" pitchFamily="2" charset="0"/>
                <a:ea typeface="KBScaredStraight" panose="02000603000000000000" pitchFamily="2" charset="0"/>
              </a:rPr>
              <a:t>They also discovered ways to store and preserve food.</a:t>
            </a:r>
          </a:p>
          <a:p>
            <a:pPr marL="1200150" lvl="2" indent="-285750">
              <a:buFont typeface="Arial" panose="020B0604020202020204" pitchFamily="34" charset="0"/>
              <a:buChar char="•"/>
            </a:pPr>
            <a:r>
              <a:rPr lang="en-US" sz="3100" dirty="0" smtClean="0">
                <a:latin typeface="KBScaredStraight" panose="02000603000000000000" pitchFamily="2" charset="0"/>
                <a:ea typeface="KBScaredStraight" panose="02000603000000000000" pitchFamily="2" charset="0"/>
              </a:rPr>
              <a:t>The potato was a staple food (due to it being able to grow in the high altitudes of the Andes).</a:t>
            </a:r>
          </a:p>
          <a:p>
            <a:pPr marL="1200150" lvl="2" indent="-285750">
              <a:buFont typeface="Arial" panose="020B0604020202020204" pitchFamily="34" charset="0"/>
              <a:buChar char="•"/>
            </a:pPr>
            <a:r>
              <a:rPr lang="en-US" sz="3100" dirty="0">
                <a:latin typeface="KBScaredStraight" panose="02000603000000000000" pitchFamily="2" charset="0"/>
                <a:ea typeface="KBScaredStraight" panose="02000603000000000000" pitchFamily="2" charset="0"/>
              </a:rPr>
              <a:t>O</a:t>
            </a:r>
            <a:r>
              <a:rPr lang="en-US" sz="3100" dirty="0" smtClean="0">
                <a:latin typeface="KBScaredStraight" panose="02000603000000000000" pitchFamily="2" charset="0"/>
                <a:ea typeface="KBScaredStraight" panose="02000603000000000000" pitchFamily="2" charset="0"/>
              </a:rPr>
              <a:t>ther foods: tomatoes, maize, lima beans, peppers, grains</a:t>
            </a:r>
          </a:p>
        </p:txBody>
      </p:sp>
    </p:spTree>
    <p:extLst>
      <p:ext uri="{BB962C8B-B14F-4D97-AF65-F5344CB8AC3E}">
        <p14:creationId xmlns:p14="http://schemas.microsoft.com/office/powerpoint/2010/main" val="62997235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5" name="Rectangle 4"/>
          <p:cNvSpPr/>
          <p:nvPr/>
        </p:nvSpPr>
        <p:spPr>
          <a:xfrm>
            <a:off x="0" y="0"/>
            <a:ext cx="12312203"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3192779" y="0"/>
            <a:ext cx="7076050" cy="707886"/>
          </a:xfrm>
          <a:prstGeom prst="rect">
            <a:avLst/>
          </a:prstGeom>
          <a:noFill/>
        </p:spPr>
        <p:txBody>
          <a:bodyPr wrap="square" rtlCol="0">
            <a:spAutoFit/>
          </a:bodyPr>
          <a:lstStyle/>
          <a:p>
            <a:r>
              <a:rPr lang="en-US" sz="4000" dirty="0" smtClean="0">
                <a:latin typeface="KBScaredStraight" panose="02000603000000000000" pitchFamily="2" charset="0"/>
                <a:ea typeface="KBScaredStraight" panose="02000603000000000000" pitchFamily="2" charset="0"/>
              </a:rPr>
              <a:t>Aztec Temple</a:t>
            </a:r>
            <a:endParaRPr lang="en-US" sz="4000" dirty="0">
              <a:latin typeface="KBScaredStraight" panose="02000603000000000000" pitchFamily="2" charset="0"/>
              <a:ea typeface="KBScaredStraight" panose="02000603000000000000" pitchFamily="2" charset="0"/>
            </a:endParaRP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3" y="0"/>
            <a:ext cx="12377003" cy="6858000"/>
          </a:xfrm>
        </p:spPr>
      </p:pic>
      <p:sp>
        <p:nvSpPr>
          <p:cNvPr id="7" name="TextBox 6"/>
          <p:cNvSpPr txBox="1"/>
          <p:nvPr/>
        </p:nvSpPr>
        <p:spPr>
          <a:xfrm>
            <a:off x="1231002" y="137458"/>
            <a:ext cx="10268829" cy="707886"/>
          </a:xfrm>
          <a:prstGeom prst="rect">
            <a:avLst/>
          </a:prstGeom>
          <a:noFill/>
        </p:spPr>
        <p:txBody>
          <a:bodyPr wrap="square" rtlCol="0">
            <a:spAutoFit/>
          </a:bodyPr>
          <a:lstStyle/>
          <a:p>
            <a:r>
              <a:rPr lang="en-US" sz="4000" dirty="0" smtClean="0">
                <a:solidFill>
                  <a:schemeClr val="bg1"/>
                </a:solidFill>
                <a:latin typeface="KBScaredStraight" panose="02000603000000000000" pitchFamily="2" charset="0"/>
                <a:ea typeface="KBScaredStraight" panose="02000603000000000000" pitchFamily="2" charset="0"/>
              </a:rPr>
              <a:t>Terrace Farming</a:t>
            </a:r>
            <a:endParaRPr lang="en-US" sz="2000" dirty="0">
              <a:solidFill>
                <a:schemeClr val="bg1"/>
              </a:solidFill>
              <a:latin typeface="KBScaredStraight" panose="02000603000000000000" pitchFamily="2" charset="0"/>
              <a:ea typeface="KBScaredStraight" panose="02000603000000000000" pitchFamily="2" charset="0"/>
            </a:endParaRPr>
          </a:p>
        </p:txBody>
      </p:sp>
    </p:spTree>
    <p:extLst>
      <p:ext uri="{BB962C8B-B14F-4D97-AF65-F5344CB8AC3E}">
        <p14:creationId xmlns:p14="http://schemas.microsoft.com/office/powerpoint/2010/main" val="50107450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5" name="Rectangle 4"/>
          <p:cNvSpPr/>
          <p:nvPr/>
        </p:nvSpPr>
        <p:spPr>
          <a:xfrm>
            <a:off x="0" y="0"/>
            <a:ext cx="12312203" cy="6858000"/>
          </a:xfrm>
          <a:prstGeom prst="rect">
            <a:avLst/>
          </a:prstGeom>
          <a:solidFill>
            <a:srgbClr val="7E7B7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3192779" y="0"/>
            <a:ext cx="7076050" cy="707886"/>
          </a:xfrm>
          <a:prstGeom prst="rect">
            <a:avLst/>
          </a:prstGeom>
          <a:noFill/>
        </p:spPr>
        <p:txBody>
          <a:bodyPr wrap="square" rtlCol="0">
            <a:spAutoFit/>
          </a:bodyPr>
          <a:lstStyle/>
          <a:p>
            <a:r>
              <a:rPr lang="en-US" sz="4000" dirty="0" smtClean="0">
                <a:latin typeface="KBScaredStraight" panose="02000603000000000000" pitchFamily="2" charset="0"/>
                <a:ea typeface="KBScaredStraight" panose="02000603000000000000" pitchFamily="2" charset="0"/>
              </a:rPr>
              <a:t>Aztec Temple</a:t>
            </a:r>
            <a:endParaRPr lang="en-US" sz="4000" dirty="0">
              <a:latin typeface="KBScaredStraight" panose="02000603000000000000" pitchFamily="2" charset="0"/>
              <a:ea typeface="KBScaredStraight" panose="02000603000000000000" pitchFamily="2" charset="0"/>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59651" y="0"/>
            <a:ext cx="10272698" cy="6858000"/>
          </a:xfrm>
          <a:prstGeom prst="rect">
            <a:avLst/>
          </a:prstGeom>
          <a:ln>
            <a:noFill/>
          </a:ln>
          <a:effectLst>
            <a:outerShdw blurRad="292100" dist="139700" dir="2700000" algn="tl" rotWithShape="0">
              <a:srgbClr val="333333">
                <a:alpha val="65000"/>
              </a:srgbClr>
            </a:outerShdw>
          </a:effectLst>
        </p:spPr>
      </p:pic>
      <p:sp>
        <p:nvSpPr>
          <p:cNvPr id="7" name="TextBox 6"/>
          <p:cNvSpPr txBox="1"/>
          <p:nvPr/>
        </p:nvSpPr>
        <p:spPr>
          <a:xfrm>
            <a:off x="1371680" y="6098345"/>
            <a:ext cx="10268829" cy="707886"/>
          </a:xfrm>
          <a:prstGeom prst="rect">
            <a:avLst/>
          </a:prstGeom>
          <a:noFill/>
        </p:spPr>
        <p:txBody>
          <a:bodyPr wrap="square" rtlCol="0">
            <a:spAutoFit/>
          </a:bodyPr>
          <a:lstStyle/>
          <a:p>
            <a:r>
              <a:rPr lang="en-US" sz="4000" dirty="0" smtClean="0">
                <a:latin typeface="KBScaredStraight" panose="02000603000000000000" pitchFamily="2" charset="0"/>
                <a:ea typeface="KBScaredStraight" panose="02000603000000000000" pitchFamily="2" charset="0"/>
              </a:rPr>
              <a:t>Terrace Farming</a:t>
            </a:r>
            <a:endParaRPr lang="en-US" sz="2000" dirty="0">
              <a:latin typeface="KBScaredStraight" panose="02000603000000000000" pitchFamily="2" charset="0"/>
              <a:ea typeface="KBScaredStraight" panose="02000603000000000000" pitchFamily="2" charset="0"/>
            </a:endParaRPr>
          </a:p>
        </p:txBody>
      </p:sp>
    </p:spTree>
    <p:extLst>
      <p:ext uri="{BB962C8B-B14F-4D97-AF65-F5344CB8AC3E}">
        <p14:creationId xmlns:p14="http://schemas.microsoft.com/office/powerpoint/2010/main" val="237376121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12312203" cy="6858000"/>
          </a:xfrm>
          <a:prstGeom prst="rect">
            <a:avLst/>
          </a:prstGeom>
          <a:blipFill dpi="0" rotWithShape="1">
            <a:blip r:embed="rId2"/>
            <a:srcRect/>
            <a:stretch>
              <a:fillRect/>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5" name="Rectangle 4"/>
          <p:cNvSpPr/>
          <p:nvPr/>
        </p:nvSpPr>
        <p:spPr>
          <a:xfrm>
            <a:off x="734903" y="1"/>
            <a:ext cx="10941281" cy="6858000"/>
          </a:xfrm>
          <a:prstGeom prst="rect">
            <a:avLst/>
          </a:prstGeom>
          <a:solidFill>
            <a:schemeClr val="bg1">
              <a:lumMod val="95000"/>
              <a:alpha val="94000"/>
            </a:schemeClr>
          </a:solidFill>
          <a:ln w="285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2045054" y="53218"/>
            <a:ext cx="8222124" cy="1446550"/>
          </a:xfrm>
          <a:prstGeom prst="rect">
            <a:avLst/>
          </a:prstGeom>
          <a:noFill/>
        </p:spPr>
        <p:txBody>
          <a:bodyPr wrap="none" lIns="91440" tIns="45720" rIns="91440" bIns="45720">
            <a:spAutoFit/>
          </a:bodyPr>
          <a:lstStyle/>
          <a:p>
            <a:pPr algn="ctr"/>
            <a:r>
              <a:rPr lang="en-US" sz="8800" b="0" cap="none" spc="0" dirty="0" smtClean="0">
                <a:ln w="0">
                  <a:solidFill>
                    <a:sysClr val="windowText" lastClr="000000"/>
                  </a:solidFill>
                </a:ln>
                <a:solidFill>
                  <a:srgbClr val="DE733E"/>
                </a:solidFill>
                <a:effectLst>
                  <a:glow rad="63500">
                    <a:schemeClr val="accent3">
                      <a:satMod val="175000"/>
                      <a:alpha val="40000"/>
                    </a:schemeClr>
                  </a:glow>
                  <a:outerShdw blurRad="50800" dist="38100" dir="2700000" algn="tl" rotWithShape="0">
                    <a:prstClr val="black">
                      <a:alpha val="40000"/>
                    </a:prstClr>
                  </a:outerShdw>
                </a:effectLst>
                <a:latin typeface="KG Second Chances Solid" panose="02000000000000000000" pitchFamily="2" charset="0"/>
              </a:rPr>
              <a:t>Architecture</a:t>
            </a:r>
          </a:p>
        </p:txBody>
      </p:sp>
      <p:sp>
        <p:nvSpPr>
          <p:cNvPr id="7" name="TextBox 6"/>
          <p:cNvSpPr txBox="1"/>
          <p:nvPr/>
        </p:nvSpPr>
        <p:spPr>
          <a:xfrm>
            <a:off x="826492" y="1555967"/>
            <a:ext cx="10750802" cy="5016758"/>
          </a:xfrm>
          <a:prstGeom prst="rect">
            <a:avLst/>
          </a:prstGeom>
          <a:noFill/>
        </p:spPr>
        <p:txBody>
          <a:bodyPr wrap="square" rtlCol="0">
            <a:spAutoFit/>
          </a:bodyPr>
          <a:lstStyle/>
          <a:p>
            <a:pPr marL="285750" indent="-285750">
              <a:buFont typeface="Arial" panose="020B0604020202020204" pitchFamily="34" charset="0"/>
              <a:buChar char="•"/>
            </a:pPr>
            <a:r>
              <a:rPr lang="en-US" sz="4000" dirty="0" smtClean="0">
                <a:latin typeface="KBScaredStraight" panose="02000603000000000000" pitchFamily="2" charset="0"/>
                <a:ea typeface="KBScaredStraight" panose="02000603000000000000" pitchFamily="2" charset="0"/>
              </a:rPr>
              <a:t>Incan ruins are some of the most impressive works of architecture in the world.</a:t>
            </a:r>
          </a:p>
          <a:p>
            <a:pPr marL="285750" indent="-285750">
              <a:buFont typeface="Arial" panose="020B0604020202020204" pitchFamily="34" charset="0"/>
              <a:buChar char="•"/>
            </a:pPr>
            <a:endParaRPr lang="en-US" sz="4000" dirty="0" smtClean="0">
              <a:latin typeface="KBScaredStraight" panose="02000603000000000000" pitchFamily="2" charset="0"/>
              <a:ea typeface="KBScaredStraight" panose="02000603000000000000" pitchFamily="2" charset="0"/>
            </a:endParaRPr>
          </a:p>
          <a:p>
            <a:pPr marL="285750" indent="-285750">
              <a:buFont typeface="Arial" panose="020B0604020202020204" pitchFamily="34" charset="0"/>
              <a:buChar char="•"/>
            </a:pPr>
            <a:r>
              <a:rPr lang="en-US" sz="4000" dirty="0" smtClean="0">
                <a:latin typeface="KBScaredStraight" panose="02000603000000000000" pitchFamily="2" charset="0"/>
                <a:ea typeface="KBScaredStraight" panose="02000603000000000000" pitchFamily="2" charset="0"/>
              </a:rPr>
              <a:t>They cut stone with such precisions that each block fit exactly with its neighbor.</a:t>
            </a:r>
          </a:p>
          <a:p>
            <a:pPr marL="742950" lvl="1" indent="-285750">
              <a:buFont typeface="Arial" panose="020B0604020202020204" pitchFamily="34" charset="0"/>
              <a:buChar char="•"/>
            </a:pPr>
            <a:r>
              <a:rPr lang="en-US" sz="4000" dirty="0" smtClean="0">
                <a:latin typeface="KBScaredStraight" panose="02000603000000000000" pitchFamily="2" charset="0"/>
                <a:ea typeface="KBScaredStraight" panose="02000603000000000000" pitchFamily="2" charset="0"/>
              </a:rPr>
              <a:t>The fit was so tight, even a thin knife wouldn’t fit in the cracks.</a:t>
            </a:r>
          </a:p>
        </p:txBody>
      </p:sp>
    </p:spTree>
    <p:extLst>
      <p:ext uri="{BB962C8B-B14F-4D97-AF65-F5344CB8AC3E}">
        <p14:creationId xmlns:p14="http://schemas.microsoft.com/office/powerpoint/2010/main" val="383690927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5" name="Rectangle 4"/>
          <p:cNvSpPr/>
          <p:nvPr/>
        </p:nvSpPr>
        <p:spPr>
          <a:xfrm>
            <a:off x="-33997" y="0"/>
            <a:ext cx="12312203" cy="6858000"/>
          </a:xfrm>
          <a:prstGeom prst="rect">
            <a:avLst/>
          </a:prstGeom>
          <a:solidFill>
            <a:srgbClr val="7E7B7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292" name="Picture 4" descr="https://encrypted-tbn1.gstatic.com/images?q=tbn:ANd9GcRe3iivzsq1yYw6JwP6sXAnTUWcgQPUC_sbESj16IdySFMjTvGeCw">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87063" y="1005840"/>
            <a:ext cx="6470082" cy="4846320"/>
          </a:xfrm>
          <a:prstGeom prst="rect">
            <a:avLst/>
          </a:prstGeom>
          <a:ln>
            <a:solidFill>
              <a:schemeClr val="tx1"/>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18833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5" name="Rectangle 4"/>
          <p:cNvSpPr/>
          <p:nvPr/>
        </p:nvSpPr>
        <p:spPr>
          <a:xfrm>
            <a:off x="0" y="0"/>
            <a:ext cx="12312203" cy="6858000"/>
          </a:xfrm>
          <a:prstGeom prst="rect">
            <a:avLst/>
          </a:prstGeom>
          <a:solidFill>
            <a:srgbClr val="7E7B7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3192779" y="0"/>
            <a:ext cx="7076050" cy="707886"/>
          </a:xfrm>
          <a:prstGeom prst="rect">
            <a:avLst/>
          </a:prstGeom>
          <a:noFill/>
        </p:spPr>
        <p:txBody>
          <a:bodyPr wrap="square" rtlCol="0">
            <a:spAutoFit/>
          </a:bodyPr>
          <a:lstStyle/>
          <a:p>
            <a:r>
              <a:rPr lang="en-US" sz="4000" dirty="0" smtClean="0">
                <a:latin typeface="KBScaredStraight" panose="02000603000000000000" pitchFamily="2" charset="0"/>
                <a:ea typeface="KBScaredStraight" panose="02000603000000000000" pitchFamily="2" charset="0"/>
              </a:rPr>
              <a:t>Aztec Temple</a:t>
            </a:r>
            <a:endParaRPr lang="en-US" sz="4000" dirty="0">
              <a:latin typeface="KBScaredStraight" panose="02000603000000000000" pitchFamily="2" charset="0"/>
              <a:ea typeface="KBScaredStraight" panose="02000603000000000000" pitchFamily="2" charset="0"/>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05312528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5" name="Rectangle 4"/>
          <p:cNvSpPr/>
          <p:nvPr/>
        </p:nvSpPr>
        <p:spPr>
          <a:xfrm>
            <a:off x="0" y="0"/>
            <a:ext cx="12312203" cy="6858000"/>
          </a:xfrm>
          <a:prstGeom prst="rect">
            <a:avLst/>
          </a:prstGeom>
          <a:solidFill>
            <a:srgbClr val="7E7B7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3192779" y="0"/>
            <a:ext cx="7076050" cy="707886"/>
          </a:xfrm>
          <a:prstGeom prst="rect">
            <a:avLst/>
          </a:prstGeom>
          <a:noFill/>
        </p:spPr>
        <p:txBody>
          <a:bodyPr wrap="square" rtlCol="0">
            <a:spAutoFit/>
          </a:bodyPr>
          <a:lstStyle/>
          <a:p>
            <a:r>
              <a:rPr lang="en-US" sz="4000" dirty="0" smtClean="0">
                <a:latin typeface="KBScaredStraight" panose="02000603000000000000" pitchFamily="2" charset="0"/>
                <a:ea typeface="KBScaredStraight" panose="02000603000000000000" pitchFamily="2" charset="0"/>
              </a:rPr>
              <a:t>Aztec Temple</a:t>
            </a:r>
            <a:endParaRPr lang="en-US" sz="4000" dirty="0">
              <a:latin typeface="KBScaredStraight" panose="02000603000000000000" pitchFamily="2" charset="0"/>
              <a:ea typeface="KBScaredStraight" panose="02000603000000000000" pitchFamily="2" charset="0"/>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a:ln>
            <a:solidFill>
              <a:schemeClr val="tx1"/>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70088395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12312203" cy="6858000"/>
          </a:xfrm>
          <a:prstGeom prst="rect">
            <a:avLst/>
          </a:prstGeom>
          <a:blipFill dpi="0" rotWithShape="1">
            <a:blip r:embed="rId2"/>
            <a:srcRect/>
            <a:stretch>
              <a:fillRect/>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5" name="Rectangle 4"/>
          <p:cNvSpPr/>
          <p:nvPr/>
        </p:nvSpPr>
        <p:spPr>
          <a:xfrm>
            <a:off x="734903" y="1"/>
            <a:ext cx="10941281" cy="6858000"/>
          </a:xfrm>
          <a:prstGeom prst="rect">
            <a:avLst/>
          </a:prstGeom>
          <a:solidFill>
            <a:schemeClr val="bg1">
              <a:lumMod val="95000"/>
              <a:alpha val="94000"/>
            </a:schemeClr>
          </a:solidFill>
          <a:ln w="285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1284913" y="53218"/>
            <a:ext cx="9742412" cy="1446550"/>
          </a:xfrm>
          <a:prstGeom prst="rect">
            <a:avLst/>
          </a:prstGeom>
          <a:noFill/>
        </p:spPr>
        <p:txBody>
          <a:bodyPr wrap="none" lIns="91440" tIns="45720" rIns="91440" bIns="45720">
            <a:spAutoFit/>
          </a:bodyPr>
          <a:lstStyle/>
          <a:p>
            <a:pPr algn="ctr"/>
            <a:r>
              <a:rPr lang="en-US" sz="8800" b="0" cap="none" spc="0" dirty="0" smtClean="0">
                <a:ln w="0">
                  <a:solidFill>
                    <a:sysClr val="windowText" lastClr="000000"/>
                  </a:solidFill>
                </a:ln>
                <a:solidFill>
                  <a:srgbClr val="DE733E"/>
                </a:solidFill>
                <a:effectLst>
                  <a:glow rad="63500">
                    <a:schemeClr val="accent3">
                      <a:satMod val="175000"/>
                      <a:alpha val="40000"/>
                    </a:schemeClr>
                  </a:glow>
                  <a:outerShdw blurRad="50800" dist="38100" dir="2700000" algn="tl" rotWithShape="0">
                    <a:prstClr val="black">
                      <a:alpha val="40000"/>
                    </a:prstClr>
                  </a:outerShdw>
                </a:effectLst>
                <a:latin typeface="KG Second Chances Solid" panose="02000000000000000000" pitchFamily="2" charset="0"/>
              </a:rPr>
              <a:t>Record Keeping</a:t>
            </a:r>
          </a:p>
        </p:txBody>
      </p:sp>
      <p:sp>
        <p:nvSpPr>
          <p:cNvPr id="7" name="TextBox 6"/>
          <p:cNvSpPr txBox="1"/>
          <p:nvPr/>
        </p:nvSpPr>
        <p:spPr>
          <a:xfrm>
            <a:off x="826492" y="1555967"/>
            <a:ext cx="10750802" cy="5016758"/>
          </a:xfrm>
          <a:prstGeom prst="rect">
            <a:avLst/>
          </a:prstGeom>
          <a:noFill/>
        </p:spPr>
        <p:txBody>
          <a:bodyPr wrap="square" rtlCol="0">
            <a:spAutoFit/>
          </a:bodyPr>
          <a:lstStyle/>
          <a:p>
            <a:pPr marL="285750" indent="-285750">
              <a:buFont typeface="Arial" panose="020B0604020202020204" pitchFamily="34" charset="0"/>
              <a:buChar char="•"/>
            </a:pPr>
            <a:r>
              <a:rPr lang="en-US" sz="3200" dirty="0" smtClean="0">
                <a:latin typeface="KBScaredStraight" panose="02000603000000000000" pitchFamily="2" charset="0"/>
                <a:ea typeface="KBScaredStraight" panose="02000603000000000000" pitchFamily="2" charset="0"/>
              </a:rPr>
              <a:t>The nobles conducted a census to count people so they could be taxed.</a:t>
            </a:r>
          </a:p>
          <a:p>
            <a:pPr marL="285750" indent="-285750">
              <a:buFont typeface="Arial" panose="020B0604020202020204" pitchFamily="34" charset="0"/>
              <a:buChar char="•"/>
            </a:pPr>
            <a:endParaRPr lang="en-US" sz="3200" dirty="0" smtClean="0">
              <a:latin typeface="KBScaredStraight" panose="02000603000000000000" pitchFamily="2" charset="0"/>
              <a:ea typeface="KBScaredStraight" panose="02000603000000000000" pitchFamily="2" charset="0"/>
            </a:endParaRPr>
          </a:p>
          <a:p>
            <a:pPr marL="285750" indent="-285750">
              <a:buFont typeface="Arial" panose="020B0604020202020204" pitchFamily="34" charset="0"/>
              <a:buChar char="•"/>
            </a:pPr>
            <a:r>
              <a:rPr lang="en-US" sz="3200" dirty="0" smtClean="0">
                <a:latin typeface="KBScaredStraight" panose="02000603000000000000" pitchFamily="2" charset="0"/>
                <a:ea typeface="KBScaredStraight" panose="02000603000000000000" pitchFamily="2" charset="0"/>
              </a:rPr>
              <a:t>They did not have a written language.</a:t>
            </a:r>
          </a:p>
          <a:p>
            <a:pPr marL="285750" indent="-285750">
              <a:buFont typeface="Arial" panose="020B0604020202020204" pitchFamily="34" charset="0"/>
              <a:buChar char="•"/>
            </a:pPr>
            <a:endParaRPr lang="en-US" sz="3200" dirty="0" smtClean="0">
              <a:latin typeface="KBScaredStraight" panose="02000603000000000000" pitchFamily="2" charset="0"/>
              <a:ea typeface="KBScaredStraight" panose="02000603000000000000" pitchFamily="2" charset="0"/>
            </a:endParaRPr>
          </a:p>
          <a:p>
            <a:pPr marL="285750" indent="-285750">
              <a:buFont typeface="Arial" panose="020B0604020202020204" pitchFamily="34" charset="0"/>
              <a:buChar char="•"/>
            </a:pPr>
            <a:r>
              <a:rPr lang="en-US" sz="3200" dirty="0" smtClean="0">
                <a:latin typeface="KBScaredStraight" panose="02000603000000000000" pitchFamily="2" charset="0"/>
                <a:ea typeface="KBScaredStraight" panose="02000603000000000000" pitchFamily="2" charset="0"/>
              </a:rPr>
              <a:t>They recorded information on knotted strings called </a:t>
            </a:r>
            <a:r>
              <a:rPr lang="en-US" sz="3200" dirty="0">
                <a:latin typeface="KBScaredStraight" panose="02000603000000000000" pitchFamily="2" charset="0"/>
                <a:ea typeface="KBScaredStraight" panose="02000603000000000000" pitchFamily="2" charset="0"/>
              </a:rPr>
              <a:t>q</a:t>
            </a:r>
            <a:r>
              <a:rPr lang="en-US" sz="3200" dirty="0" smtClean="0">
                <a:latin typeface="KBScaredStraight" panose="02000603000000000000" pitchFamily="2" charset="0"/>
                <a:ea typeface="KBScaredStraight" panose="02000603000000000000" pitchFamily="2" charset="0"/>
              </a:rPr>
              <a:t>uipus</a:t>
            </a:r>
            <a:r>
              <a:rPr lang="en-US" sz="3200" dirty="0">
                <a:latin typeface="KBScaredStraight" panose="02000603000000000000" pitchFamily="2" charset="0"/>
                <a:ea typeface="KBScaredStraight" panose="02000603000000000000" pitchFamily="2" charset="0"/>
              </a:rPr>
              <a:t>.</a:t>
            </a:r>
            <a:r>
              <a:rPr lang="en-US" sz="3200" dirty="0" smtClean="0">
                <a:latin typeface="KBScaredStraight" panose="02000603000000000000" pitchFamily="2" charset="0"/>
                <a:ea typeface="KBScaredStraight" panose="02000603000000000000" pitchFamily="2" charset="0"/>
              </a:rPr>
              <a:t> </a:t>
            </a:r>
          </a:p>
          <a:p>
            <a:pPr marL="742950" lvl="1" indent="-285750">
              <a:buFont typeface="Arial" panose="020B0604020202020204" pitchFamily="34" charset="0"/>
              <a:buChar char="•"/>
            </a:pPr>
            <a:r>
              <a:rPr lang="en-US" sz="3200" dirty="0">
                <a:latin typeface="KBScaredStraight" panose="02000603000000000000" pitchFamily="2" charset="0"/>
                <a:ea typeface="KBScaredStraight" panose="02000603000000000000" pitchFamily="2" charset="0"/>
              </a:rPr>
              <a:t>E</a:t>
            </a:r>
            <a:r>
              <a:rPr lang="en-US" sz="3200" dirty="0" smtClean="0">
                <a:latin typeface="KBScaredStraight" panose="02000603000000000000" pitchFamily="2" charset="0"/>
                <a:ea typeface="KBScaredStraight" panose="02000603000000000000" pitchFamily="2" charset="0"/>
              </a:rPr>
              <a:t>ach color represented a different item and knots of different sizes at different intervals stood for numbers.</a:t>
            </a:r>
            <a:endParaRPr lang="en-US" sz="3200" b="1" u="sng" dirty="0" smtClean="0">
              <a:latin typeface="KBScaredStraight" panose="02000603000000000000" pitchFamily="2" charset="0"/>
              <a:ea typeface="KBScaredStraight" panose="02000603000000000000" pitchFamily="2" charset="0"/>
            </a:endParaRPr>
          </a:p>
        </p:txBody>
      </p:sp>
    </p:spTree>
    <p:extLst>
      <p:ext uri="{BB962C8B-B14F-4D97-AF65-F5344CB8AC3E}">
        <p14:creationId xmlns:p14="http://schemas.microsoft.com/office/powerpoint/2010/main" val="18301228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5" name="Rectangle 4"/>
          <p:cNvSpPr/>
          <p:nvPr/>
        </p:nvSpPr>
        <p:spPr>
          <a:xfrm>
            <a:off x="0" y="0"/>
            <a:ext cx="12312203"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3192779" y="0"/>
            <a:ext cx="7076050" cy="707886"/>
          </a:xfrm>
          <a:prstGeom prst="rect">
            <a:avLst/>
          </a:prstGeom>
          <a:noFill/>
        </p:spPr>
        <p:txBody>
          <a:bodyPr wrap="square" rtlCol="0">
            <a:spAutoFit/>
          </a:bodyPr>
          <a:lstStyle/>
          <a:p>
            <a:r>
              <a:rPr lang="en-US" sz="4000" dirty="0" smtClean="0">
                <a:latin typeface="KBScaredStraight" panose="02000603000000000000" pitchFamily="2" charset="0"/>
                <a:ea typeface="KBScaredStraight" panose="02000603000000000000" pitchFamily="2" charset="0"/>
              </a:rPr>
              <a:t>Aztec Temple</a:t>
            </a:r>
            <a:endParaRPr lang="en-US" sz="4000" dirty="0">
              <a:latin typeface="KBScaredStraight" panose="02000603000000000000" pitchFamily="2" charset="0"/>
              <a:ea typeface="KBScaredStraight" panose="02000603000000000000" pitchFamily="2" charset="0"/>
            </a:endParaRPr>
          </a:p>
        </p:txBody>
      </p:sp>
      <p:pic>
        <p:nvPicPr>
          <p:cNvPr id="7"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0"/>
            <a:ext cx="12312203" cy="68580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28663951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5" name="Rectangle 4"/>
          <p:cNvSpPr/>
          <p:nvPr/>
        </p:nvSpPr>
        <p:spPr>
          <a:xfrm>
            <a:off x="0" y="0"/>
            <a:ext cx="12312203" cy="6858000"/>
          </a:xfrm>
          <a:prstGeom prst="rect">
            <a:avLst/>
          </a:prstGeom>
          <a:solidFill>
            <a:srgbClr val="1A240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3192779" y="0"/>
            <a:ext cx="7076050" cy="707886"/>
          </a:xfrm>
          <a:prstGeom prst="rect">
            <a:avLst/>
          </a:prstGeom>
          <a:noFill/>
        </p:spPr>
        <p:txBody>
          <a:bodyPr wrap="square" rtlCol="0">
            <a:spAutoFit/>
          </a:bodyPr>
          <a:lstStyle/>
          <a:p>
            <a:r>
              <a:rPr lang="en-US" sz="4000" dirty="0" smtClean="0">
                <a:latin typeface="KBScaredStraight" panose="02000603000000000000" pitchFamily="2" charset="0"/>
                <a:ea typeface="KBScaredStraight" panose="02000603000000000000" pitchFamily="2" charset="0"/>
              </a:rPr>
              <a:t>Aztec Temple</a:t>
            </a:r>
            <a:endParaRPr lang="en-US" sz="4000" dirty="0">
              <a:latin typeface="KBScaredStraight" panose="02000603000000000000" pitchFamily="2" charset="0"/>
              <a:ea typeface="KBScaredStraight" panose="02000603000000000000" pitchFamily="2" charset="0"/>
            </a:endParaRP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16290" y="0"/>
            <a:ext cx="11279622" cy="6858000"/>
          </a:xfrm>
          <a:prstGeom prst="rect">
            <a:avLst/>
          </a:prstGeom>
          <a:ln>
            <a:noFill/>
          </a:ln>
          <a:effectLst>
            <a:outerShdw blurRad="292100" dist="139700" dir="2700000" algn="tl" rotWithShape="0">
              <a:srgbClr val="333333">
                <a:alpha val="65000"/>
              </a:srgbClr>
            </a:outerShdw>
          </a:effectLst>
        </p:spPr>
      </p:pic>
      <p:sp>
        <p:nvSpPr>
          <p:cNvPr id="7" name="TextBox 6"/>
          <p:cNvSpPr txBox="1"/>
          <p:nvPr/>
        </p:nvSpPr>
        <p:spPr>
          <a:xfrm>
            <a:off x="696430" y="11182"/>
            <a:ext cx="10268829" cy="707886"/>
          </a:xfrm>
          <a:prstGeom prst="rect">
            <a:avLst/>
          </a:prstGeom>
          <a:noFill/>
        </p:spPr>
        <p:txBody>
          <a:bodyPr wrap="square" rtlCol="0">
            <a:spAutoFit/>
          </a:bodyPr>
          <a:lstStyle/>
          <a:p>
            <a:r>
              <a:rPr lang="en-US" sz="4000" dirty="0" smtClean="0">
                <a:solidFill>
                  <a:schemeClr val="bg1"/>
                </a:solidFill>
                <a:latin typeface="KBScaredStraight" panose="02000603000000000000" pitchFamily="2" charset="0"/>
                <a:ea typeface="KBScaredStraight" panose="02000603000000000000" pitchFamily="2" charset="0"/>
              </a:rPr>
              <a:t>Quipu</a:t>
            </a:r>
            <a:endParaRPr lang="en-US" sz="2000" dirty="0">
              <a:solidFill>
                <a:schemeClr val="bg1"/>
              </a:solidFill>
              <a:latin typeface="KBScaredStraight" panose="02000603000000000000" pitchFamily="2" charset="0"/>
              <a:ea typeface="KBScaredStraight" panose="02000603000000000000" pitchFamily="2" charset="0"/>
            </a:endParaRPr>
          </a:p>
        </p:txBody>
      </p:sp>
    </p:spTree>
    <p:extLst>
      <p:ext uri="{BB962C8B-B14F-4D97-AF65-F5344CB8AC3E}">
        <p14:creationId xmlns:p14="http://schemas.microsoft.com/office/powerpoint/2010/main" val="256293881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12312203" cy="6858000"/>
          </a:xfrm>
          <a:prstGeom prst="rect">
            <a:avLst/>
          </a:prstGeom>
          <a:blipFill dpi="0" rotWithShape="1">
            <a:blip r:embed="rId2"/>
            <a:srcRect/>
            <a:stretch>
              <a:fillRect/>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5" name="Rectangle 4"/>
          <p:cNvSpPr/>
          <p:nvPr/>
        </p:nvSpPr>
        <p:spPr>
          <a:xfrm>
            <a:off x="734903" y="1"/>
            <a:ext cx="10941281" cy="6858000"/>
          </a:xfrm>
          <a:prstGeom prst="rect">
            <a:avLst/>
          </a:prstGeom>
          <a:solidFill>
            <a:schemeClr val="bg1">
              <a:lumMod val="95000"/>
              <a:alpha val="94000"/>
            </a:schemeClr>
          </a:solidFill>
          <a:ln w="285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3695800" y="53218"/>
            <a:ext cx="4920642" cy="1446550"/>
          </a:xfrm>
          <a:prstGeom prst="rect">
            <a:avLst/>
          </a:prstGeom>
          <a:noFill/>
        </p:spPr>
        <p:txBody>
          <a:bodyPr wrap="none" lIns="91440" tIns="45720" rIns="91440" bIns="45720">
            <a:spAutoFit/>
          </a:bodyPr>
          <a:lstStyle/>
          <a:p>
            <a:pPr algn="ctr"/>
            <a:r>
              <a:rPr lang="en-US" sz="8800" b="0" cap="none" spc="0" dirty="0" smtClean="0">
                <a:ln w="0">
                  <a:solidFill>
                    <a:sysClr val="windowText" lastClr="000000"/>
                  </a:solidFill>
                </a:ln>
                <a:solidFill>
                  <a:srgbClr val="DE733E"/>
                </a:solidFill>
                <a:effectLst>
                  <a:glow rad="63500">
                    <a:schemeClr val="accent3">
                      <a:satMod val="175000"/>
                      <a:alpha val="40000"/>
                    </a:schemeClr>
                  </a:glow>
                  <a:outerShdw blurRad="50800" dist="38100" dir="2700000" algn="tl" rotWithShape="0">
                    <a:prstClr val="black">
                      <a:alpha val="40000"/>
                    </a:prstClr>
                  </a:outerShdw>
                </a:effectLst>
                <a:latin typeface="KG Second Chances Solid" panose="02000000000000000000" pitchFamily="2" charset="0"/>
              </a:rPr>
              <a:t>Religion</a:t>
            </a:r>
          </a:p>
        </p:txBody>
      </p:sp>
      <p:sp>
        <p:nvSpPr>
          <p:cNvPr id="7" name="TextBox 6"/>
          <p:cNvSpPr txBox="1"/>
          <p:nvPr/>
        </p:nvSpPr>
        <p:spPr>
          <a:xfrm>
            <a:off x="826492" y="1555967"/>
            <a:ext cx="10750802" cy="5078313"/>
          </a:xfrm>
          <a:prstGeom prst="rect">
            <a:avLst/>
          </a:prstGeom>
          <a:noFill/>
        </p:spPr>
        <p:txBody>
          <a:bodyPr wrap="square" rtlCol="0">
            <a:spAutoFit/>
          </a:bodyPr>
          <a:lstStyle/>
          <a:p>
            <a:pPr marL="285750" indent="-285750">
              <a:buFont typeface="Arial" panose="020B0604020202020204" pitchFamily="34" charset="0"/>
              <a:buChar char="•"/>
            </a:pPr>
            <a:r>
              <a:rPr lang="en-US" sz="3600" dirty="0">
                <a:latin typeface="KBScaredStraight" panose="02000603000000000000" pitchFamily="2" charset="0"/>
                <a:ea typeface="KBScaredStraight" panose="02000603000000000000" pitchFamily="2" charset="0"/>
              </a:rPr>
              <a:t>L</a:t>
            </a:r>
            <a:r>
              <a:rPr lang="en-US" sz="3600" dirty="0" smtClean="0">
                <a:latin typeface="KBScaredStraight" panose="02000603000000000000" pitchFamily="2" charset="0"/>
                <a:ea typeface="KBScaredStraight" panose="02000603000000000000" pitchFamily="2" charset="0"/>
              </a:rPr>
              <a:t>ike the Aztec, the Inca were also polytheistic.</a:t>
            </a:r>
          </a:p>
          <a:p>
            <a:pPr marL="742950" lvl="1" indent="-285750">
              <a:buFont typeface="Arial" panose="020B0604020202020204" pitchFamily="34" charset="0"/>
              <a:buChar char="•"/>
            </a:pPr>
            <a:r>
              <a:rPr lang="en-US" sz="3600" dirty="0" smtClean="0">
                <a:latin typeface="KBScaredStraight" panose="02000603000000000000" pitchFamily="2" charset="0"/>
                <a:ea typeface="KBScaredStraight" panose="02000603000000000000" pitchFamily="2" charset="0"/>
              </a:rPr>
              <a:t>The main god was the sun god.</a:t>
            </a:r>
          </a:p>
          <a:p>
            <a:pPr marL="742950" lvl="1" indent="-285750">
              <a:buFont typeface="Arial" panose="020B0604020202020204" pitchFamily="34" charset="0"/>
              <a:buChar char="•"/>
            </a:pPr>
            <a:endParaRPr lang="en-US" sz="3600" dirty="0" smtClean="0">
              <a:latin typeface="KBScaredStraight" panose="02000603000000000000" pitchFamily="2" charset="0"/>
              <a:ea typeface="KBScaredStraight" panose="02000603000000000000" pitchFamily="2" charset="0"/>
            </a:endParaRPr>
          </a:p>
          <a:p>
            <a:pPr marL="285750" indent="-285750">
              <a:buFont typeface="Arial" panose="020B0604020202020204" pitchFamily="34" charset="0"/>
              <a:buChar char="•"/>
            </a:pPr>
            <a:r>
              <a:rPr lang="en-US" sz="3600" dirty="0" smtClean="0">
                <a:latin typeface="KBScaredStraight" panose="02000603000000000000" pitchFamily="2" charset="0"/>
                <a:ea typeface="KBScaredStraight" panose="02000603000000000000" pitchFamily="2" charset="0"/>
              </a:rPr>
              <a:t>Sacrifice was a big part of their religion—usually a white llama was used, but sometimes they sacrificed small children.</a:t>
            </a:r>
          </a:p>
          <a:p>
            <a:pPr marL="285750" indent="-285750">
              <a:buFont typeface="Arial" panose="020B0604020202020204" pitchFamily="34" charset="0"/>
              <a:buChar char="•"/>
            </a:pPr>
            <a:endParaRPr lang="en-US" sz="3600" dirty="0" smtClean="0">
              <a:latin typeface="KBScaredStraight" panose="02000603000000000000" pitchFamily="2" charset="0"/>
              <a:ea typeface="KBScaredStraight" panose="02000603000000000000" pitchFamily="2" charset="0"/>
            </a:endParaRPr>
          </a:p>
          <a:p>
            <a:pPr marL="285750" indent="-285750">
              <a:buFont typeface="Arial" panose="020B0604020202020204" pitchFamily="34" charset="0"/>
              <a:buChar char="•"/>
            </a:pPr>
            <a:r>
              <a:rPr lang="en-US" sz="3600" dirty="0" smtClean="0">
                <a:latin typeface="KBScaredStraight" panose="02000603000000000000" pitchFamily="2" charset="0"/>
                <a:ea typeface="KBScaredStraight" panose="02000603000000000000" pitchFamily="2" charset="0"/>
              </a:rPr>
              <a:t>They also believed in reincarnation.</a:t>
            </a:r>
          </a:p>
        </p:txBody>
      </p:sp>
    </p:spTree>
    <p:extLst>
      <p:ext uri="{BB962C8B-B14F-4D97-AF65-F5344CB8AC3E}">
        <p14:creationId xmlns:p14="http://schemas.microsoft.com/office/powerpoint/2010/main" val="404522009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5" name="Rectangle 4"/>
          <p:cNvSpPr/>
          <p:nvPr/>
        </p:nvSpPr>
        <p:spPr>
          <a:xfrm>
            <a:off x="0" y="0"/>
            <a:ext cx="12312203" cy="6858000"/>
          </a:xfrm>
          <a:prstGeom prst="rect">
            <a:avLst/>
          </a:prstGeom>
          <a:solidFill>
            <a:srgbClr val="7E7B7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617666" y="0"/>
            <a:ext cx="4956667" cy="6858000"/>
          </a:xfrm>
          <a:prstGeom prst="rect">
            <a:avLst/>
          </a:prstGeom>
          <a:ln>
            <a:noFill/>
          </a:ln>
          <a:effectLst>
            <a:outerShdw blurRad="292100" dist="139700" dir="2700000" algn="tl" rotWithShape="0">
              <a:srgbClr val="333333">
                <a:alpha val="65000"/>
              </a:srgbClr>
            </a:outerShdw>
          </a:effectLst>
        </p:spPr>
      </p:pic>
      <p:sp>
        <p:nvSpPr>
          <p:cNvPr id="7" name="TextBox 6"/>
          <p:cNvSpPr txBox="1"/>
          <p:nvPr/>
        </p:nvSpPr>
        <p:spPr>
          <a:xfrm>
            <a:off x="612024" y="673963"/>
            <a:ext cx="10268829" cy="707886"/>
          </a:xfrm>
          <a:prstGeom prst="rect">
            <a:avLst/>
          </a:prstGeom>
          <a:noFill/>
        </p:spPr>
        <p:txBody>
          <a:bodyPr wrap="square" rtlCol="0">
            <a:spAutoFit/>
          </a:bodyPr>
          <a:lstStyle/>
          <a:p>
            <a:r>
              <a:rPr lang="en-US" sz="4000" dirty="0" smtClean="0">
                <a:solidFill>
                  <a:schemeClr val="bg1"/>
                </a:solidFill>
                <a:latin typeface="KBScaredStraight" panose="02000603000000000000" pitchFamily="2" charset="0"/>
                <a:ea typeface="KBScaredStraight" panose="02000603000000000000" pitchFamily="2" charset="0"/>
              </a:rPr>
              <a:t>Sun God</a:t>
            </a:r>
            <a:endParaRPr lang="en-US" sz="2000" dirty="0">
              <a:solidFill>
                <a:schemeClr val="bg1"/>
              </a:solidFill>
              <a:latin typeface="KBScaredStraight" panose="02000603000000000000" pitchFamily="2" charset="0"/>
              <a:ea typeface="KBScaredStraight" panose="02000603000000000000" pitchFamily="2" charset="0"/>
            </a:endParaRPr>
          </a:p>
        </p:txBody>
      </p:sp>
    </p:spTree>
    <p:extLst>
      <p:ext uri="{BB962C8B-B14F-4D97-AF65-F5344CB8AC3E}">
        <p14:creationId xmlns:p14="http://schemas.microsoft.com/office/powerpoint/2010/main" val="350943781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5" name="Rectangle 4"/>
          <p:cNvSpPr/>
          <p:nvPr/>
        </p:nvSpPr>
        <p:spPr>
          <a:xfrm>
            <a:off x="0" y="0"/>
            <a:ext cx="12312203" cy="6858000"/>
          </a:xfrm>
          <a:prstGeom prst="rect">
            <a:avLst/>
          </a:prstGeom>
          <a:solidFill>
            <a:srgbClr val="7E7B7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p:txBody>
          <a:bodyPr/>
          <a:lstStyle/>
          <a:p>
            <a:endParaRPr lang="en-US" dirty="0"/>
          </a:p>
        </p:txBody>
      </p:sp>
      <p:pic>
        <p:nvPicPr>
          <p:cNvPr id="7" name="Picture 4" descr="inca-mummy500yearFrozenGir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17647" y="0"/>
            <a:ext cx="66263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0" y="0"/>
            <a:ext cx="10268829" cy="1015663"/>
          </a:xfrm>
          <a:prstGeom prst="rect">
            <a:avLst/>
          </a:prstGeom>
          <a:noFill/>
        </p:spPr>
        <p:txBody>
          <a:bodyPr wrap="square" rtlCol="0">
            <a:spAutoFit/>
          </a:bodyPr>
          <a:lstStyle/>
          <a:p>
            <a:r>
              <a:rPr lang="en-US" sz="4000" dirty="0" smtClean="0">
                <a:solidFill>
                  <a:schemeClr val="bg1"/>
                </a:solidFill>
                <a:latin typeface="KBScaredStraight" panose="02000603000000000000" pitchFamily="2" charset="0"/>
                <a:ea typeface="KBScaredStraight" panose="02000603000000000000" pitchFamily="2" charset="0"/>
              </a:rPr>
              <a:t>Incan Mummy</a:t>
            </a:r>
          </a:p>
          <a:p>
            <a:r>
              <a:rPr lang="en-US" sz="2000" dirty="0" smtClean="0">
                <a:solidFill>
                  <a:schemeClr val="bg1"/>
                </a:solidFill>
                <a:latin typeface="KBScaredStraight" panose="02000603000000000000" pitchFamily="2" charset="0"/>
                <a:ea typeface="KBScaredStraight" panose="02000603000000000000" pitchFamily="2" charset="0"/>
              </a:rPr>
              <a:t>(Over 500 Years Old!)</a:t>
            </a:r>
            <a:endParaRPr lang="en-US" sz="2000" dirty="0">
              <a:solidFill>
                <a:schemeClr val="bg1"/>
              </a:solidFill>
              <a:latin typeface="KBScaredStraight" panose="02000603000000000000" pitchFamily="2" charset="0"/>
              <a:ea typeface="KBScaredStraight" panose="02000603000000000000" pitchFamily="2" charset="0"/>
            </a:endParaRPr>
          </a:p>
        </p:txBody>
      </p:sp>
    </p:spTree>
    <p:extLst>
      <p:ext uri="{BB962C8B-B14F-4D97-AF65-F5344CB8AC3E}">
        <p14:creationId xmlns:p14="http://schemas.microsoft.com/office/powerpoint/2010/main" val="190665120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4" name="Rectangle 3"/>
          <p:cNvSpPr/>
          <p:nvPr/>
        </p:nvSpPr>
        <p:spPr>
          <a:xfrm>
            <a:off x="0" y="0"/>
            <a:ext cx="12312203" cy="6858000"/>
          </a:xfrm>
          <a:prstGeom prst="rect">
            <a:avLst/>
          </a:prstGeom>
          <a:blipFill dpi="0" rotWithShape="1">
            <a:blip r:embed="rId2"/>
            <a:srcRect/>
            <a:stretch>
              <a:fillRect/>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734903" y="1"/>
            <a:ext cx="10941281" cy="6858000"/>
          </a:xfrm>
          <a:prstGeom prst="rect">
            <a:avLst/>
          </a:prstGeom>
          <a:solidFill>
            <a:schemeClr val="bg1">
              <a:alpha val="94000"/>
            </a:schemeClr>
          </a:solidFill>
          <a:ln w="285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559455" y="53218"/>
            <a:ext cx="11193321" cy="1169551"/>
          </a:xfrm>
          <a:prstGeom prst="rect">
            <a:avLst/>
          </a:prstGeom>
          <a:noFill/>
        </p:spPr>
        <p:txBody>
          <a:bodyPr wrap="none" lIns="91440" tIns="45720" rIns="91440" bIns="45720">
            <a:spAutoFit/>
          </a:bodyPr>
          <a:lstStyle/>
          <a:p>
            <a:pPr algn="ctr"/>
            <a:r>
              <a:rPr lang="en-US" sz="7000" b="0" cap="none" spc="0" dirty="0" smtClean="0">
                <a:ln w="0">
                  <a:solidFill>
                    <a:sysClr val="windowText" lastClr="000000"/>
                  </a:solidFill>
                </a:ln>
                <a:solidFill>
                  <a:srgbClr val="A4AB80"/>
                </a:solidFill>
                <a:effectLst>
                  <a:glow rad="63500">
                    <a:schemeClr val="accent3">
                      <a:satMod val="175000"/>
                      <a:alpha val="40000"/>
                    </a:schemeClr>
                  </a:glow>
                  <a:outerShdw blurRad="50800" dist="38100" dir="2700000" algn="tl" rotWithShape="0">
                    <a:prstClr val="black">
                      <a:alpha val="40000"/>
                    </a:prstClr>
                  </a:outerShdw>
                </a:effectLst>
                <a:latin typeface="KG Second Chances Solid" panose="02000000000000000000" pitchFamily="2" charset="0"/>
              </a:rPr>
              <a:t>History Advertisement</a:t>
            </a:r>
          </a:p>
        </p:txBody>
      </p:sp>
      <p:sp>
        <p:nvSpPr>
          <p:cNvPr id="7" name="TextBox 6"/>
          <p:cNvSpPr txBox="1"/>
          <p:nvPr/>
        </p:nvSpPr>
        <p:spPr>
          <a:xfrm>
            <a:off x="864788" y="1222769"/>
            <a:ext cx="10849692" cy="6063198"/>
          </a:xfrm>
          <a:prstGeom prst="rect">
            <a:avLst/>
          </a:prstGeom>
          <a:noFill/>
        </p:spPr>
        <p:txBody>
          <a:bodyPr wrap="square" rtlCol="0">
            <a:spAutoFit/>
          </a:bodyPr>
          <a:lstStyle/>
          <a:p>
            <a:pPr>
              <a:defRPr/>
            </a:pPr>
            <a:r>
              <a:rPr lang="en-US" sz="2800" dirty="0">
                <a:latin typeface="KBScaredStraight" panose="02000603000000000000" pitchFamily="2" charset="0"/>
                <a:ea typeface="KBScaredStraight" panose="02000603000000000000" pitchFamily="2" charset="0"/>
              </a:rPr>
              <a:t>Your Task: Create an advertisement for a technological advance in the Inca civilization. This should be a 1 page advertisement that could be in a magazine or newspaper</a:t>
            </a:r>
            <a:r>
              <a:rPr lang="en-US" sz="2800" dirty="0" smtClean="0">
                <a:latin typeface="KBScaredStraight" panose="02000603000000000000" pitchFamily="2" charset="0"/>
                <a:ea typeface="KBScaredStraight" panose="02000603000000000000" pitchFamily="2" charset="0"/>
              </a:rPr>
              <a:t>.</a:t>
            </a:r>
          </a:p>
          <a:p>
            <a:pPr marL="457200" indent="-457200">
              <a:buFont typeface="Arial" panose="020B0604020202020204" pitchFamily="34" charset="0"/>
              <a:buChar char="•"/>
              <a:defRPr/>
            </a:pPr>
            <a:endParaRPr lang="en-US" sz="2800" dirty="0">
              <a:latin typeface="KBScaredStraight" panose="02000603000000000000" pitchFamily="2" charset="0"/>
              <a:ea typeface="KBScaredStraight" panose="02000603000000000000" pitchFamily="2" charset="0"/>
            </a:endParaRPr>
          </a:p>
          <a:p>
            <a:pPr>
              <a:defRPr/>
            </a:pPr>
            <a:r>
              <a:rPr lang="en-US" sz="2800" dirty="0">
                <a:latin typeface="KBScaredStraight" panose="02000603000000000000" pitchFamily="2" charset="0"/>
                <a:ea typeface="KBScaredStraight" panose="02000603000000000000" pitchFamily="2" charset="0"/>
              </a:rPr>
              <a:t>Advertisement must include:</a:t>
            </a:r>
          </a:p>
          <a:p>
            <a:pPr marL="457200" indent="-457200">
              <a:buFont typeface="Arial" panose="020B0604020202020204" pitchFamily="34" charset="0"/>
              <a:buChar char="•"/>
              <a:defRPr/>
            </a:pPr>
            <a:r>
              <a:rPr lang="en-US" sz="2800" dirty="0" smtClean="0">
                <a:latin typeface="KBScaredStraight" panose="02000603000000000000" pitchFamily="2" charset="0"/>
                <a:ea typeface="KBScaredStraight" panose="02000603000000000000" pitchFamily="2" charset="0"/>
              </a:rPr>
              <a:t>Colorful </a:t>
            </a:r>
            <a:r>
              <a:rPr lang="en-US" sz="2800" dirty="0">
                <a:latin typeface="KBScaredStraight" panose="02000603000000000000" pitchFamily="2" charset="0"/>
                <a:ea typeface="KBScaredStraight" panose="02000603000000000000" pitchFamily="2" charset="0"/>
              </a:rPr>
              <a:t>drawing</a:t>
            </a:r>
          </a:p>
          <a:p>
            <a:pPr marL="457200" indent="-457200">
              <a:buFont typeface="Arial" panose="020B0604020202020204" pitchFamily="34" charset="0"/>
              <a:buChar char="•"/>
              <a:defRPr/>
            </a:pPr>
            <a:r>
              <a:rPr lang="en-US" sz="2800" dirty="0" smtClean="0">
                <a:latin typeface="KBScaredStraight" panose="02000603000000000000" pitchFamily="2" charset="0"/>
                <a:ea typeface="KBScaredStraight" panose="02000603000000000000" pitchFamily="2" charset="0"/>
              </a:rPr>
              <a:t>Why </a:t>
            </a:r>
            <a:r>
              <a:rPr lang="en-US" sz="2800" dirty="0">
                <a:latin typeface="KBScaredStraight" panose="02000603000000000000" pitchFamily="2" charset="0"/>
                <a:ea typeface="KBScaredStraight" panose="02000603000000000000" pitchFamily="2" charset="0"/>
              </a:rPr>
              <a:t>people should be interested…</a:t>
            </a:r>
          </a:p>
          <a:p>
            <a:pPr marL="457200" indent="-457200">
              <a:buFont typeface="Arial" panose="020B0604020202020204" pitchFamily="34" charset="0"/>
              <a:buChar char="•"/>
              <a:defRPr/>
            </a:pPr>
            <a:r>
              <a:rPr lang="en-US" sz="2800" dirty="0" smtClean="0">
                <a:latin typeface="KBScaredStraight" panose="02000603000000000000" pitchFamily="2" charset="0"/>
                <a:ea typeface="KBScaredStraight" panose="02000603000000000000" pitchFamily="2" charset="0"/>
              </a:rPr>
              <a:t>Price</a:t>
            </a:r>
          </a:p>
          <a:p>
            <a:pPr marL="457200" indent="-457200">
              <a:buFont typeface="Arial" panose="020B0604020202020204" pitchFamily="34" charset="0"/>
              <a:buChar char="•"/>
              <a:defRPr/>
            </a:pPr>
            <a:r>
              <a:rPr lang="en-US" sz="2800" dirty="0" smtClean="0">
                <a:latin typeface="KBScaredStraight" panose="02000603000000000000" pitchFamily="2" charset="0"/>
                <a:ea typeface="KBScaredStraight" panose="02000603000000000000" pitchFamily="2" charset="0"/>
              </a:rPr>
              <a:t>List </a:t>
            </a:r>
            <a:r>
              <a:rPr lang="en-US" sz="2800" dirty="0">
                <a:latin typeface="KBScaredStraight" panose="02000603000000000000" pitchFamily="2" charset="0"/>
                <a:ea typeface="KBScaredStraight" panose="02000603000000000000" pitchFamily="2" charset="0"/>
              </a:rPr>
              <a:t>of what the item does	</a:t>
            </a:r>
          </a:p>
          <a:p>
            <a:pPr marL="457200" indent="-457200">
              <a:buFont typeface="Arial" panose="020B0604020202020204" pitchFamily="34" charset="0"/>
              <a:buChar char="•"/>
              <a:defRPr/>
            </a:pPr>
            <a:r>
              <a:rPr lang="en-US" sz="2800" dirty="0" smtClean="0">
                <a:latin typeface="KBScaredStraight" panose="02000603000000000000" pitchFamily="2" charset="0"/>
                <a:ea typeface="KBScaredStraight" panose="02000603000000000000" pitchFamily="2" charset="0"/>
              </a:rPr>
              <a:t>“</a:t>
            </a:r>
            <a:r>
              <a:rPr lang="en-US" sz="2800" dirty="0">
                <a:latin typeface="KBScaredStraight" panose="02000603000000000000" pitchFamily="2" charset="0"/>
                <a:ea typeface="KBScaredStraight" panose="02000603000000000000" pitchFamily="2" charset="0"/>
              </a:rPr>
              <a:t>Quote” from an Inca living at the </a:t>
            </a:r>
            <a:r>
              <a:rPr lang="en-US" sz="2800" dirty="0" smtClean="0">
                <a:latin typeface="KBScaredStraight" panose="02000603000000000000" pitchFamily="2" charset="0"/>
                <a:ea typeface="KBScaredStraight" panose="02000603000000000000" pitchFamily="2" charset="0"/>
              </a:rPr>
              <a:t>time</a:t>
            </a:r>
          </a:p>
          <a:p>
            <a:pPr marL="457200" indent="-457200">
              <a:buFont typeface="Arial" panose="020B0604020202020204" pitchFamily="34" charset="0"/>
              <a:buChar char="•"/>
              <a:defRPr/>
            </a:pPr>
            <a:endParaRPr lang="en-US" sz="2800" dirty="0">
              <a:latin typeface="KBScaredStraight" panose="02000603000000000000" pitchFamily="2" charset="0"/>
              <a:ea typeface="KBScaredStraight" panose="02000603000000000000" pitchFamily="2" charset="0"/>
            </a:endParaRPr>
          </a:p>
          <a:p>
            <a:pPr>
              <a:defRPr/>
            </a:pPr>
            <a:r>
              <a:rPr lang="en-US" sz="2800" dirty="0">
                <a:latin typeface="KBScaredStraight" panose="02000603000000000000" pitchFamily="2" charset="0"/>
                <a:ea typeface="KBScaredStraight" panose="02000603000000000000" pitchFamily="2" charset="0"/>
              </a:rPr>
              <a:t>Choose one of the following:</a:t>
            </a:r>
          </a:p>
          <a:p>
            <a:pPr marL="457200" indent="-457200">
              <a:buFont typeface="Arial" panose="020B0604020202020204" pitchFamily="34" charset="0"/>
              <a:buChar char="•"/>
              <a:defRPr/>
            </a:pPr>
            <a:r>
              <a:rPr lang="en-US" sz="2800" dirty="0" smtClean="0">
                <a:latin typeface="KBScaredStraight" panose="02000603000000000000" pitchFamily="2" charset="0"/>
                <a:ea typeface="KBScaredStraight" panose="02000603000000000000" pitchFamily="2" charset="0"/>
              </a:rPr>
              <a:t>Quipu</a:t>
            </a:r>
            <a:r>
              <a:rPr lang="en-US" sz="2800" dirty="0">
                <a:latin typeface="KBScaredStraight" panose="02000603000000000000" pitchFamily="2" charset="0"/>
                <a:ea typeface="KBScaredStraight" panose="02000603000000000000" pitchFamily="2" charset="0"/>
              </a:rPr>
              <a:t>, terrace, jaguar, aqueduct, </a:t>
            </a:r>
            <a:r>
              <a:rPr lang="en-US" sz="2800" dirty="0" smtClean="0">
                <a:latin typeface="KBScaredStraight" panose="02000603000000000000" pitchFamily="2" charset="0"/>
                <a:ea typeface="KBScaredStraight" panose="02000603000000000000" pitchFamily="2" charset="0"/>
              </a:rPr>
              <a:t>runner, better idea??</a:t>
            </a:r>
            <a:endParaRPr lang="en-US" sz="2800" dirty="0">
              <a:latin typeface="KBScaredStraight" panose="02000603000000000000" pitchFamily="2" charset="0"/>
              <a:ea typeface="KBScaredStraight" panose="02000603000000000000" pitchFamily="2" charset="0"/>
            </a:endParaRPr>
          </a:p>
          <a:p>
            <a:endParaRPr lang="en-US" sz="2400" dirty="0" smtClean="0">
              <a:latin typeface="KBScaredStraight" panose="02000603000000000000" pitchFamily="2" charset="0"/>
              <a:ea typeface="KBScaredStraight" panose="02000603000000000000" pitchFamily="2" charset="0"/>
            </a:endParaRPr>
          </a:p>
        </p:txBody>
      </p:sp>
    </p:spTree>
    <p:extLst>
      <p:ext uri="{BB962C8B-B14F-4D97-AF65-F5344CB8AC3E}">
        <p14:creationId xmlns:p14="http://schemas.microsoft.com/office/powerpoint/2010/main" val="131003568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4" name="Rectangle 3"/>
          <p:cNvSpPr/>
          <p:nvPr/>
        </p:nvSpPr>
        <p:spPr>
          <a:xfrm>
            <a:off x="0" y="0"/>
            <a:ext cx="12312203" cy="6858000"/>
          </a:xfrm>
          <a:prstGeom prst="rect">
            <a:avLst/>
          </a:prstGeom>
          <a:blipFill dpi="0" rotWithShape="1">
            <a:blip r:embed="rId2"/>
            <a:srcRect/>
            <a:stretch>
              <a:fillRect/>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734903" y="1"/>
            <a:ext cx="10941281" cy="6858000"/>
          </a:xfrm>
          <a:prstGeom prst="rect">
            <a:avLst/>
          </a:prstGeom>
          <a:solidFill>
            <a:schemeClr val="bg1">
              <a:alpha val="94000"/>
            </a:schemeClr>
          </a:solidFill>
          <a:ln w="285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3"/>
          <a:stretch>
            <a:fillRect/>
          </a:stretch>
        </p:blipFill>
        <p:spPr>
          <a:xfrm>
            <a:off x="1723114" y="-1"/>
            <a:ext cx="8865974" cy="6858000"/>
          </a:xfrm>
          <a:prstGeom prst="rect">
            <a:avLst/>
          </a:prstGeom>
        </p:spPr>
      </p:pic>
    </p:spTree>
    <p:extLst>
      <p:ext uri="{BB962C8B-B14F-4D97-AF65-F5344CB8AC3E}">
        <p14:creationId xmlns:p14="http://schemas.microsoft.com/office/powerpoint/2010/main" val="194033618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4" name="Rectangle 3"/>
          <p:cNvSpPr/>
          <p:nvPr/>
        </p:nvSpPr>
        <p:spPr>
          <a:xfrm>
            <a:off x="0" y="0"/>
            <a:ext cx="12312203" cy="6858000"/>
          </a:xfrm>
          <a:prstGeom prst="rect">
            <a:avLst/>
          </a:prstGeom>
          <a:blipFill dpi="0" rotWithShape="1">
            <a:blip r:embed="rId2"/>
            <a:srcRect/>
            <a:stretch>
              <a:fillRect/>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734903" y="1"/>
            <a:ext cx="10941281" cy="6858000"/>
          </a:xfrm>
          <a:prstGeom prst="rect">
            <a:avLst/>
          </a:prstGeom>
          <a:solidFill>
            <a:schemeClr val="bg1">
              <a:alpha val="94000"/>
            </a:schemeClr>
          </a:solidFill>
          <a:ln w="285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1" descr="Snap4.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44655" y="15959"/>
            <a:ext cx="9121775" cy="687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0164604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1" y="0"/>
            <a:ext cx="6126480" cy="6858000"/>
          </a:xfrm>
          <a:prstGeom prst="rect">
            <a:avLst/>
          </a:prstGeom>
          <a:ln>
            <a:solidFill>
              <a:schemeClr val="tx1"/>
            </a:solidFill>
          </a:ln>
        </p:spPr>
      </p:pic>
      <p:pic>
        <p:nvPicPr>
          <p:cNvPr id="5" name="Picture 4"/>
          <p:cNvPicPr>
            <a:picLocks noChangeAspect="1"/>
          </p:cNvPicPr>
          <p:nvPr/>
        </p:nvPicPr>
        <p:blipFill>
          <a:blip r:embed="rId2"/>
          <a:stretch>
            <a:fillRect/>
          </a:stretch>
        </p:blipFill>
        <p:spPr>
          <a:xfrm>
            <a:off x="6126479" y="0"/>
            <a:ext cx="6126480" cy="6858000"/>
          </a:xfrm>
          <a:prstGeom prst="rect">
            <a:avLst/>
          </a:prstGeom>
          <a:ln>
            <a:solidFill>
              <a:schemeClr val="tx1"/>
            </a:solidFill>
          </a:ln>
        </p:spPr>
      </p:pic>
    </p:spTree>
    <p:extLst>
      <p:ext uri="{BB962C8B-B14F-4D97-AF65-F5344CB8AC3E}">
        <p14:creationId xmlns:p14="http://schemas.microsoft.com/office/powerpoint/2010/main" val="375808610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rot="5400000">
            <a:off x="2621864" y="-2247907"/>
            <a:ext cx="6858012" cy="11353802"/>
          </a:xfrm>
          <a:prstGeom prst="rect">
            <a:avLst/>
          </a:prstGeom>
        </p:spPr>
      </p:pic>
    </p:spTree>
    <p:extLst>
      <p:ext uri="{BB962C8B-B14F-4D97-AF65-F5344CB8AC3E}">
        <p14:creationId xmlns:p14="http://schemas.microsoft.com/office/powerpoint/2010/main" val="184960891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0" y="0"/>
            <a:ext cx="6126480" cy="6858000"/>
          </a:xfrm>
          <a:prstGeom prst="rect">
            <a:avLst/>
          </a:prstGeom>
          <a:ln>
            <a:solidFill>
              <a:schemeClr val="tx1"/>
            </a:solidFill>
          </a:ln>
        </p:spPr>
      </p:pic>
      <p:pic>
        <p:nvPicPr>
          <p:cNvPr id="5" name="Picture 4"/>
          <p:cNvPicPr>
            <a:picLocks noChangeAspect="1"/>
          </p:cNvPicPr>
          <p:nvPr/>
        </p:nvPicPr>
        <p:blipFill>
          <a:blip r:embed="rId2"/>
          <a:stretch>
            <a:fillRect/>
          </a:stretch>
        </p:blipFill>
        <p:spPr>
          <a:xfrm>
            <a:off x="6126480" y="0"/>
            <a:ext cx="6126480" cy="6858000"/>
          </a:xfrm>
          <a:prstGeom prst="rect">
            <a:avLst/>
          </a:prstGeom>
          <a:ln>
            <a:solidFill>
              <a:schemeClr val="tx1"/>
            </a:solidFill>
          </a:ln>
        </p:spPr>
      </p:pic>
    </p:spTree>
    <p:extLst>
      <p:ext uri="{BB962C8B-B14F-4D97-AF65-F5344CB8AC3E}">
        <p14:creationId xmlns:p14="http://schemas.microsoft.com/office/powerpoint/2010/main" val="20985629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4" name="Rectangle 3"/>
          <p:cNvSpPr/>
          <p:nvPr/>
        </p:nvSpPr>
        <p:spPr>
          <a:xfrm>
            <a:off x="0" y="0"/>
            <a:ext cx="12312203" cy="6858000"/>
          </a:xfrm>
          <a:prstGeom prst="rect">
            <a:avLst/>
          </a:prstGeom>
          <a:solidFill>
            <a:srgbClr val="7E7B7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4" descr="Museum_of_Anthropology_Diorama_Tenochtitla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82449" y="822960"/>
            <a:ext cx="8147303" cy="5212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253218" y="0"/>
            <a:ext cx="7076050" cy="707886"/>
          </a:xfrm>
          <a:prstGeom prst="rect">
            <a:avLst/>
          </a:prstGeom>
          <a:noFill/>
        </p:spPr>
        <p:txBody>
          <a:bodyPr wrap="square" rtlCol="0">
            <a:spAutoFit/>
          </a:bodyPr>
          <a:lstStyle/>
          <a:p>
            <a:r>
              <a:rPr lang="en-US" sz="4000" dirty="0" smtClean="0">
                <a:solidFill>
                  <a:schemeClr val="bg1"/>
                </a:solidFill>
                <a:latin typeface="KBScaredStraight" panose="02000603000000000000" pitchFamily="2" charset="0"/>
                <a:ea typeface="KBScaredStraight" panose="02000603000000000000" pitchFamily="2" charset="0"/>
              </a:rPr>
              <a:t>Diorama of Tenochtitlan</a:t>
            </a:r>
            <a:endParaRPr lang="en-US" sz="4000" dirty="0">
              <a:latin typeface="KBScaredStraight" panose="02000603000000000000" pitchFamily="2" charset="0"/>
              <a:ea typeface="KBScaredStraight" panose="02000603000000000000" pitchFamily="2" charset="0"/>
            </a:endParaRPr>
          </a:p>
        </p:txBody>
      </p:sp>
    </p:spTree>
    <p:extLst>
      <p:ext uri="{BB962C8B-B14F-4D97-AF65-F5344CB8AC3E}">
        <p14:creationId xmlns:p14="http://schemas.microsoft.com/office/powerpoint/2010/main" val="386958042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12312203" cy="6858000"/>
          </a:xfrm>
          <a:prstGeom prst="rect">
            <a:avLst/>
          </a:prstGeom>
          <a:blipFill dpi="0" rotWithShape="1">
            <a:blip r:embed="rId2"/>
            <a:srcRect/>
            <a:stretch>
              <a:fillRect/>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5" name="Oval 4"/>
          <p:cNvSpPr/>
          <p:nvPr/>
        </p:nvSpPr>
        <p:spPr>
          <a:xfrm>
            <a:off x="303941" y="126609"/>
            <a:ext cx="11704319" cy="6555545"/>
          </a:xfrm>
          <a:prstGeom prst="ellipse">
            <a:avLst/>
          </a:prstGeom>
          <a:solidFill>
            <a:schemeClr val="bg1">
              <a:lumMod val="95000"/>
              <a:alpha val="94000"/>
            </a:schemeClr>
          </a:solidFill>
          <a:ln w="285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2469963" y="2109991"/>
            <a:ext cx="7372275" cy="1938992"/>
          </a:xfrm>
          <a:prstGeom prst="rect">
            <a:avLst/>
          </a:prstGeom>
          <a:noFill/>
        </p:spPr>
        <p:txBody>
          <a:bodyPr wrap="none" lIns="91440" tIns="45720" rIns="91440" bIns="45720">
            <a:spAutoFit/>
          </a:bodyPr>
          <a:lstStyle/>
          <a:p>
            <a:pPr algn="ctr"/>
            <a:r>
              <a:rPr lang="en-US" sz="12000" dirty="0" smtClean="0">
                <a:ln w="0">
                  <a:solidFill>
                    <a:sysClr val="windowText" lastClr="000000"/>
                  </a:solidFill>
                </a:ln>
                <a:solidFill>
                  <a:srgbClr val="DE733E"/>
                </a:solidFill>
                <a:effectLst>
                  <a:glow rad="63500">
                    <a:srgbClr val="7E7B75">
                      <a:alpha val="40000"/>
                    </a:srgbClr>
                  </a:glow>
                  <a:outerShdw blurRad="50800" dist="38100" dir="2700000" algn="tl" rotWithShape="0">
                    <a:prstClr val="black">
                      <a:alpha val="40000"/>
                    </a:prstClr>
                  </a:outerShdw>
                </a:effectLst>
                <a:latin typeface="KG Second Chances Solid" panose="02000000000000000000" pitchFamily="2" charset="0"/>
              </a:rPr>
              <a:t>Part Two</a:t>
            </a:r>
            <a:endParaRPr lang="en-US" sz="12000" b="0" cap="none" spc="0" dirty="0">
              <a:ln w="0">
                <a:solidFill>
                  <a:sysClr val="windowText" lastClr="000000"/>
                </a:solidFill>
              </a:ln>
              <a:solidFill>
                <a:srgbClr val="DE733E"/>
              </a:solidFill>
              <a:effectLst>
                <a:glow rad="63500">
                  <a:srgbClr val="7E7B75">
                    <a:alpha val="40000"/>
                  </a:srgbClr>
                </a:glow>
                <a:outerShdw blurRad="50800" dist="38100" dir="2700000" algn="tl" rotWithShape="0">
                  <a:prstClr val="black">
                    <a:alpha val="40000"/>
                  </a:prstClr>
                </a:outerShdw>
              </a:effectLst>
              <a:latin typeface="KG Second Chances Solid" panose="02000000000000000000" pitchFamily="2" charset="0"/>
            </a:endParaRPr>
          </a:p>
        </p:txBody>
      </p:sp>
      <p:sp>
        <p:nvSpPr>
          <p:cNvPr id="7" name="TextBox 6"/>
          <p:cNvSpPr txBox="1"/>
          <p:nvPr/>
        </p:nvSpPr>
        <p:spPr>
          <a:xfrm>
            <a:off x="1220390" y="4211774"/>
            <a:ext cx="9871420" cy="1323439"/>
          </a:xfrm>
          <a:prstGeom prst="rect">
            <a:avLst/>
          </a:prstGeom>
          <a:noFill/>
        </p:spPr>
        <p:txBody>
          <a:bodyPr wrap="square" rtlCol="0">
            <a:spAutoFit/>
          </a:bodyPr>
          <a:lstStyle/>
          <a:p>
            <a:pPr algn="ctr"/>
            <a:r>
              <a:rPr lang="en-US" sz="4000" dirty="0" smtClean="0">
                <a:latin typeface="KBScaredStraight" panose="02000603000000000000" pitchFamily="2" charset="0"/>
                <a:ea typeface="KBScaredStraight" panose="02000603000000000000" pitchFamily="2" charset="0"/>
              </a:rPr>
              <a:t>Fall of the</a:t>
            </a:r>
          </a:p>
          <a:p>
            <a:pPr algn="ctr"/>
            <a:r>
              <a:rPr lang="en-US" sz="4000" dirty="0" smtClean="0">
                <a:latin typeface="KBScaredStraight" panose="02000603000000000000" pitchFamily="2" charset="0"/>
                <a:ea typeface="KBScaredStraight" panose="02000603000000000000" pitchFamily="2" charset="0"/>
              </a:rPr>
              <a:t>Aztec &amp; Inca Civilizations</a:t>
            </a:r>
            <a:endParaRPr lang="en-US" sz="4000" dirty="0">
              <a:latin typeface="KBScaredStraight" panose="02000603000000000000" pitchFamily="2" charset="0"/>
              <a:ea typeface="KBScaredStraight" panose="02000603000000000000" pitchFamily="2" charset="0"/>
            </a:endParaRPr>
          </a:p>
        </p:txBody>
      </p:sp>
    </p:spTree>
    <p:extLst>
      <p:ext uri="{BB962C8B-B14F-4D97-AF65-F5344CB8AC3E}">
        <p14:creationId xmlns:p14="http://schemas.microsoft.com/office/powerpoint/2010/main" val="281412919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06437" y="0"/>
            <a:ext cx="11211950" cy="4253087"/>
          </a:xfrm>
          <a:prstGeom prst="rect">
            <a:avLst/>
          </a:prstGeom>
        </p:spPr>
        <p:txBody>
          <a:bodyPr wrap="square">
            <a:spAutoFit/>
          </a:bodyPr>
          <a:lstStyle/>
          <a:p>
            <a:pPr>
              <a:lnSpc>
                <a:spcPct val="107000"/>
              </a:lnSpc>
              <a:spcAft>
                <a:spcPts val="800"/>
              </a:spcAft>
            </a:pPr>
            <a:endParaRPr lang="en-US" sz="1400" dirty="0" smtClean="0">
              <a:latin typeface="KG Second Chances Solid" panose="02000000000000000000" pitchFamily="2" charset="0"/>
              <a:ea typeface="Calibri" panose="020F0502020204030204" pitchFamily="34" charset="0"/>
              <a:cs typeface="Arial" panose="020B0604020202020204" pitchFamily="34" charset="0"/>
            </a:endParaRPr>
          </a:p>
          <a:p>
            <a:pPr algn="ctr">
              <a:lnSpc>
                <a:spcPct val="107000"/>
              </a:lnSpc>
              <a:spcAft>
                <a:spcPts val="800"/>
              </a:spcAft>
            </a:pPr>
            <a:r>
              <a:rPr lang="en-US" sz="4400" dirty="0" smtClean="0">
                <a:latin typeface="KG Second Chances Solid" panose="02000000000000000000" pitchFamily="2" charset="0"/>
              </a:rPr>
              <a:t>Teachers</a:t>
            </a:r>
          </a:p>
          <a:p>
            <a:pPr>
              <a:lnSpc>
                <a:spcPct val="107000"/>
              </a:lnSpc>
              <a:spcAft>
                <a:spcPts val="800"/>
              </a:spcAft>
            </a:pPr>
            <a:endParaRPr lang="en-US" sz="4400" dirty="0" smtClean="0">
              <a:latin typeface="KBScaredStraight" panose="02000603000000000000" pitchFamily="2" charset="0"/>
              <a:ea typeface="KBScaredStraight" panose="02000603000000000000" pitchFamily="2" charset="0"/>
              <a:cs typeface="Arial" panose="020B0604020202020204" pitchFamily="34" charset="0"/>
            </a:endParaRPr>
          </a:p>
          <a:p>
            <a:pPr>
              <a:lnSpc>
                <a:spcPct val="107000"/>
              </a:lnSpc>
              <a:spcAft>
                <a:spcPts val="800"/>
              </a:spcAft>
            </a:pPr>
            <a:r>
              <a:rPr lang="en-US" sz="4400" dirty="0" smtClean="0">
                <a:latin typeface="KBScaredStraight" panose="02000603000000000000" pitchFamily="2" charset="0"/>
                <a:ea typeface="KBScaredStraight" panose="02000603000000000000" pitchFamily="2" charset="0"/>
                <a:cs typeface="Arial" panose="020B0604020202020204" pitchFamily="34" charset="0"/>
              </a:rPr>
              <a:t>Print off the following page slide for each student. They should complete the chart while discussing the presentation.</a:t>
            </a:r>
            <a:endParaRPr lang="en-US" sz="4400" dirty="0">
              <a:latin typeface="KBScaredStraight" panose="02000603000000000000" pitchFamily="2" charset="0"/>
              <a:ea typeface="KBScaredStraight" panose="02000603000000000000" pitchFamily="2" charset="0"/>
              <a:cs typeface="Times New Roman" panose="02020603050405020304" pitchFamily="18" charset="0"/>
            </a:endParaRPr>
          </a:p>
        </p:txBody>
      </p:sp>
    </p:spTree>
    <p:extLst>
      <p:ext uri="{BB962C8B-B14F-4D97-AF65-F5344CB8AC3E}">
        <p14:creationId xmlns:p14="http://schemas.microsoft.com/office/powerpoint/2010/main" val="967899671"/>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rot="5400000">
            <a:off x="3329228" y="-2004773"/>
            <a:ext cx="6869976" cy="10855569"/>
          </a:xfrm>
          <a:prstGeom prst="rect">
            <a:avLst/>
          </a:prstGeom>
        </p:spPr>
      </p:pic>
    </p:spTree>
    <p:extLst>
      <p:ext uri="{BB962C8B-B14F-4D97-AF65-F5344CB8AC3E}">
        <p14:creationId xmlns:p14="http://schemas.microsoft.com/office/powerpoint/2010/main" val="132476761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12312203" cy="6858000"/>
          </a:xfrm>
          <a:prstGeom prst="rect">
            <a:avLst/>
          </a:prstGeom>
          <a:blipFill dpi="0" rotWithShape="1">
            <a:blip r:embed="rId2"/>
            <a:srcRect/>
            <a:stretch>
              <a:fillRect/>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p:txBody>
          <a:bodyPr/>
          <a:lstStyle/>
          <a:p>
            <a:endParaRPr lang="en-US"/>
          </a:p>
        </p:txBody>
      </p:sp>
      <p:sp>
        <p:nvSpPr>
          <p:cNvPr id="5" name="Oval 4"/>
          <p:cNvSpPr/>
          <p:nvPr/>
        </p:nvSpPr>
        <p:spPr>
          <a:xfrm>
            <a:off x="303941" y="126609"/>
            <a:ext cx="11704319" cy="6555545"/>
          </a:xfrm>
          <a:prstGeom prst="ellipse">
            <a:avLst/>
          </a:prstGeom>
          <a:solidFill>
            <a:schemeClr val="bg1">
              <a:lumMod val="95000"/>
              <a:alpha val="94000"/>
            </a:schemeClr>
          </a:solidFill>
          <a:ln w="285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1832801" y="1351508"/>
            <a:ext cx="8646598" cy="4154984"/>
          </a:xfrm>
          <a:prstGeom prst="rect">
            <a:avLst/>
          </a:prstGeom>
          <a:noFill/>
        </p:spPr>
        <p:txBody>
          <a:bodyPr wrap="none" lIns="91440" tIns="45720" rIns="91440" bIns="45720">
            <a:spAutoFit/>
          </a:bodyPr>
          <a:lstStyle/>
          <a:p>
            <a:pPr algn="ctr"/>
            <a:r>
              <a:rPr lang="en-US" sz="8800" b="0" cap="none" spc="0" dirty="0" smtClean="0">
                <a:ln w="0">
                  <a:solidFill>
                    <a:sysClr val="windowText" lastClr="000000"/>
                  </a:solidFill>
                </a:ln>
                <a:solidFill>
                  <a:srgbClr val="DE733E"/>
                </a:solidFill>
                <a:effectLst>
                  <a:glow rad="63500">
                    <a:srgbClr val="7E7B75">
                      <a:alpha val="40000"/>
                    </a:srgbClr>
                  </a:glow>
                  <a:outerShdw blurRad="50800" dist="38100" dir="2700000" algn="tl" rotWithShape="0">
                    <a:prstClr val="black">
                      <a:alpha val="40000"/>
                    </a:prstClr>
                  </a:outerShdw>
                </a:effectLst>
                <a:latin typeface="KG Second Chances Solid" panose="02000000000000000000" pitchFamily="2" charset="0"/>
              </a:rPr>
              <a:t>Fall of the</a:t>
            </a:r>
          </a:p>
          <a:p>
            <a:pPr algn="ctr"/>
            <a:r>
              <a:rPr lang="en-US" sz="8800" dirty="0" smtClean="0">
                <a:ln w="0">
                  <a:solidFill>
                    <a:sysClr val="windowText" lastClr="000000"/>
                  </a:solidFill>
                </a:ln>
                <a:solidFill>
                  <a:srgbClr val="DE733E"/>
                </a:solidFill>
                <a:effectLst>
                  <a:glow rad="63500">
                    <a:srgbClr val="7E7B75">
                      <a:alpha val="40000"/>
                    </a:srgbClr>
                  </a:glow>
                  <a:outerShdw blurRad="50800" dist="38100" dir="2700000" algn="tl" rotWithShape="0">
                    <a:prstClr val="black">
                      <a:alpha val="40000"/>
                    </a:prstClr>
                  </a:outerShdw>
                </a:effectLst>
                <a:latin typeface="KG Second Chances Solid" panose="02000000000000000000" pitchFamily="2" charset="0"/>
              </a:rPr>
              <a:t>Aztec &amp;</a:t>
            </a:r>
          </a:p>
          <a:p>
            <a:pPr algn="ctr"/>
            <a:r>
              <a:rPr lang="en-US" sz="8800" b="0" cap="none" spc="0" dirty="0" smtClean="0">
                <a:ln w="0">
                  <a:solidFill>
                    <a:sysClr val="windowText" lastClr="000000"/>
                  </a:solidFill>
                </a:ln>
                <a:solidFill>
                  <a:srgbClr val="DE733E"/>
                </a:solidFill>
                <a:effectLst>
                  <a:glow rad="63500">
                    <a:srgbClr val="7E7B75">
                      <a:alpha val="40000"/>
                    </a:srgbClr>
                  </a:glow>
                  <a:outerShdw blurRad="50800" dist="38100" dir="2700000" algn="tl" rotWithShape="0">
                    <a:prstClr val="black">
                      <a:alpha val="40000"/>
                    </a:prstClr>
                  </a:outerShdw>
                </a:effectLst>
                <a:latin typeface="KG Second Chances Solid" panose="02000000000000000000" pitchFamily="2" charset="0"/>
              </a:rPr>
              <a:t>Incan Empires</a:t>
            </a:r>
            <a:endParaRPr lang="en-US" sz="8800" b="0" cap="none" spc="0" dirty="0">
              <a:ln w="0">
                <a:solidFill>
                  <a:sysClr val="windowText" lastClr="000000"/>
                </a:solidFill>
              </a:ln>
              <a:solidFill>
                <a:srgbClr val="DE733E"/>
              </a:solidFill>
              <a:effectLst>
                <a:glow rad="63500">
                  <a:srgbClr val="7E7B75">
                    <a:alpha val="40000"/>
                  </a:srgbClr>
                </a:glow>
                <a:outerShdw blurRad="50800" dist="38100" dir="2700000" algn="tl" rotWithShape="0">
                  <a:prstClr val="black">
                    <a:alpha val="40000"/>
                  </a:prstClr>
                </a:outerShdw>
              </a:effectLst>
              <a:latin typeface="KG Second Chances Solid" panose="02000000000000000000" pitchFamily="2" charset="0"/>
            </a:endParaRPr>
          </a:p>
        </p:txBody>
      </p:sp>
      <p:sp>
        <p:nvSpPr>
          <p:cNvPr id="8" name="TextBox 7"/>
          <p:cNvSpPr txBox="1"/>
          <p:nvPr/>
        </p:nvSpPr>
        <p:spPr>
          <a:xfrm>
            <a:off x="1220389" y="5554141"/>
            <a:ext cx="9871420" cy="707886"/>
          </a:xfrm>
          <a:prstGeom prst="rect">
            <a:avLst/>
          </a:prstGeom>
          <a:noFill/>
        </p:spPr>
        <p:txBody>
          <a:bodyPr wrap="square" rtlCol="0">
            <a:spAutoFit/>
          </a:bodyPr>
          <a:lstStyle/>
          <a:p>
            <a:pPr algn="ctr"/>
            <a:r>
              <a:rPr lang="en-US" sz="4000" dirty="0" smtClean="0">
                <a:latin typeface="KBScaredStraight" panose="02000603000000000000" pitchFamily="2" charset="0"/>
                <a:ea typeface="KBScaredStraight" panose="02000603000000000000" pitchFamily="2" charset="0"/>
              </a:rPr>
              <a:t>Part Two</a:t>
            </a:r>
            <a:endParaRPr lang="en-US" sz="4000" dirty="0">
              <a:latin typeface="KBScaredStraight" panose="02000603000000000000" pitchFamily="2" charset="0"/>
              <a:ea typeface="KBScaredStraight" panose="02000603000000000000" pitchFamily="2" charset="0"/>
            </a:endParaRPr>
          </a:p>
        </p:txBody>
      </p:sp>
    </p:spTree>
    <p:extLst>
      <p:ext uri="{BB962C8B-B14F-4D97-AF65-F5344CB8AC3E}">
        <p14:creationId xmlns:p14="http://schemas.microsoft.com/office/powerpoint/2010/main" val="278245725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12312203" cy="6858000"/>
          </a:xfrm>
          <a:prstGeom prst="rect">
            <a:avLst/>
          </a:prstGeom>
          <a:blipFill dpi="0" rotWithShape="1">
            <a:blip r:embed="rId2"/>
            <a:srcRect/>
            <a:stretch>
              <a:fillRect/>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5" name="Rectangle 4"/>
          <p:cNvSpPr/>
          <p:nvPr/>
        </p:nvSpPr>
        <p:spPr>
          <a:xfrm>
            <a:off x="734903" y="1"/>
            <a:ext cx="10941281" cy="6858000"/>
          </a:xfrm>
          <a:prstGeom prst="rect">
            <a:avLst/>
          </a:prstGeom>
          <a:solidFill>
            <a:schemeClr val="bg1">
              <a:lumMod val="95000"/>
              <a:alpha val="94000"/>
            </a:schemeClr>
          </a:solidFill>
          <a:ln w="285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2391759" y="53218"/>
            <a:ext cx="7528729" cy="1446550"/>
          </a:xfrm>
          <a:prstGeom prst="rect">
            <a:avLst/>
          </a:prstGeom>
          <a:noFill/>
        </p:spPr>
        <p:txBody>
          <a:bodyPr wrap="none" lIns="91440" tIns="45720" rIns="91440" bIns="45720">
            <a:spAutoFit/>
          </a:bodyPr>
          <a:lstStyle/>
          <a:p>
            <a:pPr algn="ctr"/>
            <a:r>
              <a:rPr lang="en-US" sz="8800" b="0" cap="none" spc="0" dirty="0" smtClean="0">
                <a:ln w="0">
                  <a:solidFill>
                    <a:sysClr val="windowText" lastClr="000000"/>
                  </a:solidFill>
                </a:ln>
                <a:solidFill>
                  <a:srgbClr val="DE733E"/>
                </a:solidFill>
                <a:effectLst>
                  <a:glow rad="63500">
                    <a:schemeClr val="accent3">
                      <a:satMod val="175000"/>
                      <a:alpha val="40000"/>
                    </a:schemeClr>
                  </a:glow>
                  <a:outerShdw blurRad="50800" dist="38100" dir="2700000" algn="tl" rotWithShape="0">
                    <a:prstClr val="black">
                      <a:alpha val="40000"/>
                    </a:prstClr>
                  </a:outerShdw>
                </a:effectLst>
                <a:latin typeface="KG Second Chances Solid" panose="02000000000000000000" pitchFamily="2" charset="0"/>
              </a:rPr>
              <a:t>Let’s Review</a:t>
            </a:r>
          </a:p>
        </p:txBody>
      </p:sp>
      <p:sp>
        <p:nvSpPr>
          <p:cNvPr id="7" name="TextBox 6"/>
          <p:cNvSpPr txBox="1"/>
          <p:nvPr/>
        </p:nvSpPr>
        <p:spPr>
          <a:xfrm>
            <a:off x="826492" y="1555967"/>
            <a:ext cx="10750802" cy="4401205"/>
          </a:xfrm>
          <a:prstGeom prst="rect">
            <a:avLst/>
          </a:prstGeom>
          <a:noFill/>
        </p:spPr>
        <p:txBody>
          <a:bodyPr wrap="square" rtlCol="0">
            <a:spAutoFit/>
          </a:bodyPr>
          <a:lstStyle/>
          <a:p>
            <a:pPr>
              <a:buFont typeface="Wingdings" pitchFamily="80" charset="2"/>
              <a:buNone/>
              <a:defRPr/>
            </a:pPr>
            <a:r>
              <a:rPr lang="en-US" sz="4000" dirty="0">
                <a:latin typeface="KBScaredStraight" panose="02000603000000000000" pitchFamily="2" charset="0"/>
                <a:ea typeface="KBScaredStraight" panose="02000603000000000000" pitchFamily="2" charset="0"/>
              </a:rPr>
              <a:t>Discuss with your Elbow Buddy</a:t>
            </a:r>
            <a:r>
              <a:rPr lang="en-US" sz="4000" dirty="0" smtClean="0">
                <a:latin typeface="KBScaredStraight" panose="02000603000000000000" pitchFamily="2" charset="0"/>
                <a:ea typeface="KBScaredStraight" panose="02000603000000000000" pitchFamily="2" charset="0"/>
              </a:rPr>
              <a:t>:</a:t>
            </a:r>
          </a:p>
          <a:p>
            <a:pPr>
              <a:buFont typeface="Wingdings" pitchFamily="80" charset="2"/>
              <a:buNone/>
              <a:defRPr/>
            </a:pPr>
            <a:endParaRPr lang="en-US" sz="4000" dirty="0">
              <a:latin typeface="KBScaredStraight" panose="02000603000000000000" pitchFamily="2" charset="0"/>
              <a:ea typeface="KBScaredStraight" panose="02000603000000000000" pitchFamily="2" charset="0"/>
            </a:endParaRPr>
          </a:p>
          <a:p>
            <a:pPr marL="514350" indent="-514350">
              <a:buFont typeface="Wingdings" pitchFamily="80" charset="2"/>
              <a:buAutoNum type="arabicPeriod"/>
              <a:defRPr/>
            </a:pPr>
            <a:r>
              <a:rPr lang="en-US" sz="4000" dirty="0">
                <a:latin typeface="KBScaredStraight" panose="02000603000000000000" pitchFamily="2" charset="0"/>
                <a:ea typeface="KBScaredStraight" panose="02000603000000000000" pitchFamily="2" charset="0"/>
              </a:rPr>
              <a:t>Describe the Incan Empire.</a:t>
            </a:r>
            <a:br>
              <a:rPr lang="en-US" sz="4000" dirty="0">
                <a:latin typeface="KBScaredStraight" panose="02000603000000000000" pitchFamily="2" charset="0"/>
                <a:ea typeface="KBScaredStraight" panose="02000603000000000000" pitchFamily="2" charset="0"/>
              </a:rPr>
            </a:br>
            <a:endParaRPr lang="en-US" sz="4000" dirty="0">
              <a:latin typeface="KBScaredStraight" panose="02000603000000000000" pitchFamily="2" charset="0"/>
              <a:ea typeface="KBScaredStraight" panose="02000603000000000000" pitchFamily="2" charset="0"/>
            </a:endParaRPr>
          </a:p>
          <a:p>
            <a:pPr marL="514350" indent="-514350">
              <a:buFont typeface="Wingdings" pitchFamily="80" charset="2"/>
              <a:buAutoNum type="arabicPeriod"/>
              <a:defRPr/>
            </a:pPr>
            <a:r>
              <a:rPr lang="en-US" sz="4000" dirty="0">
                <a:latin typeface="KBScaredStraight" panose="02000603000000000000" pitchFamily="2" charset="0"/>
                <a:ea typeface="KBScaredStraight" panose="02000603000000000000" pitchFamily="2" charset="0"/>
              </a:rPr>
              <a:t>Describe the Aztec Empire.</a:t>
            </a:r>
          </a:p>
          <a:p>
            <a:pPr marL="514350" indent="-514350">
              <a:buFont typeface="Wingdings" pitchFamily="80" charset="2"/>
              <a:buAutoNum type="arabicPeriod"/>
              <a:defRPr/>
            </a:pPr>
            <a:endParaRPr lang="en-US" sz="4000" dirty="0">
              <a:latin typeface="KBScaredStraight" panose="02000603000000000000" pitchFamily="2" charset="0"/>
              <a:ea typeface="KBScaredStraight" panose="02000603000000000000" pitchFamily="2" charset="0"/>
            </a:endParaRPr>
          </a:p>
          <a:p>
            <a:pPr marL="514350" indent="-514350">
              <a:buFont typeface="Wingdings" pitchFamily="80" charset="2"/>
              <a:buAutoNum type="arabicPeriod"/>
              <a:defRPr/>
            </a:pPr>
            <a:r>
              <a:rPr lang="en-US" sz="4000" dirty="0">
                <a:latin typeface="KBScaredStraight" panose="02000603000000000000" pitchFamily="2" charset="0"/>
                <a:ea typeface="KBScaredStraight" panose="02000603000000000000" pitchFamily="2" charset="0"/>
              </a:rPr>
              <a:t>How are they similar and different?</a:t>
            </a:r>
          </a:p>
        </p:txBody>
      </p:sp>
    </p:spTree>
    <p:extLst>
      <p:ext uri="{BB962C8B-B14F-4D97-AF65-F5344CB8AC3E}">
        <p14:creationId xmlns:p14="http://schemas.microsoft.com/office/powerpoint/2010/main" val="159927555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8" name="Rectangle 7"/>
          <p:cNvSpPr/>
          <p:nvPr/>
        </p:nvSpPr>
        <p:spPr>
          <a:xfrm>
            <a:off x="0" y="0"/>
            <a:ext cx="12312203" cy="6858000"/>
          </a:xfrm>
          <a:prstGeom prst="rect">
            <a:avLst/>
          </a:prstGeom>
          <a:blipFill dpi="0" rotWithShape="1">
            <a:blip r:embed="rId2"/>
            <a:srcRect/>
            <a:stretch>
              <a:fillRect/>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734903" y="1"/>
            <a:ext cx="10941281" cy="6858000"/>
          </a:xfrm>
          <a:prstGeom prst="rect">
            <a:avLst/>
          </a:prstGeom>
          <a:solidFill>
            <a:schemeClr val="bg1">
              <a:lumMod val="95000"/>
              <a:alpha val="94000"/>
            </a:schemeClr>
          </a:solidFill>
          <a:ln w="285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693894" y="53218"/>
            <a:ext cx="10924465" cy="1446550"/>
          </a:xfrm>
          <a:prstGeom prst="rect">
            <a:avLst/>
          </a:prstGeom>
          <a:noFill/>
        </p:spPr>
        <p:txBody>
          <a:bodyPr wrap="none" lIns="91440" tIns="45720" rIns="91440" bIns="45720">
            <a:spAutoFit/>
          </a:bodyPr>
          <a:lstStyle/>
          <a:p>
            <a:pPr algn="ctr"/>
            <a:r>
              <a:rPr lang="en-US" sz="8800" dirty="0" smtClean="0">
                <a:ln w="0">
                  <a:solidFill>
                    <a:sysClr val="windowText" lastClr="000000"/>
                  </a:solidFill>
                </a:ln>
                <a:solidFill>
                  <a:srgbClr val="DE733E"/>
                </a:solidFill>
                <a:effectLst>
                  <a:glow rad="63500">
                    <a:schemeClr val="accent3">
                      <a:satMod val="175000"/>
                      <a:alpha val="40000"/>
                    </a:schemeClr>
                  </a:glow>
                  <a:outerShdw blurRad="50800" dist="38100" dir="2700000" algn="tl" rotWithShape="0">
                    <a:prstClr val="black">
                      <a:alpha val="40000"/>
                    </a:prstClr>
                  </a:outerShdw>
                </a:effectLst>
                <a:latin typeface="KG Second Chances Solid" panose="02000000000000000000" pitchFamily="2" charset="0"/>
              </a:rPr>
              <a:t>Spain Vs. Portugal</a:t>
            </a:r>
            <a:endParaRPr lang="en-US" sz="8800" b="0" cap="none" spc="0" dirty="0" smtClean="0">
              <a:ln w="0">
                <a:solidFill>
                  <a:sysClr val="windowText" lastClr="000000"/>
                </a:solidFill>
              </a:ln>
              <a:solidFill>
                <a:srgbClr val="DE733E"/>
              </a:solidFill>
              <a:effectLst>
                <a:glow rad="63500">
                  <a:schemeClr val="accent3">
                    <a:satMod val="175000"/>
                    <a:alpha val="40000"/>
                  </a:schemeClr>
                </a:glow>
                <a:outerShdw blurRad="50800" dist="38100" dir="2700000" algn="tl" rotWithShape="0">
                  <a:prstClr val="black">
                    <a:alpha val="40000"/>
                  </a:prstClr>
                </a:outerShdw>
              </a:effectLst>
              <a:latin typeface="KG Second Chances Solid" panose="02000000000000000000" pitchFamily="2" charset="0"/>
            </a:endParaRPr>
          </a:p>
        </p:txBody>
      </p:sp>
      <p:sp>
        <p:nvSpPr>
          <p:cNvPr id="7" name="TextBox 6"/>
          <p:cNvSpPr txBox="1"/>
          <p:nvPr/>
        </p:nvSpPr>
        <p:spPr>
          <a:xfrm>
            <a:off x="826492" y="1555967"/>
            <a:ext cx="10750802" cy="5262979"/>
          </a:xfrm>
          <a:prstGeom prst="rect">
            <a:avLst/>
          </a:prstGeom>
          <a:noFill/>
        </p:spPr>
        <p:txBody>
          <a:bodyPr wrap="square" rtlCol="0">
            <a:spAutoFit/>
          </a:bodyPr>
          <a:lstStyle/>
          <a:p>
            <a:pPr marL="571500" indent="-571500">
              <a:buFont typeface="Arial" panose="020B0604020202020204" pitchFamily="34" charset="0"/>
              <a:buChar char="•"/>
            </a:pPr>
            <a:r>
              <a:rPr lang="en-US" sz="3600" dirty="0" smtClean="0">
                <a:latin typeface="KBScaredStraight" panose="02000603000000000000" pitchFamily="2" charset="0"/>
                <a:ea typeface="KBScaredStraight" panose="02000603000000000000" pitchFamily="2" charset="0"/>
              </a:rPr>
              <a:t>Christopher Columbus asks both countries to sponsor his voyage--Spain agrees.</a:t>
            </a:r>
          </a:p>
          <a:p>
            <a:pPr marL="571500" indent="-571500">
              <a:buFont typeface="Arial" panose="020B0604020202020204" pitchFamily="34" charset="0"/>
              <a:buChar char="•"/>
            </a:pPr>
            <a:endParaRPr lang="en-US" sz="2400" dirty="0" smtClean="0">
              <a:latin typeface="KBScaredStraight" panose="02000603000000000000" pitchFamily="2" charset="0"/>
              <a:ea typeface="KBScaredStraight" panose="02000603000000000000" pitchFamily="2" charset="0"/>
            </a:endParaRPr>
          </a:p>
          <a:p>
            <a:pPr marL="571500" indent="-571500">
              <a:buFont typeface="Arial" panose="020B0604020202020204" pitchFamily="34" charset="0"/>
              <a:buChar char="•"/>
            </a:pPr>
            <a:r>
              <a:rPr lang="en-US" sz="3600" dirty="0" smtClean="0">
                <a:latin typeface="KBScaredStraight" panose="02000603000000000000" pitchFamily="2" charset="0"/>
                <a:ea typeface="KBScaredStraight" panose="02000603000000000000" pitchFamily="2" charset="0"/>
              </a:rPr>
              <a:t>Portugal soon saw the wealth that Spain was gaining, and wanted to be part of the action.</a:t>
            </a:r>
          </a:p>
          <a:p>
            <a:pPr marL="571500" indent="-571500">
              <a:buFont typeface="Arial" panose="020B0604020202020204" pitchFamily="34" charset="0"/>
              <a:buChar char="•"/>
            </a:pPr>
            <a:endParaRPr lang="en-US" sz="2400" dirty="0" smtClean="0">
              <a:latin typeface="KBScaredStraight" panose="02000603000000000000" pitchFamily="2" charset="0"/>
              <a:ea typeface="KBScaredStraight" panose="02000603000000000000" pitchFamily="2" charset="0"/>
            </a:endParaRPr>
          </a:p>
          <a:p>
            <a:pPr marL="571500" indent="-571500">
              <a:buFont typeface="Arial" panose="020B0604020202020204" pitchFamily="34" charset="0"/>
              <a:buChar char="•"/>
            </a:pPr>
            <a:r>
              <a:rPr lang="en-US" sz="3600" dirty="0" smtClean="0">
                <a:latin typeface="KBScaredStraight" panose="02000603000000000000" pitchFamily="2" charset="0"/>
                <a:ea typeface="KBScaredStraight" panose="02000603000000000000" pitchFamily="2" charset="0"/>
              </a:rPr>
              <a:t>The two countries became rivals and tried to stop each other from claiming land in the Americas.</a:t>
            </a:r>
          </a:p>
        </p:txBody>
      </p:sp>
    </p:spTree>
    <p:extLst>
      <p:ext uri="{BB962C8B-B14F-4D97-AF65-F5344CB8AC3E}">
        <p14:creationId xmlns:p14="http://schemas.microsoft.com/office/powerpoint/2010/main" val="340607862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12312203" cy="6858000"/>
          </a:xfrm>
          <a:prstGeom prst="rect">
            <a:avLst/>
          </a:prstGeom>
          <a:blipFill dpi="0" rotWithShape="1">
            <a:blip r:embed="rId2"/>
            <a:srcRect/>
            <a:stretch>
              <a:fillRect/>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5" name="Rectangle 4"/>
          <p:cNvSpPr/>
          <p:nvPr/>
        </p:nvSpPr>
        <p:spPr>
          <a:xfrm>
            <a:off x="734903" y="1"/>
            <a:ext cx="10941281" cy="6858000"/>
          </a:xfrm>
          <a:prstGeom prst="rect">
            <a:avLst/>
          </a:prstGeom>
          <a:solidFill>
            <a:schemeClr val="bg1">
              <a:lumMod val="95000"/>
              <a:alpha val="94000"/>
            </a:schemeClr>
          </a:solidFill>
          <a:ln w="285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693894" y="53218"/>
            <a:ext cx="10924465" cy="1446550"/>
          </a:xfrm>
          <a:prstGeom prst="rect">
            <a:avLst/>
          </a:prstGeom>
          <a:noFill/>
        </p:spPr>
        <p:txBody>
          <a:bodyPr wrap="none" lIns="91440" tIns="45720" rIns="91440" bIns="45720">
            <a:spAutoFit/>
          </a:bodyPr>
          <a:lstStyle/>
          <a:p>
            <a:pPr algn="ctr"/>
            <a:r>
              <a:rPr lang="en-US" sz="8800" dirty="0" smtClean="0">
                <a:ln w="0">
                  <a:solidFill>
                    <a:sysClr val="windowText" lastClr="000000"/>
                  </a:solidFill>
                </a:ln>
                <a:solidFill>
                  <a:srgbClr val="DE733E"/>
                </a:solidFill>
                <a:effectLst>
                  <a:glow rad="63500">
                    <a:schemeClr val="accent3">
                      <a:satMod val="175000"/>
                      <a:alpha val="40000"/>
                    </a:schemeClr>
                  </a:glow>
                  <a:outerShdw blurRad="50800" dist="38100" dir="2700000" algn="tl" rotWithShape="0">
                    <a:prstClr val="black">
                      <a:alpha val="40000"/>
                    </a:prstClr>
                  </a:outerShdw>
                </a:effectLst>
                <a:latin typeface="KG Second Chances Solid" panose="02000000000000000000" pitchFamily="2" charset="0"/>
              </a:rPr>
              <a:t>Spain Vs. Portugal</a:t>
            </a:r>
            <a:endParaRPr lang="en-US" sz="8800" b="0" cap="none" spc="0" dirty="0" smtClean="0">
              <a:ln w="0">
                <a:solidFill>
                  <a:sysClr val="windowText" lastClr="000000"/>
                </a:solidFill>
              </a:ln>
              <a:solidFill>
                <a:srgbClr val="DE733E"/>
              </a:solidFill>
              <a:effectLst>
                <a:glow rad="63500">
                  <a:schemeClr val="accent3">
                    <a:satMod val="175000"/>
                    <a:alpha val="40000"/>
                  </a:schemeClr>
                </a:glow>
                <a:outerShdw blurRad="50800" dist="38100" dir="2700000" algn="tl" rotWithShape="0">
                  <a:prstClr val="black">
                    <a:alpha val="40000"/>
                  </a:prstClr>
                </a:outerShdw>
              </a:effectLst>
              <a:latin typeface="KG Second Chances Solid" panose="02000000000000000000" pitchFamily="2" charset="0"/>
            </a:endParaRPr>
          </a:p>
        </p:txBody>
      </p:sp>
      <p:sp>
        <p:nvSpPr>
          <p:cNvPr id="7" name="TextBox 6"/>
          <p:cNvSpPr txBox="1"/>
          <p:nvPr/>
        </p:nvSpPr>
        <p:spPr>
          <a:xfrm>
            <a:off x="826492" y="1555967"/>
            <a:ext cx="10750802" cy="5016758"/>
          </a:xfrm>
          <a:prstGeom prst="rect">
            <a:avLst/>
          </a:prstGeom>
          <a:noFill/>
        </p:spPr>
        <p:txBody>
          <a:bodyPr wrap="square" rtlCol="0">
            <a:spAutoFit/>
          </a:bodyPr>
          <a:lstStyle/>
          <a:p>
            <a:pPr marL="285750" indent="-285750">
              <a:buFont typeface="Arial" panose="020B0604020202020204" pitchFamily="34" charset="0"/>
              <a:buChar char="•"/>
            </a:pPr>
            <a:r>
              <a:rPr lang="en-US" sz="3200" dirty="0" smtClean="0">
                <a:latin typeface="KBScaredStraight" panose="02000603000000000000" pitchFamily="2" charset="0"/>
                <a:ea typeface="KBScaredStraight" panose="02000603000000000000" pitchFamily="2" charset="0"/>
              </a:rPr>
              <a:t>In 1494, the countries signed Treaty of Tordesillas.</a:t>
            </a:r>
          </a:p>
          <a:p>
            <a:pPr marL="742950" lvl="1" indent="-285750">
              <a:buFont typeface="Arial" panose="020B0604020202020204" pitchFamily="34" charset="0"/>
              <a:buChar char="•"/>
            </a:pPr>
            <a:r>
              <a:rPr lang="en-US" sz="3200" dirty="0" smtClean="0">
                <a:latin typeface="KBScaredStraight" panose="02000603000000000000" pitchFamily="2" charset="0"/>
                <a:ea typeface="KBScaredStraight" panose="02000603000000000000" pitchFamily="2" charset="0"/>
              </a:rPr>
              <a:t>This set the Line of Demarcation (imaginary line from the North Pole to the South Pole at 50 degrees longitude).</a:t>
            </a:r>
          </a:p>
          <a:p>
            <a:pPr marL="742950" lvl="1" indent="-285750">
              <a:buFont typeface="Arial" panose="020B0604020202020204" pitchFamily="34" charset="0"/>
              <a:buChar char="•"/>
            </a:pPr>
            <a:endParaRPr lang="en-US" sz="3200" dirty="0" smtClean="0">
              <a:latin typeface="KBScaredStraight" panose="02000603000000000000" pitchFamily="2" charset="0"/>
              <a:ea typeface="KBScaredStraight" panose="02000603000000000000" pitchFamily="2" charset="0"/>
            </a:endParaRPr>
          </a:p>
          <a:p>
            <a:pPr marL="285750" indent="-285750">
              <a:buFont typeface="Arial" panose="020B0604020202020204" pitchFamily="34" charset="0"/>
              <a:buChar char="•"/>
            </a:pPr>
            <a:r>
              <a:rPr lang="en-US" sz="3200" dirty="0" smtClean="0">
                <a:latin typeface="KBScaredStraight" panose="02000603000000000000" pitchFamily="2" charset="0"/>
                <a:ea typeface="KBScaredStraight" panose="02000603000000000000" pitchFamily="2" charset="0"/>
              </a:rPr>
              <a:t>Spain got everything to the west, while Portugal got everything to the east.</a:t>
            </a:r>
          </a:p>
          <a:p>
            <a:pPr marL="742950" lvl="1" indent="-285750">
              <a:buFont typeface="Arial" panose="020B0604020202020204" pitchFamily="34" charset="0"/>
              <a:buChar char="•"/>
            </a:pPr>
            <a:r>
              <a:rPr lang="en-US" sz="3200" dirty="0" smtClean="0">
                <a:latin typeface="KBScaredStraight" panose="02000603000000000000" pitchFamily="2" charset="0"/>
                <a:ea typeface="KBScaredStraight" panose="02000603000000000000" pitchFamily="2" charset="0"/>
              </a:rPr>
              <a:t>What language is spoken in most of Latin America today?</a:t>
            </a:r>
          </a:p>
          <a:p>
            <a:pPr marL="742950" lvl="1" indent="-285750">
              <a:buFont typeface="Arial" panose="020B0604020202020204" pitchFamily="34" charset="0"/>
              <a:buChar char="•"/>
            </a:pPr>
            <a:r>
              <a:rPr lang="en-US" sz="3200" dirty="0" smtClean="0">
                <a:latin typeface="KBScaredStraight" panose="02000603000000000000" pitchFamily="2" charset="0"/>
                <a:ea typeface="KBScaredStraight" panose="02000603000000000000" pitchFamily="2" charset="0"/>
              </a:rPr>
              <a:t>What language is spoken in Brazil?</a:t>
            </a:r>
          </a:p>
        </p:txBody>
      </p:sp>
    </p:spTree>
    <p:extLst>
      <p:ext uri="{BB962C8B-B14F-4D97-AF65-F5344CB8AC3E}">
        <p14:creationId xmlns:p14="http://schemas.microsoft.com/office/powerpoint/2010/main" val="399962564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5" name="Rectangle 4"/>
          <p:cNvSpPr/>
          <p:nvPr/>
        </p:nvSpPr>
        <p:spPr>
          <a:xfrm>
            <a:off x="0" y="0"/>
            <a:ext cx="12312203" cy="6858000"/>
          </a:xfrm>
          <a:prstGeom prst="rect">
            <a:avLst/>
          </a:prstGeom>
          <a:solidFill>
            <a:srgbClr val="7E7B7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3192779" y="0"/>
            <a:ext cx="7076050" cy="707886"/>
          </a:xfrm>
          <a:prstGeom prst="rect">
            <a:avLst/>
          </a:prstGeom>
          <a:noFill/>
        </p:spPr>
        <p:txBody>
          <a:bodyPr wrap="square" rtlCol="0">
            <a:spAutoFit/>
          </a:bodyPr>
          <a:lstStyle/>
          <a:p>
            <a:r>
              <a:rPr lang="en-US" sz="4000" dirty="0" smtClean="0">
                <a:latin typeface="KBScaredStraight" panose="02000603000000000000" pitchFamily="2" charset="0"/>
                <a:ea typeface="KBScaredStraight" panose="02000603000000000000" pitchFamily="2" charset="0"/>
              </a:rPr>
              <a:t>Aztec Temple</a:t>
            </a:r>
            <a:endParaRPr lang="en-US" sz="4000" dirty="0">
              <a:latin typeface="KBScaredStraight" panose="02000603000000000000" pitchFamily="2" charset="0"/>
              <a:ea typeface="KBScaredStraight" panose="02000603000000000000" pitchFamily="2" charset="0"/>
            </a:endParaRPr>
          </a:p>
        </p:txBody>
      </p:sp>
      <p:pic>
        <p:nvPicPr>
          <p:cNvPr id="9"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3124200" y="18569"/>
            <a:ext cx="5943600" cy="68580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1692224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12312203" cy="6858000"/>
          </a:xfrm>
          <a:prstGeom prst="rect">
            <a:avLst/>
          </a:prstGeom>
          <a:blipFill dpi="0" rotWithShape="1">
            <a:blip r:embed="rId2"/>
            <a:srcRect/>
            <a:stretch>
              <a:fillRect/>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5" name="Rectangle 4"/>
          <p:cNvSpPr/>
          <p:nvPr/>
        </p:nvSpPr>
        <p:spPr>
          <a:xfrm>
            <a:off x="734903" y="1"/>
            <a:ext cx="10941281" cy="6858000"/>
          </a:xfrm>
          <a:prstGeom prst="rect">
            <a:avLst/>
          </a:prstGeom>
          <a:solidFill>
            <a:schemeClr val="bg1">
              <a:lumMod val="95000"/>
              <a:alpha val="94000"/>
            </a:schemeClr>
          </a:solidFill>
          <a:ln w="285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665685" y="53218"/>
            <a:ext cx="10980890" cy="1169551"/>
          </a:xfrm>
          <a:prstGeom prst="rect">
            <a:avLst/>
          </a:prstGeom>
          <a:noFill/>
        </p:spPr>
        <p:txBody>
          <a:bodyPr wrap="none" lIns="91440" tIns="45720" rIns="91440" bIns="45720">
            <a:spAutoFit/>
          </a:bodyPr>
          <a:lstStyle/>
          <a:p>
            <a:pPr algn="ctr"/>
            <a:r>
              <a:rPr lang="en-US" sz="7000" dirty="0" smtClean="0">
                <a:ln w="0">
                  <a:solidFill>
                    <a:sysClr val="windowText" lastClr="000000"/>
                  </a:solidFill>
                </a:ln>
                <a:solidFill>
                  <a:srgbClr val="DE733E"/>
                </a:solidFill>
                <a:effectLst>
                  <a:glow rad="63500">
                    <a:schemeClr val="accent3">
                      <a:satMod val="175000"/>
                      <a:alpha val="40000"/>
                    </a:schemeClr>
                  </a:glow>
                  <a:outerShdw blurRad="50800" dist="38100" dir="2700000" algn="tl" rotWithShape="0">
                    <a:prstClr val="black">
                      <a:alpha val="40000"/>
                    </a:prstClr>
                  </a:outerShdw>
                </a:effectLst>
                <a:latin typeface="KG Second Chances Solid" panose="02000000000000000000" pitchFamily="2" charset="0"/>
              </a:rPr>
              <a:t>Spanish Conquistadors</a:t>
            </a:r>
            <a:endParaRPr lang="en-US" sz="7000" b="0" cap="none" spc="0" dirty="0" smtClean="0">
              <a:ln w="0">
                <a:solidFill>
                  <a:sysClr val="windowText" lastClr="000000"/>
                </a:solidFill>
              </a:ln>
              <a:solidFill>
                <a:srgbClr val="DE733E"/>
              </a:solidFill>
              <a:effectLst>
                <a:glow rad="63500">
                  <a:schemeClr val="accent3">
                    <a:satMod val="175000"/>
                    <a:alpha val="40000"/>
                  </a:schemeClr>
                </a:glow>
                <a:outerShdw blurRad="50800" dist="38100" dir="2700000" algn="tl" rotWithShape="0">
                  <a:prstClr val="black">
                    <a:alpha val="40000"/>
                  </a:prstClr>
                </a:outerShdw>
              </a:effectLst>
              <a:latin typeface="KG Second Chances Solid" panose="02000000000000000000" pitchFamily="2" charset="0"/>
            </a:endParaRPr>
          </a:p>
        </p:txBody>
      </p:sp>
      <p:sp>
        <p:nvSpPr>
          <p:cNvPr id="7" name="TextBox 6"/>
          <p:cNvSpPr txBox="1"/>
          <p:nvPr/>
        </p:nvSpPr>
        <p:spPr>
          <a:xfrm>
            <a:off x="826492" y="1555967"/>
            <a:ext cx="10750802" cy="4832092"/>
          </a:xfrm>
          <a:prstGeom prst="rect">
            <a:avLst/>
          </a:prstGeom>
          <a:noFill/>
        </p:spPr>
        <p:txBody>
          <a:bodyPr wrap="square" rtlCol="0">
            <a:spAutoFit/>
          </a:bodyPr>
          <a:lstStyle/>
          <a:p>
            <a:pPr marL="457200" indent="-457200">
              <a:buFont typeface="Arial" panose="020B0604020202020204" pitchFamily="34" charset="0"/>
              <a:buChar char="•"/>
            </a:pPr>
            <a:r>
              <a:rPr lang="en-US" sz="2800" dirty="0" smtClean="0">
                <a:latin typeface="KBScaredStraight" panose="02000603000000000000" pitchFamily="2" charset="0"/>
                <a:ea typeface="KBScaredStraight" panose="02000603000000000000" pitchFamily="2" charset="0"/>
              </a:rPr>
              <a:t>“Conquistadors” = soldier-explorers who settled in the Americas in hopes of finding treasure</a:t>
            </a:r>
          </a:p>
          <a:p>
            <a:pPr marL="457200" indent="-457200">
              <a:buFont typeface="Arial" panose="020B0604020202020204" pitchFamily="34" charset="0"/>
              <a:buChar char="•"/>
            </a:pPr>
            <a:endParaRPr lang="en-US" sz="2800" dirty="0" smtClean="0">
              <a:latin typeface="KBScaredStraight" panose="02000603000000000000" pitchFamily="2" charset="0"/>
              <a:ea typeface="KBScaredStraight" panose="02000603000000000000" pitchFamily="2" charset="0"/>
            </a:endParaRPr>
          </a:p>
          <a:p>
            <a:pPr marL="457200" indent="-457200">
              <a:buFont typeface="Arial" panose="020B0604020202020204" pitchFamily="34" charset="0"/>
              <a:buChar char="•"/>
            </a:pPr>
            <a:r>
              <a:rPr lang="en-US" sz="2800" dirty="0" smtClean="0">
                <a:latin typeface="KBScaredStraight" panose="02000603000000000000" pitchFamily="2" charset="0"/>
                <a:ea typeface="KBScaredStraight" panose="02000603000000000000" pitchFamily="2" charset="0"/>
              </a:rPr>
              <a:t>They were inspired by Columbus to seek fortune in the New World.</a:t>
            </a:r>
          </a:p>
          <a:p>
            <a:pPr marL="457200" indent="-457200">
              <a:buFont typeface="Arial" panose="020B0604020202020204" pitchFamily="34" charset="0"/>
              <a:buChar char="•"/>
            </a:pPr>
            <a:endParaRPr lang="en-US" sz="2800" dirty="0" smtClean="0">
              <a:latin typeface="KBScaredStraight" panose="02000603000000000000" pitchFamily="2" charset="0"/>
              <a:ea typeface="KBScaredStraight" panose="02000603000000000000" pitchFamily="2" charset="0"/>
            </a:endParaRPr>
          </a:p>
          <a:p>
            <a:pPr marL="457200" indent="-457200">
              <a:buFont typeface="Arial" panose="020B0604020202020204" pitchFamily="34" charset="0"/>
              <a:buChar char="•"/>
            </a:pPr>
            <a:r>
              <a:rPr lang="en-US" sz="2800" dirty="0" smtClean="0">
                <a:latin typeface="KBScaredStraight" panose="02000603000000000000" pitchFamily="2" charset="0"/>
                <a:ea typeface="KBScaredStraight" panose="02000603000000000000" pitchFamily="2" charset="0"/>
              </a:rPr>
              <a:t>Many came from the part of Spain called Extremadura.</a:t>
            </a:r>
          </a:p>
          <a:p>
            <a:pPr marL="800100" lvl="1" indent="-342900">
              <a:buFont typeface="Arial" panose="020B0604020202020204" pitchFamily="34" charset="0"/>
              <a:buChar char="•"/>
            </a:pPr>
            <a:r>
              <a:rPr lang="en-US" sz="2800" dirty="0">
                <a:latin typeface="KBScaredStraight" panose="02000603000000000000" pitchFamily="2" charset="0"/>
                <a:ea typeface="KBScaredStraight" panose="02000603000000000000" pitchFamily="2" charset="0"/>
              </a:rPr>
              <a:t>P</a:t>
            </a:r>
            <a:r>
              <a:rPr lang="en-US" sz="2800" dirty="0" smtClean="0">
                <a:latin typeface="KBScaredStraight" panose="02000603000000000000" pitchFamily="2" charset="0"/>
                <a:ea typeface="KBScaredStraight" panose="02000603000000000000" pitchFamily="2" charset="0"/>
              </a:rPr>
              <a:t>oor soil, icy winters, &amp; blistering hot summers held little chance for wealth.</a:t>
            </a:r>
          </a:p>
          <a:p>
            <a:pPr marL="800100" lvl="1" indent="-342900">
              <a:buFont typeface="Arial" panose="020B0604020202020204" pitchFamily="34" charset="0"/>
              <a:buChar char="•"/>
            </a:pPr>
            <a:r>
              <a:rPr lang="en-US" sz="2800" dirty="0" smtClean="0">
                <a:latin typeface="KBScaredStraight" panose="02000603000000000000" pitchFamily="2" charset="0"/>
                <a:ea typeface="KBScaredStraight" panose="02000603000000000000" pitchFamily="2" charset="0"/>
              </a:rPr>
              <a:t>Hernan Cortes and Francisco Pizarro were born in this province.</a:t>
            </a:r>
          </a:p>
        </p:txBody>
      </p:sp>
    </p:spTree>
    <p:extLst>
      <p:ext uri="{BB962C8B-B14F-4D97-AF65-F5344CB8AC3E}">
        <p14:creationId xmlns:p14="http://schemas.microsoft.com/office/powerpoint/2010/main" val="143863762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5" name="Rectangle 4"/>
          <p:cNvSpPr/>
          <p:nvPr/>
        </p:nvSpPr>
        <p:spPr>
          <a:xfrm>
            <a:off x="0" y="0"/>
            <a:ext cx="12312203" cy="6858000"/>
          </a:xfrm>
          <a:prstGeom prst="rect">
            <a:avLst/>
          </a:prstGeom>
          <a:solidFill>
            <a:srgbClr val="7E7B7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3192779" y="0"/>
            <a:ext cx="7076050" cy="707886"/>
          </a:xfrm>
          <a:prstGeom prst="rect">
            <a:avLst/>
          </a:prstGeom>
          <a:noFill/>
        </p:spPr>
        <p:txBody>
          <a:bodyPr wrap="square" rtlCol="0">
            <a:spAutoFit/>
          </a:bodyPr>
          <a:lstStyle/>
          <a:p>
            <a:r>
              <a:rPr lang="en-US" sz="4000" dirty="0" smtClean="0">
                <a:latin typeface="KBScaredStraight" panose="02000603000000000000" pitchFamily="2" charset="0"/>
                <a:ea typeface="KBScaredStraight" panose="02000603000000000000" pitchFamily="2" charset="0"/>
              </a:rPr>
              <a:t>Aztec Temple</a:t>
            </a:r>
            <a:endParaRPr lang="en-US" sz="4000" dirty="0">
              <a:latin typeface="KBScaredStraight" panose="02000603000000000000" pitchFamily="2" charset="0"/>
              <a:ea typeface="KBScaredStraight" panose="02000603000000000000" pitchFamily="2" charset="0"/>
            </a:endParaRPr>
          </a:p>
        </p:txBody>
      </p:sp>
      <p:sp>
        <p:nvSpPr>
          <p:cNvPr id="7" name="TextBox 6"/>
          <p:cNvSpPr txBox="1"/>
          <p:nvPr/>
        </p:nvSpPr>
        <p:spPr>
          <a:xfrm>
            <a:off x="1624898" y="18569"/>
            <a:ext cx="10268829" cy="707886"/>
          </a:xfrm>
          <a:prstGeom prst="rect">
            <a:avLst/>
          </a:prstGeom>
          <a:noFill/>
        </p:spPr>
        <p:txBody>
          <a:bodyPr wrap="square" rtlCol="0">
            <a:spAutoFit/>
          </a:bodyPr>
          <a:lstStyle/>
          <a:p>
            <a:r>
              <a:rPr lang="en-US" sz="4000" dirty="0" smtClean="0">
                <a:latin typeface="KBScaredStraight" panose="02000603000000000000" pitchFamily="2" charset="0"/>
                <a:ea typeface="KBScaredStraight" panose="02000603000000000000" pitchFamily="2" charset="0"/>
              </a:rPr>
              <a:t>Terrace Farming</a:t>
            </a:r>
            <a:endParaRPr lang="en-US" sz="2000" dirty="0">
              <a:latin typeface="KBScaredStraight" panose="02000603000000000000" pitchFamily="2" charset="0"/>
              <a:ea typeface="KBScaredStraight" panose="02000603000000000000" pitchFamily="2" charset="0"/>
            </a:endParaRPr>
          </a:p>
        </p:txBody>
      </p:sp>
      <p:pic>
        <p:nvPicPr>
          <p:cNvPr id="8" name="Picture 4" descr="display_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1977108" y="18569"/>
            <a:ext cx="8357985" cy="6858000"/>
          </a:xfrm>
          <a:prstGeom prst="rect">
            <a:avLst/>
          </a:prstGeom>
        </p:spPr>
      </p:pic>
      <p:sp>
        <p:nvSpPr>
          <p:cNvPr id="10" name="Oval Callout 9"/>
          <p:cNvSpPr/>
          <p:nvPr/>
        </p:nvSpPr>
        <p:spPr bwMode="auto">
          <a:xfrm>
            <a:off x="230915" y="-4164"/>
            <a:ext cx="2895600" cy="1447800"/>
          </a:xfrm>
          <a:prstGeom prst="wedgeEllipseCallout">
            <a:avLst>
              <a:gd name="adj1" fmla="val 71961"/>
              <a:gd name="adj2" fmla="val 10030"/>
            </a:avLst>
          </a:prstGeom>
          <a:solidFill>
            <a:schemeClr val="bg1">
              <a:lumMod val="20000"/>
              <a:lumOff val="80000"/>
            </a:schemeClr>
          </a:solidFill>
          <a:ln w="9525" cap="flat" cmpd="sng" algn="ctr">
            <a:solidFill>
              <a:schemeClr val="tx1"/>
            </a:solidFill>
            <a:prstDash val="solid"/>
            <a:round/>
            <a:headEnd type="none" w="med" len="med"/>
            <a:tailEnd type="none" w="med" len="med"/>
          </a:ln>
          <a:effectLst/>
        </p:spPr>
        <p:txBody>
          <a:bodyPr/>
          <a:lstStyle/>
          <a:p>
            <a:pPr algn="ctr">
              <a:defRPr/>
            </a:pPr>
            <a:r>
              <a:rPr lang="en-US" sz="1800" dirty="0">
                <a:latin typeface="KBScaredStraight" panose="02000603000000000000" pitchFamily="2" charset="0"/>
                <a:ea typeface="KBScaredStraight" panose="02000603000000000000" pitchFamily="2" charset="0"/>
              </a:rPr>
              <a:t>What are some words that describe us?</a:t>
            </a:r>
          </a:p>
        </p:txBody>
      </p:sp>
    </p:spTree>
    <p:extLst>
      <p:ext uri="{BB962C8B-B14F-4D97-AF65-F5344CB8AC3E}">
        <p14:creationId xmlns:p14="http://schemas.microsoft.com/office/powerpoint/2010/main" val="22359853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12312203" cy="6858000"/>
          </a:xfrm>
          <a:prstGeom prst="rect">
            <a:avLst/>
          </a:prstGeom>
          <a:blipFill dpi="0" rotWithShape="1">
            <a:blip r:embed="rId2"/>
            <a:srcRect/>
            <a:stretch>
              <a:fillRect/>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5" name="Rectangle 4"/>
          <p:cNvSpPr/>
          <p:nvPr/>
        </p:nvSpPr>
        <p:spPr>
          <a:xfrm>
            <a:off x="734903" y="1"/>
            <a:ext cx="10941281" cy="6858000"/>
          </a:xfrm>
          <a:prstGeom prst="rect">
            <a:avLst/>
          </a:prstGeom>
          <a:solidFill>
            <a:schemeClr val="bg1">
              <a:lumMod val="95000"/>
              <a:alpha val="94000"/>
            </a:schemeClr>
          </a:solidFill>
          <a:ln w="285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2352205" y="53218"/>
            <a:ext cx="7607788" cy="1446550"/>
          </a:xfrm>
          <a:prstGeom prst="rect">
            <a:avLst/>
          </a:prstGeom>
          <a:noFill/>
        </p:spPr>
        <p:txBody>
          <a:bodyPr wrap="none" lIns="91440" tIns="45720" rIns="91440" bIns="45720">
            <a:spAutoFit/>
          </a:bodyPr>
          <a:lstStyle/>
          <a:p>
            <a:pPr algn="ctr"/>
            <a:r>
              <a:rPr lang="en-US" sz="8800" b="0" cap="none" spc="0" dirty="0" smtClean="0">
                <a:ln w="0">
                  <a:solidFill>
                    <a:sysClr val="windowText" lastClr="000000"/>
                  </a:solidFill>
                </a:ln>
                <a:solidFill>
                  <a:srgbClr val="DE733E"/>
                </a:solidFill>
                <a:effectLst>
                  <a:glow rad="63500">
                    <a:schemeClr val="accent3">
                      <a:satMod val="175000"/>
                      <a:alpha val="40000"/>
                    </a:schemeClr>
                  </a:glow>
                  <a:outerShdw blurRad="50800" dist="38100" dir="2700000" algn="tl" rotWithShape="0">
                    <a:prstClr val="black">
                      <a:alpha val="40000"/>
                    </a:prstClr>
                  </a:outerShdw>
                </a:effectLst>
                <a:latin typeface="KG Second Chances Solid" panose="02000000000000000000" pitchFamily="2" charset="0"/>
              </a:rPr>
              <a:t>Tenochtitlan</a:t>
            </a:r>
          </a:p>
        </p:txBody>
      </p:sp>
      <p:sp>
        <p:nvSpPr>
          <p:cNvPr id="7" name="TextBox 6"/>
          <p:cNvSpPr txBox="1"/>
          <p:nvPr/>
        </p:nvSpPr>
        <p:spPr>
          <a:xfrm>
            <a:off x="826492" y="1555967"/>
            <a:ext cx="10750802" cy="4524315"/>
          </a:xfrm>
          <a:prstGeom prst="rect">
            <a:avLst/>
          </a:prstGeom>
          <a:noFill/>
        </p:spPr>
        <p:txBody>
          <a:bodyPr wrap="square" rtlCol="0">
            <a:spAutoFit/>
          </a:bodyPr>
          <a:lstStyle/>
          <a:p>
            <a:pPr marL="285750" indent="-285750">
              <a:buFont typeface="Arial" panose="020B0604020202020204" pitchFamily="34" charset="0"/>
              <a:buChar char="•"/>
            </a:pPr>
            <a:r>
              <a:rPr lang="en-US" sz="3600" dirty="0" smtClean="0">
                <a:latin typeface="KBScaredStraight" panose="02000603000000000000" pitchFamily="2" charset="0"/>
                <a:ea typeface="KBScaredStraight" panose="02000603000000000000" pitchFamily="2" charset="0"/>
              </a:rPr>
              <a:t>This was the Aztec’s capital.</a:t>
            </a:r>
          </a:p>
          <a:p>
            <a:pPr marL="285750" indent="-285750">
              <a:buFont typeface="Arial" panose="020B0604020202020204" pitchFamily="34" charset="0"/>
              <a:buChar char="•"/>
            </a:pPr>
            <a:r>
              <a:rPr lang="en-US" sz="3600" dirty="0" smtClean="0">
                <a:latin typeface="KBScaredStraight" panose="02000603000000000000" pitchFamily="2" charset="0"/>
                <a:ea typeface="KBScaredStraight" panose="02000603000000000000" pitchFamily="2" charset="0"/>
              </a:rPr>
              <a:t>It was created in the center of a lake!</a:t>
            </a:r>
          </a:p>
          <a:p>
            <a:pPr marL="285750" indent="-285750">
              <a:buFont typeface="Arial" panose="020B0604020202020204" pitchFamily="34" charset="0"/>
              <a:buChar char="•"/>
            </a:pPr>
            <a:endParaRPr lang="en-US" sz="3600" dirty="0" smtClean="0">
              <a:latin typeface="KBScaredStraight" panose="02000603000000000000" pitchFamily="2" charset="0"/>
              <a:ea typeface="KBScaredStraight" panose="02000603000000000000" pitchFamily="2" charset="0"/>
            </a:endParaRPr>
          </a:p>
          <a:p>
            <a:pPr marL="285750" indent="-285750">
              <a:buFont typeface="Arial" panose="020B0604020202020204" pitchFamily="34" charset="0"/>
              <a:buChar char="•"/>
            </a:pPr>
            <a:r>
              <a:rPr lang="en-US" sz="3600" dirty="0" smtClean="0">
                <a:latin typeface="KBScaredStraight" panose="02000603000000000000" pitchFamily="2" charset="0"/>
                <a:ea typeface="KBScaredStraight" panose="02000603000000000000" pitchFamily="2" charset="0"/>
              </a:rPr>
              <a:t>They built floating islands called “chinampas” by piling rich earth from the bottom of the lake onto rafts made of wood.</a:t>
            </a:r>
          </a:p>
          <a:p>
            <a:pPr marL="742950" lvl="1" indent="-285750">
              <a:buFont typeface="Arial" panose="020B0604020202020204" pitchFamily="34" charset="0"/>
              <a:buChar char="•"/>
            </a:pPr>
            <a:r>
              <a:rPr lang="en-US" sz="3600" dirty="0">
                <a:latin typeface="KBScaredStraight" panose="02000603000000000000" pitchFamily="2" charset="0"/>
                <a:ea typeface="KBScaredStraight" panose="02000603000000000000" pitchFamily="2" charset="0"/>
              </a:rPr>
              <a:t>R</a:t>
            </a:r>
            <a:r>
              <a:rPr lang="en-US" sz="3600" dirty="0" smtClean="0">
                <a:latin typeface="KBScaredStraight" panose="02000603000000000000" pitchFamily="2" charset="0"/>
                <a:ea typeface="KBScaredStraight" panose="02000603000000000000" pitchFamily="2" charset="0"/>
              </a:rPr>
              <a:t>oots of plants grew down to bottom, anchoring the rafts .</a:t>
            </a:r>
          </a:p>
        </p:txBody>
      </p:sp>
    </p:spTree>
    <p:extLst>
      <p:ext uri="{BB962C8B-B14F-4D97-AF65-F5344CB8AC3E}">
        <p14:creationId xmlns:p14="http://schemas.microsoft.com/office/powerpoint/2010/main" val="207195302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12312203" cy="6858000"/>
          </a:xfrm>
          <a:prstGeom prst="rect">
            <a:avLst/>
          </a:prstGeom>
          <a:blipFill dpi="0" rotWithShape="1">
            <a:blip r:embed="rId2"/>
            <a:srcRect/>
            <a:stretch>
              <a:fillRect/>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5" name="Oval 4"/>
          <p:cNvSpPr/>
          <p:nvPr/>
        </p:nvSpPr>
        <p:spPr>
          <a:xfrm>
            <a:off x="602566" y="685800"/>
            <a:ext cx="10986867" cy="5486400"/>
          </a:xfrm>
          <a:prstGeom prst="ellipse">
            <a:avLst/>
          </a:prstGeom>
          <a:solidFill>
            <a:schemeClr val="bg1">
              <a:lumMod val="95000"/>
              <a:alpha val="94000"/>
            </a:schemeClr>
          </a:solidFill>
          <a:ln w="285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2933530" y="1687225"/>
            <a:ext cx="6324937" cy="3477875"/>
          </a:xfrm>
          <a:prstGeom prst="rect">
            <a:avLst/>
          </a:prstGeom>
          <a:noFill/>
        </p:spPr>
        <p:txBody>
          <a:bodyPr wrap="none" lIns="91440" tIns="45720" rIns="91440" bIns="45720">
            <a:spAutoFit/>
          </a:bodyPr>
          <a:lstStyle/>
          <a:p>
            <a:pPr algn="ctr"/>
            <a:r>
              <a:rPr lang="en-US" sz="11000" b="0" cap="none" spc="0" dirty="0" smtClean="0">
                <a:ln w="0">
                  <a:solidFill>
                    <a:sysClr val="windowText" lastClr="000000"/>
                  </a:solidFill>
                </a:ln>
                <a:solidFill>
                  <a:srgbClr val="DE733E"/>
                </a:solidFill>
                <a:effectLst>
                  <a:glow rad="63500">
                    <a:schemeClr val="accent3">
                      <a:satMod val="175000"/>
                      <a:alpha val="40000"/>
                    </a:schemeClr>
                  </a:glow>
                  <a:outerShdw blurRad="50800" dist="38100" dir="2700000" algn="tl" rotWithShape="0">
                    <a:prstClr val="black">
                      <a:alpha val="40000"/>
                    </a:prstClr>
                  </a:outerShdw>
                </a:effectLst>
                <a:latin typeface="KG Second Chances Solid" panose="02000000000000000000" pitchFamily="2" charset="0"/>
              </a:rPr>
              <a:t>Fall of</a:t>
            </a:r>
          </a:p>
          <a:p>
            <a:pPr algn="ctr"/>
            <a:r>
              <a:rPr lang="en-US" sz="11000" b="0" cap="none" spc="0" dirty="0" smtClean="0">
                <a:ln w="0">
                  <a:solidFill>
                    <a:sysClr val="windowText" lastClr="000000"/>
                  </a:solidFill>
                </a:ln>
                <a:solidFill>
                  <a:srgbClr val="DE733E"/>
                </a:solidFill>
                <a:effectLst>
                  <a:glow rad="63500">
                    <a:schemeClr val="accent3">
                      <a:satMod val="175000"/>
                      <a:alpha val="40000"/>
                    </a:schemeClr>
                  </a:glow>
                  <a:outerShdw blurRad="50800" dist="38100" dir="2700000" algn="tl" rotWithShape="0">
                    <a:prstClr val="black">
                      <a:alpha val="40000"/>
                    </a:prstClr>
                  </a:outerShdw>
                </a:effectLst>
                <a:latin typeface="KG Second Chances Solid" panose="02000000000000000000" pitchFamily="2" charset="0"/>
              </a:rPr>
              <a:t>the Inca</a:t>
            </a:r>
            <a:endParaRPr lang="en-US" sz="11000" b="0" cap="none" spc="0" dirty="0">
              <a:ln w="0">
                <a:solidFill>
                  <a:sysClr val="windowText" lastClr="000000"/>
                </a:solidFill>
              </a:ln>
              <a:solidFill>
                <a:srgbClr val="DE733E"/>
              </a:solidFill>
              <a:effectLst>
                <a:glow rad="63500">
                  <a:schemeClr val="accent3">
                    <a:satMod val="175000"/>
                    <a:alpha val="40000"/>
                  </a:schemeClr>
                </a:glow>
                <a:outerShdw blurRad="50800" dist="38100" dir="2700000" algn="tl" rotWithShape="0">
                  <a:prstClr val="black">
                    <a:alpha val="40000"/>
                  </a:prstClr>
                </a:outerShdw>
              </a:effectLst>
              <a:latin typeface="KG Second Chances Solid" panose="02000000000000000000" pitchFamily="2" charset="0"/>
            </a:endParaRPr>
          </a:p>
        </p:txBody>
      </p:sp>
    </p:spTree>
    <p:extLst>
      <p:ext uri="{BB962C8B-B14F-4D97-AF65-F5344CB8AC3E}">
        <p14:creationId xmlns:p14="http://schemas.microsoft.com/office/powerpoint/2010/main" val="396833825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12312203" cy="6858000"/>
          </a:xfrm>
          <a:prstGeom prst="rect">
            <a:avLst/>
          </a:prstGeom>
          <a:blipFill dpi="0" rotWithShape="1">
            <a:blip r:embed="rId2"/>
            <a:srcRect/>
            <a:stretch>
              <a:fillRect/>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5" name="Rectangle 4"/>
          <p:cNvSpPr/>
          <p:nvPr/>
        </p:nvSpPr>
        <p:spPr>
          <a:xfrm>
            <a:off x="734903" y="1"/>
            <a:ext cx="10941281" cy="6858000"/>
          </a:xfrm>
          <a:prstGeom prst="rect">
            <a:avLst/>
          </a:prstGeom>
          <a:solidFill>
            <a:schemeClr val="bg1">
              <a:lumMod val="95000"/>
              <a:alpha val="94000"/>
            </a:schemeClr>
          </a:solidFill>
          <a:ln w="285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4059662" y="53218"/>
            <a:ext cx="4192944" cy="1169551"/>
          </a:xfrm>
          <a:prstGeom prst="rect">
            <a:avLst/>
          </a:prstGeom>
          <a:noFill/>
        </p:spPr>
        <p:txBody>
          <a:bodyPr wrap="none" lIns="91440" tIns="45720" rIns="91440" bIns="45720">
            <a:spAutoFit/>
          </a:bodyPr>
          <a:lstStyle/>
          <a:p>
            <a:pPr algn="ctr"/>
            <a:r>
              <a:rPr lang="en-US" sz="7000" dirty="0" smtClean="0">
                <a:ln w="0">
                  <a:solidFill>
                    <a:sysClr val="windowText" lastClr="000000"/>
                  </a:solidFill>
                </a:ln>
                <a:solidFill>
                  <a:srgbClr val="DE733E"/>
                </a:solidFill>
                <a:effectLst>
                  <a:glow rad="63500">
                    <a:schemeClr val="accent3">
                      <a:satMod val="175000"/>
                      <a:alpha val="40000"/>
                    </a:schemeClr>
                  </a:glow>
                  <a:outerShdw blurRad="50800" dist="38100" dir="2700000" algn="tl" rotWithShape="0">
                    <a:prstClr val="black">
                      <a:alpha val="40000"/>
                    </a:prstClr>
                  </a:outerShdw>
                </a:effectLst>
                <a:latin typeface="KG Second Chances Solid" panose="02000000000000000000" pitchFamily="2" charset="0"/>
              </a:rPr>
              <a:t>The Inca</a:t>
            </a:r>
            <a:endParaRPr lang="en-US" sz="7000" b="0" cap="none" spc="0" dirty="0" smtClean="0">
              <a:ln w="0">
                <a:solidFill>
                  <a:sysClr val="windowText" lastClr="000000"/>
                </a:solidFill>
              </a:ln>
              <a:solidFill>
                <a:srgbClr val="DE733E"/>
              </a:solidFill>
              <a:effectLst>
                <a:glow rad="63500">
                  <a:schemeClr val="accent3">
                    <a:satMod val="175000"/>
                    <a:alpha val="40000"/>
                  </a:schemeClr>
                </a:glow>
                <a:outerShdw blurRad="50800" dist="38100" dir="2700000" algn="tl" rotWithShape="0">
                  <a:prstClr val="black">
                    <a:alpha val="40000"/>
                  </a:prstClr>
                </a:outerShdw>
              </a:effectLst>
              <a:latin typeface="KG Second Chances Solid" panose="02000000000000000000" pitchFamily="2" charset="0"/>
            </a:endParaRPr>
          </a:p>
        </p:txBody>
      </p:sp>
      <p:sp>
        <p:nvSpPr>
          <p:cNvPr id="7" name="TextBox 6"/>
          <p:cNvSpPr txBox="1"/>
          <p:nvPr/>
        </p:nvSpPr>
        <p:spPr>
          <a:xfrm>
            <a:off x="826492" y="1555967"/>
            <a:ext cx="10750802" cy="4524315"/>
          </a:xfrm>
          <a:prstGeom prst="rect">
            <a:avLst/>
          </a:prstGeom>
          <a:noFill/>
        </p:spPr>
        <p:txBody>
          <a:bodyPr wrap="square" rtlCol="0">
            <a:spAutoFit/>
          </a:bodyPr>
          <a:lstStyle/>
          <a:p>
            <a:pPr marL="571500" indent="-571500">
              <a:buFont typeface="Arial" panose="020B0604020202020204" pitchFamily="34" charset="0"/>
              <a:buChar char="•"/>
            </a:pPr>
            <a:r>
              <a:rPr lang="en-US" sz="3600" dirty="0" smtClean="0">
                <a:latin typeface="KBScaredStraight" panose="02000603000000000000" pitchFamily="2" charset="0"/>
                <a:ea typeface="KBScaredStraight" panose="02000603000000000000" pitchFamily="2" charset="0"/>
              </a:rPr>
              <a:t>In the 1530s, the Incan empire was HUGE!</a:t>
            </a:r>
          </a:p>
          <a:p>
            <a:pPr marL="571500" indent="-571500">
              <a:buFont typeface="Arial" panose="020B0604020202020204" pitchFamily="34" charset="0"/>
              <a:buChar char="•"/>
            </a:pPr>
            <a:r>
              <a:rPr lang="en-US" sz="3600" dirty="0" smtClean="0">
                <a:latin typeface="KBScaredStraight" panose="02000603000000000000" pitchFamily="2" charset="0"/>
                <a:ea typeface="KBScaredStraight" panose="02000603000000000000" pitchFamily="2" charset="0"/>
              </a:rPr>
              <a:t>Inca thought they ruled most of the world; two threats from the north soon proved they did not...</a:t>
            </a:r>
          </a:p>
          <a:p>
            <a:pPr marL="571500" indent="-571500">
              <a:buFont typeface="Arial" panose="020B0604020202020204" pitchFamily="34" charset="0"/>
              <a:buChar char="•"/>
            </a:pPr>
            <a:endParaRPr lang="en-US" sz="3600" dirty="0" smtClean="0">
              <a:latin typeface="KBScaredStraight" panose="02000603000000000000" pitchFamily="2" charset="0"/>
              <a:ea typeface="KBScaredStraight" panose="02000603000000000000" pitchFamily="2" charset="0"/>
            </a:endParaRPr>
          </a:p>
          <a:p>
            <a:pPr marL="571500" indent="-571500">
              <a:buFont typeface="Arial" panose="020B0604020202020204" pitchFamily="34" charset="0"/>
              <a:buChar char="•"/>
            </a:pPr>
            <a:r>
              <a:rPr lang="en-US" sz="3600" dirty="0" smtClean="0">
                <a:latin typeface="KBScaredStraight" panose="02000603000000000000" pitchFamily="2" charset="0"/>
                <a:ea typeface="KBScaredStraight" panose="02000603000000000000" pitchFamily="2" charset="0"/>
              </a:rPr>
              <a:t>1.They couldn’t stop the spread of smallpox.</a:t>
            </a:r>
          </a:p>
          <a:p>
            <a:pPr marL="571500" indent="-571500">
              <a:buFont typeface="Arial" panose="020B0604020202020204" pitchFamily="34" charset="0"/>
              <a:buChar char="•"/>
            </a:pPr>
            <a:endParaRPr lang="en-US" sz="3600" dirty="0" smtClean="0">
              <a:latin typeface="KBScaredStraight" panose="02000603000000000000" pitchFamily="2" charset="0"/>
              <a:ea typeface="KBScaredStraight" panose="02000603000000000000" pitchFamily="2" charset="0"/>
            </a:endParaRPr>
          </a:p>
          <a:p>
            <a:pPr marL="571500" indent="-571500">
              <a:buFont typeface="Arial" panose="020B0604020202020204" pitchFamily="34" charset="0"/>
              <a:buChar char="•"/>
            </a:pPr>
            <a:r>
              <a:rPr lang="en-US" sz="3600" dirty="0" smtClean="0">
                <a:latin typeface="KBScaredStraight" panose="02000603000000000000" pitchFamily="2" charset="0"/>
                <a:ea typeface="KBScaredStraight" panose="02000603000000000000" pitchFamily="2" charset="0"/>
              </a:rPr>
              <a:t>2. They couldn’t scare away Pizarro.</a:t>
            </a:r>
          </a:p>
        </p:txBody>
      </p:sp>
    </p:spTree>
    <p:extLst>
      <p:ext uri="{BB962C8B-B14F-4D97-AF65-F5344CB8AC3E}">
        <p14:creationId xmlns:p14="http://schemas.microsoft.com/office/powerpoint/2010/main" val="395108267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5" name="Rectangle 4"/>
          <p:cNvSpPr/>
          <p:nvPr/>
        </p:nvSpPr>
        <p:spPr>
          <a:xfrm>
            <a:off x="0" y="0"/>
            <a:ext cx="12312203" cy="6858000"/>
          </a:xfrm>
          <a:prstGeom prst="rect">
            <a:avLst/>
          </a:prstGeom>
          <a:solidFill>
            <a:srgbClr val="7E7B7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3192779" y="0"/>
            <a:ext cx="7076050" cy="707886"/>
          </a:xfrm>
          <a:prstGeom prst="rect">
            <a:avLst/>
          </a:prstGeom>
          <a:noFill/>
        </p:spPr>
        <p:txBody>
          <a:bodyPr wrap="square" rtlCol="0">
            <a:spAutoFit/>
          </a:bodyPr>
          <a:lstStyle/>
          <a:p>
            <a:r>
              <a:rPr lang="en-US" sz="4000" dirty="0" smtClean="0">
                <a:latin typeface="KBScaredStraight" panose="02000603000000000000" pitchFamily="2" charset="0"/>
                <a:ea typeface="KBScaredStraight" panose="02000603000000000000" pitchFamily="2" charset="0"/>
              </a:rPr>
              <a:t>Aztec Temple</a:t>
            </a:r>
            <a:endParaRPr lang="en-US" sz="4000" dirty="0">
              <a:latin typeface="KBScaredStraight" panose="02000603000000000000" pitchFamily="2" charset="0"/>
              <a:ea typeface="KBScaredStraight" panose="02000603000000000000" pitchFamily="2" charset="0"/>
            </a:endParaRPr>
          </a:p>
        </p:txBody>
      </p:sp>
      <p:sp>
        <p:nvSpPr>
          <p:cNvPr id="7" name="TextBox 6"/>
          <p:cNvSpPr txBox="1"/>
          <p:nvPr/>
        </p:nvSpPr>
        <p:spPr>
          <a:xfrm>
            <a:off x="1624898" y="18569"/>
            <a:ext cx="10268829" cy="707886"/>
          </a:xfrm>
          <a:prstGeom prst="rect">
            <a:avLst/>
          </a:prstGeom>
          <a:noFill/>
        </p:spPr>
        <p:txBody>
          <a:bodyPr wrap="square" rtlCol="0">
            <a:spAutoFit/>
          </a:bodyPr>
          <a:lstStyle/>
          <a:p>
            <a:r>
              <a:rPr lang="en-US" sz="4000" dirty="0" smtClean="0">
                <a:latin typeface="KBScaredStraight" panose="02000603000000000000" pitchFamily="2" charset="0"/>
                <a:ea typeface="KBScaredStraight" panose="02000603000000000000" pitchFamily="2" charset="0"/>
              </a:rPr>
              <a:t>Terrace Farming</a:t>
            </a:r>
            <a:endParaRPr lang="en-US" sz="2000" dirty="0">
              <a:latin typeface="KBScaredStraight" panose="02000603000000000000" pitchFamily="2" charset="0"/>
              <a:ea typeface="KBScaredStraight" panose="02000603000000000000" pitchFamily="2" charset="0"/>
            </a:endParaRPr>
          </a:p>
        </p:txBody>
      </p:sp>
      <p:pic>
        <p:nvPicPr>
          <p:cNvPr id="9" name="Picture 6" descr="C:\Documents and Settings\e200602727\Local Settings\Temporary Internet Files\Content.IE5\X0YIWQTU\MPj0442671000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4017" y="18569"/>
            <a:ext cx="10304167" cy="6858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8548740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12312203" cy="6858000"/>
          </a:xfrm>
          <a:prstGeom prst="rect">
            <a:avLst/>
          </a:prstGeom>
          <a:blipFill dpi="0" rotWithShape="1">
            <a:blip r:embed="rId2"/>
            <a:srcRect/>
            <a:stretch>
              <a:fillRect/>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5" name="Rectangle 4"/>
          <p:cNvSpPr/>
          <p:nvPr/>
        </p:nvSpPr>
        <p:spPr>
          <a:xfrm>
            <a:off x="734903" y="1"/>
            <a:ext cx="10941281" cy="6858000"/>
          </a:xfrm>
          <a:prstGeom prst="rect">
            <a:avLst/>
          </a:prstGeom>
          <a:solidFill>
            <a:schemeClr val="bg1">
              <a:lumMod val="95000"/>
              <a:alpha val="94000"/>
            </a:schemeClr>
          </a:solidFill>
          <a:ln w="285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1838926" y="53218"/>
            <a:ext cx="8634416" cy="1169551"/>
          </a:xfrm>
          <a:prstGeom prst="rect">
            <a:avLst/>
          </a:prstGeom>
          <a:noFill/>
        </p:spPr>
        <p:txBody>
          <a:bodyPr wrap="none" lIns="91440" tIns="45720" rIns="91440" bIns="45720">
            <a:spAutoFit/>
          </a:bodyPr>
          <a:lstStyle/>
          <a:p>
            <a:pPr algn="ctr"/>
            <a:r>
              <a:rPr lang="en-US" sz="7000" dirty="0" smtClean="0">
                <a:ln w="0">
                  <a:solidFill>
                    <a:sysClr val="windowText" lastClr="000000"/>
                  </a:solidFill>
                </a:ln>
                <a:solidFill>
                  <a:srgbClr val="DE733E"/>
                </a:solidFill>
                <a:effectLst>
                  <a:glow rad="63500">
                    <a:schemeClr val="accent3">
                      <a:satMod val="175000"/>
                      <a:alpha val="40000"/>
                    </a:schemeClr>
                  </a:glow>
                  <a:outerShdw blurRad="50800" dist="38100" dir="2700000" algn="tl" rotWithShape="0">
                    <a:prstClr val="black">
                      <a:alpha val="40000"/>
                    </a:prstClr>
                  </a:outerShdw>
                </a:effectLst>
                <a:latin typeface="KG Second Chances Solid" panose="02000000000000000000" pitchFamily="2" charset="0"/>
              </a:rPr>
              <a:t>Francisco Pizarro</a:t>
            </a:r>
            <a:endParaRPr lang="en-US" sz="7000" b="0" cap="none" spc="0" dirty="0" smtClean="0">
              <a:ln w="0">
                <a:solidFill>
                  <a:sysClr val="windowText" lastClr="000000"/>
                </a:solidFill>
              </a:ln>
              <a:solidFill>
                <a:srgbClr val="DE733E"/>
              </a:solidFill>
              <a:effectLst>
                <a:glow rad="63500">
                  <a:schemeClr val="accent3">
                    <a:satMod val="175000"/>
                    <a:alpha val="40000"/>
                  </a:schemeClr>
                </a:glow>
                <a:outerShdw blurRad="50800" dist="38100" dir="2700000" algn="tl" rotWithShape="0">
                  <a:prstClr val="black">
                    <a:alpha val="40000"/>
                  </a:prstClr>
                </a:outerShdw>
              </a:effectLst>
              <a:latin typeface="KG Second Chances Solid" panose="02000000000000000000" pitchFamily="2" charset="0"/>
            </a:endParaRPr>
          </a:p>
        </p:txBody>
      </p:sp>
      <p:sp>
        <p:nvSpPr>
          <p:cNvPr id="7" name="TextBox 6"/>
          <p:cNvSpPr txBox="1"/>
          <p:nvPr/>
        </p:nvSpPr>
        <p:spPr>
          <a:xfrm>
            <a:off x="826492" y="1555967"/>
            <a:ext cx="10750802" cy="4967514"/>
          </a:xfrm>
          <a:prstGeom prst="rect">
            <a:avLst/>
          </a:prstGeom>
          <a:noFill/>
        </p:spPr>
        <p:txBody>
          <a:bodyPr wrap="square" rtlCol="0">
            <a:spAutoFit/>
          </a:bodyPr>
          <a:lstStyle/>
          <a:p>
            <a:pPr marL="285750" indent="-285750">
              <a:lnSpc>
                <a:spcPct val="80000"/>
              </a:lnSpc>
              <a:buFont typeface="Arial" panose="020B0604020202020204" pitchFamily="34" charset="0"/>
              <a:buChar char="•"/>
            </a:pPr>
            <a:r>
              <a:rPr lang="en-US" sz="3600" dirty="0" smtClean="0">
                <a:latin typeface="KBScaredStraight" panose="02000603000000000000" pitchFamily="2" charset="0"/>
                <a:ea typeface="KBScaredStraight" panose="02000603000000000000" pitchFamily="2" charset="0"/>
              </a:rPr>
              <a:t>Pizarro was from the Extremadura.</a:t>
            </a:r>
          </a:p>
          <a:p>
            <a:pPr marL="742950" lvl="1" indent="-285750">
              <a:lnSpc>
                <a:spcPct val="80000"/>
              </a:lnSpc>
              <a:buFont typeface="Arial" panose="020B0604020202020204" pitchFamily="34" charset="0"/>
              <a:buChar char="•"/>
            </a:pPr>
            <a:r>
              <a:rPr lang="en-US" sz="3600" dirty="0" smtClean="0">
                <a:latin typeface="KBScaredStraight" panose="02000603000000000000" pitchFamily="2" charset="0"/>
                <a:ea typeface="KBScaredStraight" panose="02000603000000000000" pitchFamily="2" charset="0"/>
              </a:rPr>
              <a:t>He was not of noble birth; could not even write his name.</a:t>
            </a:r>
          </a:p>
          <a:p>
            <a:pPr marL="742950" lvl="1" indent="-285750">
              <a:lnSpc>
                <a:spcPct val="80000"/>
              </a:lnSpc>
              <a:buFont typeface="Arial" panose="020B0604020202020204" pitchFamily="34" charset="0"/>
              <a:buChar char="•"/>
            </a:pPr>
            <a:r>
              <a:rPr lang="en-US" sz="3600" dirty="0" smtClean="0">
                <a:latin typeface="KBScaredStraight" panose="02000603000000000000" pitchFamily="2" charset="0"/>
                <a:ea typeface="KBScaredStraight" panose="02000603000000000000" pitchFamily="2" charset="0"/>
              </a:rPr>
              <a:t>At age 16, Pizarro fled a job herding pigs in Italy.</a:t>
            </a:r>
          </a:p>
          <a:p>
            <a:pPr marL="742950" lvl="1" indent="-285750">
              <a:lnSpc>
                <a:spcPct val="80000"/>
              </a:lnSpc>
              <a:buFont typeface="Arial" panose="020B0604020202020204" pitchFamily="34" charset="0"/>
              <a:buChar char="•"/>
            </a:pPr>
            <a:endParaRPr lang="en-US" sz="3600" dirty="0" smtClean="0">
              <a:latin typeface="KBScaredStraight" panose="02000603000000000000" pitchFamily="2" charset="0"/>
              <a:ea typeface="KBScaredStraight" panose="02000603000000000000" pitchFamily="2" charset="0"/>
            </a:endParaRPr>
          </a:p>
          <a:p>
            <a:pPr marL="285750" indent="-285750">
              <a:lnSpc>
                <a:spcPct val="80000"/>
              </a:lnSpc>
              <a:buFont typeface="Arial" panose="020B0604020202020204" pitchFamily="34" charset="0"/>
              <a:buChar char="•"/>
            </a:pPr>
            <a:r>
              <a:rPr lang="en-US" sz="3600" dirty="0" smtClean="0">
                <a:latin typeface="KBScaredStraight" panose="02000603000000000000" pitchFamily="2" charset="0"/>
                <a:ea typeface="KBScaredStraight" panose="02000603000000000000" pitchFamily="2" charset="0"/>
              </a:rPr>
              <a:t>In 1502, he arrived in the Americas and became very wealthy by exploring Panama.</a:t>
            </a:r>
          </a:p>
          <a:p>
            <a:pPr marL="742950" lvl="1" indent="-285750">
              <a:lnSpc>
                <a:spcPct val="80000"/>
              </a:lnSpc>
              <a:buFont typeface="Arial" panose="020B0604020202020204" pitchFamily="34" charset="0"/>
              <a:buChar char="•"/>
            </a:pPr>
            <a:r>
              <a:rPr lang="en-US" sz="3600" dirty="0" smtClean="0">
                <a:latin typeface="KBScaredStraight" panose="02000603000000000000" pitchFamily="2" charset="0"/>
                <a:ea typeface="KBScaredStraight" panose="02000603000000000000" pitchFamily="2" charset="0"/>
              </a:rPr>
              <a:t>He heard a rumor that there was a great empire filled with gold in the mountains of South America…</a:t>
            </a:r>
          </a:p>
        </p:txBody>
      </p:sp>
    </p:spTree>
    <p:extLst>
      <p:ext uri="{BB962C8B-B14F-4D97-AF65-F5344CB8AC3E}">
        <p14:creationId xmlns:p14="http://schemas.microsoft.com/office/powerpoint/2010/main" val="256998721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5" name="Rectangle 4"/>
          <p:cNvSpPr/>
          <p:nvPr/>
        </p:nvSpPr>
        <p:spPr>
          <a:xfrm>
            <a:off x="0" y="0"/>
            <a:ext cx="12312203" cy="6858000"/>
          </a:xfrm>
          <a:prstGeom prst="rect">
            <a:avLst/>
          </a:prstGeom>
          <a:solidFill>
            <a:srgbClr val="7E7B7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4" descr="Franciscopizarr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3500511" y="0"/>
            <a:ext cx="5190978" cy="6858000"/>
          </a:xfrm>
          <a:prstGeom prst="rect">
            <a:avLst/>
          </a:prstGeom>
          <a:ln>
            <a:solidFill>
              <a:schemeClr val="bg1"/>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45233417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12312203" cy="6858000"/>
          </a:xfrm>
          <a:prstGeom prst="rect">
            <a:avLst/>
          </a:prstGeom>
          <a:blipFill dpi="0" rotWithShape="1">
            <a:blip r:embed="rId2"/>
            <a:srcRect/>
            <a:stretch>
              <a:fillRect/>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5" name="Rectangle 4"/>
          <p:cNvSpPr/>
          <p:nvPr/>
        </p:nvSpPr>
        <p:spPr>
          <a:xfrm>
            <a:off x="734903" y="1"/>
            <a:ext cx="10941281" cy="6858000"/>
          </a:xfrm>
          <a:prstGeom prst="rect">
            <a:avLst/>
          </a:prstGeom>
          <a:solidFill>
            <a:schemeClr val="bg1">
              <a:lumMod val="95000"/>
              <a:alpha val="94000"/>
            </a:schemeClr>
          </a:solidFill>
          <a:ln w="285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1804657" y="53218"/>
            <a:ext cx="8702960" cy="1169551"/>
          </a:xfrm>
          <a:prstGeom prst="rect">
            <a:avLst/>
          </a:prstGeom>
          <a:noFill/>
        </p:spPr>
        <p:txBody>
          <a:bodyPr wrap="none" lIns="91440" tIns="45720" rIns="91440" bIns="45720">
            <a:spAutoFit/>
          </a:bodyPr>
          <a:lstStyle/>
          <a:p>
            <a:pPr algn="ctr"/>
            <a:r>
              <a:rPr lang="en-US" sz="7000" dirty="0" smtClean="0">
                <a:ln w="0">
                  <a:solidFill>
                    <a:sysClr val="windowText" lastClr="000000"/>
                  </a:solidFill>
                </a:ln>
                <a:solidFill>
                  <a:srgbClr val="DE733E"/>
                </a:solidFill>
                <a:effectLst>
                  <a:glow rad="63500">
                    <a:schemeClr val="accent3">
                      <a:satMod val="175000"/>
                      <a:alpha val="40000"/>
                    </a:schemeClr>
                  </a:glow>
                  <a:outerShdw blurRad="50800" dist="38100" dir="2700000" algn="tl" rotWithShape="0">
                    <a:prstClr val="black">
                      <a:alpha val="40000"/>
                    </a:prstClr>
                  </a:outerShdw>
                </a:effectLst>
                <a:latin typeface="KG Second Chances Solid" panose="02000000000000000000" pitchFamily="2" charset="0"/>
              </a:rPr>
              <a:t>Pizzaro &amp; the Inca</a:t>
            </a:r>
            <a:endParaRPr lang="en-US" sz="7000" b="0" cap="none" spc="0" dirty="0" smtClean="0">
              <a:ln w="0">
                <a:solidFill>
                  <a:sysClr val="windowText" lastClr="000000"/>
                </a:solidFill>
              </a:ln>
              <a:solidFill>
                <a:srgbClr val="DE733E"/>
              </a:solidFill>
              <a:effectLst>
                <a:glow rad="63500">
                  <a:schemeClr val="accent3">
                    <a:satMod val="175000"/>
                    <a:alpha val="40000"/>
                  </a:schemeClr>
                </a:glow>
                <a:outerShdw blurRad="50800" dist="38100" dir="2700000" algn="tl" rotWithShape="0">
                  <a:prstClr val="black">
                    <a:alpha val="40000"/>
                  </a:prstClr>
                </a:outerShdw>
              </a:effectLst>
              <a:latin typeface="KG Second Chances Solid" panose="02000000000000000000" pitchFamily="2" charset="0"/>
            </a:endParaRPr>
          </a:p>
        </p:txBody>
      </p:sp>
      <p:sp>
        <p:nvSpPr>
          <p:cNvPr id="7" name="TextBox 6"/>
          <p:cNvSpPr txBox="1"/>
          <p:nvPr/>
        </p:nvSpPr>
        <p:spPr>
          <a:xfrm>
            <a:off x="826492" y="1555967"/>
            <a:ext cx="10750802" cy="4967514"/>
          </a:xfrm>
          <a:prstGeom prst="rect">
            <a:avLst/>
          </a:prstGeom>
          <a:noFill/>
        </p:spPr>
        <p:txBody>
          <a:bodyPr wrap="square" rtlCol="0">
            <a:spAutoFit/>
          </a:bodyPr>
          <a:lstStyle/>
          <a:p>
            <a:pPr marL="285750" indent="-285750">
              <a:lnSpc>
                <a:spcPct val="80000"/>
              </a:lnSpc>
              <a:buFont typeface="Arial" panose="020B0604020202020204" pitchFamily="34" charset="0"/>
              <a:buChar char="•"/>
            </a:pPr>
            <a:r>
              <a:rPr lang="en-US" sz="3600" dirty="0" smtClean="0">
                <a:latin typeface="KBScaredStraight" panose="02000603000000000000" pitchFamily="2" charset="0"/>
                <a:ea typeface="KBScaredStraight" panose="02000603000000000000" pitchFamily="2" charset="0"/>
              </a:rPr>
              <a:t>Pizarro led 160 soldiers to the Incan homeland.</a:t>
            </a:r>
          </a:p>
          <a:p>
            <a:pPr marL="742950" lvl="1" indent="-285750">
              <a:lnSpc>
                <a:spcPct val="80000"/>
              </a:lnSpc>
              <a:buFont typeface="Arial" panose="020B0604020202020204" pitchFamily="34" charset="0"/>
              <a:buChar char="•"/>
            </a:pPr>
            <a:r>
              <a:rPr lang="en-US" sz="3600" dirty="0" smtClean="0">
                <a:latin typeface="KBScaredStraight" panose="02000603000000000000" pitchFamily="2" charset="0"/>
                <a:ea typeface="KBScaredStraight" panose="02000603000000000000" pitchFamily="2" charset="0"/>
              </a:rPr>
              <a:t>They raided Incan storehouses &amp; fired guns at villagers.</a:t>
            </a:r>
          </a:p>
          <a:p>
            <a:pPr marL="742950" lvl="1" indent="-285750">
              <a:lnSpc>
                <a:spcPct val="80000"/>
              </a:lnSpc>
              <a:buFont typeface="Arial" panose="020B0604020202020204" pitchFamily="34" charset="0"/>
              <a:buChar char="•"/>
            </a:pPr>
            <a:endParaRPr lang="en-US" sz="3600" dirty="0" smtClean="0">
              <a:latin typeface="KBScaredStraight" panose="02000603000000000000" pitchFamily="2" charset="0"/>
              <a:ea typeface="KBScaredStraight" panose="02000603000000000000" pitchFamily="2" charset="0"/>
            </a:endParaRPr>
          </a:p>
          <a:p>
            <a:pPr marL="285750" indent="-285750">
              <a:lnSpc>
                <a:spcPct val="80000"/>
              </a:lnSpc>
              <a:buFont typeface="Arial" panose="020B0604020202020204" pitchFamily="34" charset="0"/>
              <a:buChar char="•"/>
            </a:pPr>
            <a:r>
              <a:rPr lang="en-US" sz="3600" dirty="0" smtClean="0">
                <a:latin typeface="KBScaredStraight" panose="02000603000000000000" pitchFamily="2" charset="0"/>
                <a:ea typeface="KBScaredStraight" panose="02000603000000000000" pitchFamily="2" charset="0"/>
              </a:rPr>
              <a:t>Incan emperor, Atahualpa, thought Pizarro was crazy. </a:t>
            </a:r>
            <a:r>
              <a:rPr lang="en-US" sz="3600" dirty="0">
                <a:latin typeface="KBScaredStraight" panose="02000603000000000000" pitchFamily="2" charset="0"/>
                <a:ea typeface="KBScaredStraight" panose="02000603000000000000" pitchFamily="2" charset="0"/>
              </a:rPr>
              <a:t>H</a:t>
            </a:r>
            <a:r>
              <a:rPr lang="en-US" sz="3600" dirty="0" smtClean="0">
                <a:latin typeface="KBScaredStraight" panose="02000603000000000000" pitchFamily="2" charset="0"/>
                <a:ea typeface="KBScaredStraight" panose="02000603000000000000" pitchFamily="2" charset="0"/>
              </a:rPr>
              <a:t>ow could he stand up to an army of 80,000 Incan warriors?</a:t>
            </a:r>
          </a:p>
          <a:p>
            <a:pPr marL="285750" indent="-285750">
              <a:lnSpc>
                <a:spcPct val="80000"/>
              </a:lnSpc>
              <a:buFont typeface="Arial" panose="020B0604020202020204" pitchFamily="34" charset="0"/>
              <a:buChar char="•"/>
            </a:pPr>
            <a:endParaRPr lang="en-US" sz="3600" dirty="0" smtClean="0">
              <a:latin typeface="KBScaredStraight" panose="02000603000000000000" pitchFamily="2" charset="0"/>
              <a:ea typeface="KBScaredStraight" panose="02000603000000000000" pitchFamily="2" charset="0"/>
            </a:endParaRPr>
          </a:p>
          <a:p>
            <a:pPr marL="285750" indent="-285750">
              <a:lnSpc>
                <a:spcPct val="80000"/>
              </a:lnSpc>
              <a:buFont typeface="Arial" panose="020B0604020202020204" pitchFamily="34" charset="0"/>
              <a:buChar char="•"/>
            </a:pPr>
            <a:r>
              <a:rPr lang="en-US" sz="3600" dirty="0" smtClean="0">
                <a:latin typeface="KBScaredStraight" panose="02000603000000000000" pitchFamily="2" charset="0"/>
                <a:ea typeface="KBScaredStraight" panose="02000603000000000000" pitchFamily="2" charset="0"/>
              </a:rPr>
              <a:t>In 1532, Pizarro came up with a plan to defeat the Inca...</a:t>
            </a:r>
          </a:p>
        </p:txBody>
      </p:sp>
    </p:spTree>
    <p:extLst>
      <p:ext uri="{BB962C8B-B14F-4D97-AF65-F5344CB8AC3E}">
        <p14:creationId xmlns:p14="http://schemas.microsoft.com/office/powerpoint/2010/main" val="187242160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rgbClr val="7E7B75"/>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5" name="Rectangle 4"/>
          <p:cNvSpPr/>
          <p:nvPr/>
        </p:nvSpPr>
        <p:spPr>
          <a:xfrm>
            <a:off x="0" y="0"/>
            <a:ext cx="12312203" cy="6858000"/>
          </a:xfrm>
          <a:prstGeom prst="rect">
            <a:avLst/>
          </a:prstGeom>
          <a:solidFill>
            <a:srgbClr val="7E7B7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393307" y="-18569"/>
            <a:ext cx="7076050" cy="707886"/>
          </a:xfrm>
          <a:prstGeom prst="rect">
            <a:avLst/>
          </a:prstGeom>
          <a:noFill/>
        </p:spPr>
        <p:txBody>
          <a:bodyPr wrap="square" rtlCol="0">
            <a:spAutoFit/>
          </a:bodyPr>
          <a:lstStyle/>
          <a:p>
            <a:r>
              <a:rPr lang="en-US" sz="4000" dirty="0" smtClean="0">
                <a:latin typeface="KBScaredStraight" panose="02000603000000000000" pitchFamily="2" charset="0"/>
                <a:ea typeface="KBScaredStraight" panose="02000603000000000000" pitchFamily="2" charset="0"/>
              </a:rPr>
              <a:t>Atahualpa</a:t>
            </a:r>
            <a:endParaRPr lang="en-US" sz="4000" dirty="0">
              <a:latin typeface="KBScaredStraight" panose="02000603000000000000" pitchFamily="2" charset="0"/>
              <a:ea typeface="KBScaredStraight" panose="02000603000000000000" pitchFamily="2" charset="0"/>
            </a:endParaRPr>
          </a:p>
        </p:txBody>
      </p:sp>
      <p:pic>
        <p:nvPicPr>
          <p:cNvPr id="8" name="Picture 6" descr="484px-Ataw_Wallpa_portrai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3451535" y="18569"/>
            <a:ext cx="5409131" cy="68580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29238628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5" name="Rectangle 4"/>
          <p:cNvSpPr/>
          <p:nvPr/>
        </p:nvSpPr>
        <p:spPr>
          <a:xfrm>
            <a:off x="0" y="0"/>
            <a:ext cx="12312203" cy="6858000"/>
          </a:xfrm>
          <a:prstGeom prst="rect">
            <a:avLst/>
          </a:prstGeom>
          <a:solidFill>
            <a:srgbClr val="7E7B7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3192779" y="0"/>
            <a:ext cx="7076050" cy="707886"/>
          </a:xfrm>
          <a:prstGeom prst="rect">
            <a:avLst/>
          </a:prstGeom>
          <a:noFill/>
        </p:spPr>
        <p:txBody>
          <a:bodyPr wrap="square" rtlCol="0">
            <a:spAutoFit/>
          </a:bodyPr>
          <a:lstStyle/>
          <a:p>
            <a:r>
              <a:rPr lang="en-US" sz="4000" dirty="0" smtClean="0">
                <a:latin typeface="KBScaredStraight" panose="02000603000000000000" pitchFamily="2" charset="0"/>
                <a:ea typeface="KBScaredStraight" panose="02000603000000000000" pitchFamily="2" charset="0"/>
              </a:rPr>
              <a:t>Aztec Temple</a:t>
            </a:r>
            <a:endParaRPr lang="en-US" sz="4000" dirty="0">
              <a:latin typeface="KBScaredStraight" panose="02000603000000000000" pitchFamily="2" charset="0"/>
              <a:ea typeface="KBScaredStraight" panose="02000603000000000000" pitchFamily="2" charset="0"/>
            </a:endParaRPr>
          </a:p>
        </p:txBody>
      </p:sp>
      <p:sp>
        <p:nvSpPr>
          <p:cNvPr id="7" name="TextBox 6"/>
          <p:cNvSpPr txBox="1"/>
          <p:nvPr/>
        </p:nvSpPr>
        <p:spPr>
          <a:xfrm>
            <a:off x="1624898" y="18569"/>
            <a:ext cx="10268829" cy="707886"/>
          </a:xfrm>
          <a:prstGeom prst="rect">
            <a:avLst/>
          </a:prstGeom>
          <a:noFill/>
        </p:spPr>
        <p:txBody>
          <a:bodyPr wrap="square" rtlCol="0">
            <a:spAutoFit/>
          </a:bodyPr>
          <a:lstStyle/>
          <a:p>
            <a:r>
              <a:rPr lang="en-US" sz="4000" dirty="0" smtClean="0">
                <a:latin typeface="KBScaredStraight" panose="02000603000000000000" pitchFamily="2" charset="0"/>
                <a:ea typeface="KBScaredStraight" panose="02000603000000000000" pitchFamily="2" charset="0"/>
              </a:rPr>
              <a:t>Terrace Farming</a:t>
            </a:r>
            <a:endParaRPr lang="en-US" sz="2000" dirty="0">
              <a:latin typeface="KBScaredStraight" panose="02000603000000000000" pitchFamily="2" charset="0"/>
              <a:ea typeface="KBScaredStraight" panose="02000603000000000000" pitchFamily="2"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59080" y="18569"/>
            <a:ext cx="8594042" cy="68580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35552014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12312203" cy="6858000"/>
          </a:xfrm>
          <a:prstGeom prst="rect">
            <a:avLst/>
          </a:prstGeom>
          <a:blipFill dpi="0" rotWithShape="1">
            <a:blip r:embed="rId2"/>
            <a:srcRect/>
            <a:stretch>
              <a:fillRect/>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5" name="Rectangle 4"/>
          <p:cNvSpPr/>
          <p:nvPr/>
        </p:nvSpPr>
        <p:spPr>
          <a:xfrm>
            <a:off x="734903" y="1"/>
            <a:ext cx="10941281" cy="6858000"/>
          </a:xfrm>
          <a:prstGeom prst="rect">
            <a:avLst/>
          </a:prstGeom>
          <a:solidFill>
            <a:schemeClr val="bg1">
              <a:lumMod val="95000"/>
              <a:alpha val="94000"/>
            </a:schemeClr>
          </a:solidFill>
          <a:ln w="285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266578" y="53218"/>
            <a:ext cx="11779122" cy="1169551"/>
          </a:xfrm>
          <a:prstGeom prst="rect">
            <a:avLst/>
          </a:prstGeom>
          <a:noFill/>
        </p:spPr>
        <p:txBody>
          <a:bodyPr wrap="none" lIns="91440" tIns="45720" rIns="91440" bIns="45720">
            <a:spAutoFit/>
          </a:bodyPr>
          <a:lstStyle/>
          <a:p>
            <a:pPr algn="ctr"/>
            <a:r>
              <a:rPr lang="en-US" sz="7000" dirty="0" smtClean="0">
                <a:ln w="0">
                  <a:solidFill>
                    <a:sysClr val="windowText" lastClr="000000"/>
                  </a:solidFill>
                </a:ln>
                <a:solidFill>
                  <a:srgbClr val="DE733E"/>
                </a:solidFill>
                <a:effectLst>
                  <a:glow rad="63500">
                    <a:schemeClr val="accent3">
                      <a:satMod val="175000"/>
                      <a:alpha val="40000"/>
                    </a:schemeClr>
                  </a:glow>
                  <a:outerShdw blurRad="50800" dist="38100" dir="2700000" algn="tl" rotWithShape="0">
                    <a:prstClr val="black">
                      <a:alpha val="40000"/>
                    </a:prstClr>
                  </a:outerShdw>
                </a:effectLst>
                <a:latin typeface="KG Second Chances Solid" panose="02000000000000000000" pitchFamily="2" charset="0"/>
              </a:rPr>
              <a:t>Pizzaro Defeats the Inca</a:t>
            </a:r>
            <a:endParaRPr lang="en-US" sz="7000" b="0" cap="none" spc="0" dirty="0" smtClean="0">
              <a:ln w="0">
                <a:solidFill>
                  <a:sysClr val="windowText" lastClr="000000"/>
                </a:solidFill>
              </a:ln>
              <a:solidFill>
                <a:srgbClr val="DE733E"/>
              </a:solidFill>
              <a:effectLst>
                <a:glow rad="63500">
                  <a:schemeClr val="accent3">
                    <a:satMod val="175000"/>
                    <a:alpha val="40000"/>
                  </a:schemeClr>
                </a:glow>
                <a:outerShdw blurRad="50800" dist="38100" dir="2700000" algn="tl" rotWithShape="0">
                  <a:prstClr val="black">
                    <a:alpha val="40000"/>
                  </a:prstClr>
                </a:outerShdw>
              </a:effectLst>
              <a:latin typeface="KG Second Chances Solid" panose="02000000000000000000" pitchFamily="2" charset="0"/>
            </a:endParaRPr>
          </a:p>
        </p:txBody>
      </p:sp>
      <p:sp>
        <p:nvSpPr>
          <p:cNvPr id="7" name="TextBox 6"/>
          <p:cNvSpPr txBox="1"/>
          <p:nvPr/>
        </p:nvSpPr>
        <p:spPr>
          <a:xfrm>
            <a:off x="826492" y="1555967"/>
            <a:ext cx="10750802" cy="4524765"/>
          </a:xfrm>
          <a:prstGeom prst="rect">
            <a:avLst/>
          </a:prstGeom>
          <a:noFill/>
        </p:spPr>
        <p:txBody>
          <a:bodyPr wrap="square" rtlCol="0">
            <a:spAutoFit/>
          </a:bodyPr>
          <a:lstStyle/>
          <a:p>
            <a:pPr marL="571500" indent="-571500">
              <a:lnSpc>
                <a:spcPct val="80000"/>
              </a:lnSpc>
              <a:buFont typeface="Arial" panose="020B0604020202020204" pitchFamily="34" charset="0"/>
              <a:buChar char="•"/>
            </a:pPr>
            <a:r>
              <a:rPr lang="en-US" sz="3600" dirty="0" smtClean="0">
                <a:latin typeface="KBScaredStraight" panose="02000603000000000000" pitchFamily="2" charset="0"/>
                <a:ea typeface="KBScaredStraight" panose="02000603000000000000" pitchFamily="2" charset="0"/>
              </a:rPr>
              <a:t>Spanish messengers invited Atahualpa to a meeting.</a:t>
            </a:r>
          </a:p>
          <a:p>
            <a:pPr marL="571500" indent="-571500">
              <a:lnSpc>
                <a:spcPct val="80000"/>
              </a:lnSpc>
              <a:buFont typeface="Arial" panose="020B0604020202020204" pitchFamily="34" charset="0"/>
              <a:buChar char="•"/>
            </a:pPr>
            <a:r>
              <a:rPr lang="en-US" sz="3600" dirty="0" smtClean="0">
                <a:latin typeface="KBScaredStraight" panose="02000603000000000000" pitchFamily="2" charset="0"/>
                <a:ea typeface="KBScaredStraight" panose="02000603000000000000" pitchFamily="2" charset="0"/>
              </a:rPr>
              <a:t>He agreed &amp; left most of his army behind--brought only 5,000 bodyguards.</a:t>
            </a:r>
          </a:p>
          <a:p>
            <a:pPr marL="571500" indent="-571500">
              <a:lnSpc>
                <a:spcPct val="80000"/>
              </a:lnSpc>
              <a:buFont typeface="Arial" panose="020B0604020202020204" pitchFamily="34" charset="0"/>
              <a:buChar char="•"/>
            </a:pPr>
            <a:r>
              <a:rPr lang="en-US" sz="3600" dirty="0" smtClean="0">
                <a:latin typeface="KBScaredStraight" panose="02000603000000000000" pitchFamily="2" charset="0"/>
                <a:ea typeface="KBScaredStraight" panose="02000603000000000000" pitchFamily="2" charset="0"/>
              </a:rPr>
              <a:t>Pizarro’s 160 soldiers attacked the Inca &amp; kidnapped Atahualpa.</a:t>
            </a:r>
          </a:p>
          <a:p>
            <a:pPr marL="571500" indent="-571500">
              <a:lnSpc>
                <a:spcPct val="80000"/>
              </a:lnSpc>
              <a:buFont typeface="Arial" panose="020B0604020202020204" pitchFamily="34" charset="0"/>
              <a:buChar char="•"/>
            </a:pPr>
            <a:r>
              <a:rPr lang="en-US" sz="3600" dirty="0" smtClean="0">
                <a:latin typeface="KBScaredStraight" panose="02000603000000000000" pitchFamily="2" charset="0"/>
                <a:ea typeface="KBScaredStraight" panose="02000603000000000000" pitchFamily="2" charset="0"/>
              </a:rPr>
              <a:t>Pizarro offered to free Atahualpa if he filled one room with gold &amp; one with silver.</a:t>
            </a:r>
          </a:p>
          <a:p>
            <a:pPr marL="571500" indent="-571500">
              <a:lnSpc>
                <a:spcPct val="80000"/>
              </a:lnSpc>
              <a:buFont typeface="Arial" panose="020B0604020202020204" pitchFamily="34" charset="0"/>
              <a:buChar char="•"/>
            </a:pPr>
            <a:r>
              <a:rPr lang="en-US" sz="3600" dirty="0" smtClean="0">
                <a:latin typeface="KBScaredStraight" panose="02000603000000000000" pitchFamily="2" charset="0"/>
                <a:ea typeface="KBScaredStraight" panose="02000603000000000000" pitchFamily="2" charset="0"/>
              </a:rPr>
              <a:t>Atahualpa kept his end of the bargain, but Pizarro killed him in 1533.</a:t>
            </a:r>
          </a:p>
        </p:txBody>
      </p:sp>
    </p:spTree>
    <p:extLst>
      <p:ext uri="{BB962C8B-B14F-4D97-AF65-F5344CB8AC3E}">
        <p14:creationId xmlns:p14="http://schemas.microsoft.com/office/powerpoint/2010/main" val="282644511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5" name="Rectangle 4"/>
          <p:cNvSpPr/>
          <p:nvPr/>
        </p:nvSpPr>
        <p:spPr>
          <a:xfrm>
            <a:off x="0" y="0"/>
            <a:ext cx="12312203" cy="6858000"/>
          </a:xfrm>
          <a:prstGeom prst="rect">
            <a:avLst/>
          </a:prstGeom>
          <a:solidFill>
            <a:srgbClr val="7E7B7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3192779" y="0"/>
            <a:ext cx="7076050" cy="707886"/>
          </a:xfrm>
          <a:prstGeom prst="rect">
            <a:avLst/>
          </a:prstGeom>
          <a:noFill/>
        </p:spPr>
        <p:txBody>
          <a:bodyPr wrap="square" rtlCol="0">
            <a:spAutoFit/>
          </a:bodyPr>
          <a:lstStyle/>
          <a:p>
            <a:r>
              <a:rPr lang="en-US" sz="4000" dirty="0" smtClean="0">
                <a:latin typeface="KBScaredStraight" panose="02000603000000000000" pitchFamily="2" charset="0"/>
                <a:ea typeface="KBScaredStraight" panose="02000603000000000000" pitchFamily="2" charset="0"/>
              </a:rPr>
              <a:t>Aztec Temple</a:t>
            </a:r>
            <a:endParaRPr lang="en-US" sz="4000" dirty="0">
              <a:latin typeface="KBScaredStraight" panose="02000603000000000000" pitchFamily="2" charset="0"/>
              <a:ea typeface="KBScaredStraight" panose="02000603000000000000" pitchFamily="2" charset="0"/>
            </a:endParaRPr>
          </a:p>
        </p:txBody>
      </p:sp>
      <p:sp>
        <p:nvSpPr>
          <p:cNvPr id="7" name="TextBox 6"/>
          <p:cNvSpPr txBox="1"/>
          <p:nvPr/>
        </p:nvSpPr>
        <p:spPr>
          <a:xfrm>
            <a:off x="1624898" y="18569"/>
            <a:ext cx="10268829" cy="707886"/>
          </a:xfrm>
          <a:prstGeom prst="rect">
            <a:avLst/>
          </a:prstGeom>
          <a:noFill/>
        </p:spPr>
        <p:txBody>
          <a:bodyPr wrap="square" rtlCol="0">
            <a:spAutoFit/>
          </a:bodyPr>
          <a:lstStyle/>
          <a:p>
            <a:r>
              <a:rPr lang="en-US" sz="4000" dirty="0" smtClean="0">
                <a:latin typeface="KBScaredStraight" panose="02000603000000000000" pitchFamily="2" charset="0"/>
                <a:ea typeface="KBScaredStraight" panose="02000603000000000000" pitchFamily="2" charset="0"/>
              </a:rPr>
              <a:t>Terrace Farming</a:t>
            </a:r>
            <a:endParaRPr lang="en-US" sz="2000" dirty="0">
              <a:latin typeface="KBScaredStraight" panose="02000603000000000000" pitchFamily="2" charset="0"/>
              <a:ea typeface="KBScaredStraight" panose="02000603000000000000" pitchFamily="2" charset="0"/>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84101" y="0"/>
            <a:ext cx="9144000" cy="68580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1376215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5" name="Rectangle 4"/>
          <p:cNvSpPr/>
          <p:nvPr/>
        </p:nvSpPr>
        <p:spPr>
          <a:xfrm>
            <a:off x="0" y="0"/>
            <a:ext cx="12312203" cy="6858000"/>
          </a:xfrm>
          <a:prstGeom prst="rect">
            <a:avLst/>
          </a:prstGeom>
          <a:solidFill>
            <a:srgbClr val="7E7B7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4" descr="aztec_tenoch_la_gran_tenochtitla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2752" y="0"/>
            <a:ext cx="1154669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1889505" y="165927"/>
            <a:ext cx="7076050" cy="707886"/>
          </a:xfrm>
          <a:prstGeom prst="rect">
            <a:avLst/>
          </a:prstGeom>
          <a:noFill/>
        </p:spPr>
        <p:txBody>
          <a:bodyPr wrap="square" rtlCol="0">
            <a:spAutoFit/>
          </a:bodyPr>
          <a:lstStyle/>
          <a:p>
            <a:r>
              <a:rPr lang="en-US" sz="4000" dirty="0" smtClean="0">
                <a:solidFill>
                  <a:schemeClr val="bg1"/>
                </a:solidFill>
                <a:latin typeface="KBScaredStraight" panose="02000603000000000000" pitchFamily="2" charset="0"/>
                <a:ea typeface="KBScaredStraight" panose="02000603000000000000" pitchFamily="2" charset="0"/>
              </a:rPr>
              <a:t>Tenochtitlan</a:t>
            </a:r>
            <a:endParaRPr lang="en-US" sz="4000" dirty="0">
              <a:solidFill>
                <a:schemeClr val="bg1"/>
              </a:solidFill>
              <a:latin typeface="KBScaredStraight" panose="02000603000000000000" pitchFamily="2" charset="0"/>
              <a:ea typeface="KBScaredStraight" panose="02000603000000000000" pitchFamily="2" charset="0"/>
            </a:endParaRPr>
          </a:p>
        </p:txBody>
      </p:sp>
    </p:spTree>
    <p:extLst>
      <p:ext uri="{BB962C8B-B14F-4D97-AF65-F5344CB8AC3E}">
        <p14:creationId xmlns:p14="http://schemas.microsoft.com/office/powerpoint/2010/main" val="107021384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12312203" cy="6858000"/>
          </a:xfrm>
          <a:prstGeom prst="rect">
            <a:avLst/>
          </a:prstGeom>
          <a:blipFill dpi="0" rotWithShape="1">
            <a:blip r:embed="rId2"/>
            <a:srcRect/>
            <a:stretch>
              <a:fillRect/>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5" name="Rectangle 4"/>
          <p:cNvSpPr/>
          <p:nvPr/>
        </p:nvSpPr>
        <p:spPr>
          <a:xfrm>
            <a:off x="734903" y="1"/>
            <a:ext cx="10941281" cy="6858000"/>
          </a:xfrm>
          <a:prstGeom prst="rect">
            <a:avLst/>
          </a:prstGeom>
          <a:solidFill>
            <a:schemeClr val="bg1">
              <a:lumMod val="95000"/>
              <a:alpha val="94000"/>
            </a:schemeClr>
          </a:solidFill>
          <a:ln w="285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94902" y="53218"/>
            <a:ext cx="12122486" cy="1107996"/>
          </a:xfrm>
          <a:prstGeom prst="rect">
            <a:avLst/>
          </a:prstGeom>
          <a:noFill/>
        </p:spPr>
        <p:txBody>
          <a:bodyPr wrap="none" lIns="91440" tIns="45720" rIns="91440" bIns="45720">
            <a:spAutoFit/>
          </a:bodyPr>
          <a:lstStyle/>
          <a:p>
            <a:pPr algn="ctr"/>
            <a:r>
              <a:rPr lang="en-US" sz="6600" dirty="0" smtClean="0">
                <a:ln w="0">
                  <a:solidFill>
                    <a:sysClr val="windowText" lastClr="000000"/>
                  </a:solidFill>
                </a:ln>
                <a:solidFill>
                  <a:srgbClr val="DE733E"/>
                </a:solidFill>
                <a:effectLst>
                  <a:glow rad="63500">
                    <a:schemeClr val="accent3">
                      <a:satMod val="175000"/>
                      <a:alpha val="40000"/>
                    </a:schemeClr>
                  </a:glow>
                  <a:outerShdw blurRad="50800" dist="38100" dir="2700000" algn="tl" rotWithShape="0">
                    <a:prstClr val="black">
                      <a:alpha val="40000"/>
                    </a:prstClr>
                  </a:outerShdw>
                </a:effectLst>
                <a:latin typeface="KG Second Chances Solid" panose="02000000000000000000" pitchFamily="2" charset="0"/>
              </a:rPr>
              <a:t>After Conquering the Inca</a:t>
            </a:r>
            <a:endParaRPr lang="en-US" sz="6600" b="0" cap="none" spc="0" dirty="0" smtClean="0">
              <a:ln w="0">
                <a:solidFill>
                  <a:sysClr val="windowText" lastClr="000000"/>
                </a:solidFill>
              </a:ln>
              <a:solidFill>
                <a:srgbClr val="DE733E"/>
              </a:solidFill>
              <a:effectLst>
                <a:glow rad="63500">
                  <a:schemeClr val="accent3">
                    <a:satMod val="175000"/>
                    <a:alpha val="40000"/>
                  </a:schemeClr>
                </a:glow>
                <a:outerShdw blurRad="50800" dist="38100" dir="2700000" algn="tl" rotWithShape="0">
                  <a:prstClr val="black">
                    <a:alpha val="40000"/>
                  </a:prstClr>
                </a:outerShdw>
              </a:effectLst>
              <a:latin typeface="KG Second Chances Solid" panose="02000000000000000000" pitchFamily="2" charset="0"/>
            </a:endParaRPr>
          </a:p>
        </p:txBody>
      </p:sp>
      <p:sp>
        <p:nvSpPr>
          <p:cNvPr id="7" name="TextBox 6"/>
          <p:cNvSpPr txBox="1"/>
          <p:nvPr/>
        </p:nvSpPr>
        <p:spPr>
          <a:xfrm>
            <a:off x="826492" y="1555967"/>
            <a:ext cx="10750802" cy="4524315"/>
          </a:xfrm>
          <a:prstGeom prst="rect">
            <a:avLst/>
          </a:prstGeom>
          <a:noFill/>
        </p:spPr>
        <p:txBody>
          <a:bodyPr wrap="square" rtlCol="0">
            <a:spAutoFit/>
          </a:bodyPr>
          <a:lstStyle/>
          <a:p>
            <a:pPr marL="285750" indent="-285750">
              <a:buFont typeface="Arial" panose="020B0604020202020204" pitchFamily="34" charset="0"/>
              <a:buChar char="•"/>
            </a:pPr>
            <a:r>
              <a:rPr lang="en-US" sz="3600" dirty="0" smtClean="0">
                <a:latin typeface="KBScaredStraight" panose="02000603000000000000" pitchFamily="2" charset="0"/>
                <a:ea typeface="KBScaredStraight" panose="02000603000000000000" pitchFamily="2" charset="0"/>
              </a:rPr>
              <a:t>The Spanish king made Pizarro the governor of Peru.</a:t>
            </a:r>
          </a:p>
          <a:p>
            <a:pPr marL="285750" indent="-285750">
              <a:buFont typeface="Arial" panose="020B0604020202020204" pitchFamily="34" charset="0"/>
              <a:buChar char="•"/>
            </a:pPr>
            <a:endParaRPr lang="en-US" sz="3600" dirty="0" smtClean="0">
              <a:latin typeface="KBScaredStraight" panose="02000603000000000000" pitchFamily="2" charset="0"/>
              <a:ea typeface="KBScaredStraight" panose="02000603000000000000" pitchFamily="2" charset="0"/>
            </a:endParaRPr>
          </a:p>
          <a:p>
            <a:pPr marL="285750" indent="-285750">
              <a:buFont typeface="Arial" panose="020B0604020202020204" pitchFamily="34" charset="0"/>
              <a:buChar char="•"/>
            </a:pPr>
            <a:r>
              <a:rPr lang="en-US" sz="3600" dirty="0" smtClean="0">
                <a:latin typeface="KBScaredStraight" panose="02000603000000000000" pitchFamily="2" charset="0"/>
                <a:ea typeface="KBScaredStraight" panose="02000603000000000000" pitchFamily="2" charset="0"/>
              </a:rPr>
              <a:t>Pizarro’s conquest of Peru opened most of South America to Spanish rule.</a:t>
            </a:r>
          </a:p>
          <a:p>
            <a:pPr marL="742950" lvl="1" indent="-285750">
              <a:buFont typeface="Arial" panose="020B0604020202020204" pitchFamily="34" charset="0"/>
              <a:buChar char="•"/>
            </a:pPr>
            <a:r>
              <a:rPr lang="en-US" sz="3600" dirty="0" smtClean="0">
                <a:latin typeface="KBScaredStraight" panose="02000603000000000000" pitchFamily="2" charset="0"/>
                <a:ea typeface="KBScaredStraight" panose="02000603000000000000" pitchFamily="2" charset="0"/>
              </a:rPr>
              <a:t>Spain controlled a vast territory covering 375,000 miles with almost seven million inhabitants.</a:t>
            </a:r>
          </a:p>
        </p:txBody>
      </p:sp>
    </p:spTree>
    <p:extLst>
      <p:ext uri="{BB962C8B-B14F-4D97-AF65-F5344CB8AC3E}">
        <p14:creationId xmlns:p14="http://schemas.microsoft.com/office/powerpoint/2010/main" val="324805096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5" name="Rectangle 4"/>
          <p:cNvSpPr/>
          <p:nvPr/>
        </p:nvSpPr>
        <p:spPr>
          <a:xfrm>
            <a:off x="0" y="0"/>
            <a:ext cx="12312203" cy="6858000"/>
          </a:xfrm>
          <a:prstGeom prst="rect">
            <a:avLst/>
          </a:prstGeom>
          <a:solidFill>
            <a:srgbClr val="7E7B7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98823" y="18569"/>
            <a:ext cx="4594354" cy="68580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09729678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7" name="Rectangle 6"/>
          <p:cNvSpPr/>
          <p:nvPr/>
        </p:nvSpPr>
        <p:spPr>
          <a:xfrm>
            <a:off x="0" y="0"/>
            <a:ext cx="12312203" cy="6858000"/>
          </a:xfrm>
          <a:prstGeom prst="rect">
            <a:avLst/>
          </a:prstGeom>
          <a:blipFill dpi="0" rotWithShape="1">
            <a:blip r:embed="rId2"/>
            <a:srcRect/>
            <a:stretch>
              <a:fillRect/>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602566" y="685800"/>
            <a:ext cx="10986867" cy="5486400"/>
          </a:xfrm>
          <a:prstGeom prst="ellipse">
            <a:avLst/>
          </a:prstGeom>
          <a:solidFill>
            <a:schemeClr val="bg1">
              <a:lumMod val="95000"/>
              <a:alpha val="94000"/>
            </a:schemeClr>
          </a:solidFill>
          <a:ln w="285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2275882" y="1687225"/>
            <a:ext cx="7640233" cy="3477875"/>
          </a:xfrm>
          <a:prstGeom prst="rect">
            <a:avLst/>
          </a:prstGeom>
          <a:noFill/>
        </p:spPr>
        <p:txBody>
          <a:bodyPr wrap="none" lIns="91440" tIns="45720" rIns="91440" bIns="45720">
            <a:spAutoFit/>
          </a:bodyPr>
          <a:lstStyle/>
          <a:p>
            <a:pPr algn="ctr"/>
            <a:r>
              <a:rPr lang="en-US" sz="11000" b="0" cap="none" spc="0" dirty="0" smtClean="0">
                <a:ln w="0">
                  <a:solidFill>
                    <a:sysClr val="windowText" lastClr="000000"/>
                  </a:solidFill>
                </a:ln>
                <a:solidFill>
                  <a:srgbClr val="DE733E"/>
                </a:solidFill>
                <a:effectLst>
                  <a:glow rad="63500">
                    <a:schemeClr val="accent3">
                      <a:satMod val="175000"/>
                      <a:alpha val="40000"/>
                    </a:schemeClr>
                  </a:glow>
                  <a:outerShdw blurRad="50800" dist="38100" dir="2700000" algn="tl" rotWithShape="0">
                    <a:prstClr val="black">
                      <a:alpha val="40000"/>
                    </a:prstClr>
                  </a:outerShdw>
                </a:effectLst>
                <a:latin typeface="KG Second Chances Solid" panose="02000000000000000000" pitchFamily="2" charset="0"/>
              </a:rPr>
              <a:t>Fall of</a:t>
            </a:r>
          </a:p>
          <a:p>
            <a:pPr algn="ctr"/>
            <a:r>
              <a:rPr lang="en-US" sz="11000" b="0" cap="none" spc="0" dirty="0" smtClean="0">
                <a:ln w="0">
                  <a:solidFill>
                    <a:sysClr val="windowText" lastClr="000000"/>
                  </a:solidFill>
                </a:ln>
                <a:solidFill>
                  <a:srgbClr val="DE733E"/>
                </a:solidFill>
                <a:effectLst>
                  <a:glow rad="63500">
                    <a:schemeClr val="accent3">
                      <a:satMod val="175000"/>
                      <a:alpha val="40000"/>
                    </a:schemeClr>
                  </a:glow>
                  <a:outerShdw blurRad="50800" dist="38100" dir="2700000" algn="tl" rotWithShape="0">
                    <a:prstClr val="black">
                      <a:alpha val="40000"/>
                    </a:prstClr>
                  </a:outerShdw>
                </a:effectLst>
                <a:latin typeface="KG Second Chances Solid" panose="02000000000000000000" pitchFamily="2" charset="0"/>
              </a:rPr>
              <a:t>the Aztec</a:t>
            </a:r>
            <a:endParaRPr lang="en-US" sz="11000" b="0" cap="none" spc="0" dirty="0">
              <a:ln w="0">
                <a:solidFill>
                  <a:sysClr val="windowText" lastClr="000000"/>
                </a:solidFill>
              </a:ln>
              <a:solidFill>
                <a:srgbClr val="DE733E"/>
              </a:solidFill>
              <a:effectLst>
                <a:glow rad="63500">
                  <a:schemeClr val="accent3">
                    <a:satMod val="175000"/>
                    <a:alpha val="40000"/>
                  </a:schemeClr>
                </a:glow>
                <a:outerShdw blurRad="50800" dist="38100" dir="2700000" algn="tl" rotWithShape="0">
                  <a:prstClr val="black">
                    <a:alpha val="40000"/>
                  </a:prstClr>
                </a:outerShdw>
              </a:effectLst>
              <a:latin typeface="KG Second Chances Solid" panose="02000000000000000000" pitchFamily="2" charset="0"/>
            </a:endParaRPr>
          </a:p>
        </p:txBody>
      </p:sp>
    </p:spTree>
    <p:extLst>
      <p:ext uri="{BB962C8B-B14F-4D97-AF65-F5344CB8AC3E}">
        <p14:creationId xmlns:p14="http://schemas.microsoft.com/office/powerpoint/2010/main" val="124932250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5" name="Rectangle 4"/>
          <p:cNvSpPr/>
          <p:nvPr/>
        </p:nvSpPr>
        <p:spPr>
          <a:xfrm>
            <a:off x="0" y="0"/>
            <a:ext cx="12312203" cy="6858000"/>
          </a:xfrm>
          <a:prstGeom prst="rect">
            <a:avLst/>
          </a:prstGeom>
          <a:solidFill>
            <a:srgbClr val="7E7B7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4" descr="map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2150358" y="411480"/>
            <a:ext cx="8011485" cy="6035040"/>
          </a:xfrm>
          <a:prstGeom prst="rect">
            <a:avLst/>
          </a:prstGeom>
        </p:spPr>
      </p:pic>
    </p:spTree>
    <p:extLst>
      <p:ext uri="{BB962C8B-B14F-4D97-AF65-F5344CB8AC3E}">
        <p14:creationId xmlns:p14="http://schemas.microsoft.com/office/powerpoint/2010/main" val="262498211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12312203" cy="6858000"/>
          </a:xfrm>
          <a:prstGeom prst="rect">
            <a:avLst/>
          </a:prstGeom>
          <a:blipFill dpi="0" rotWithShape="1">
            <a:blip r:embed="rId2"/>
            <a:srcRect/>
            <a:stretch>
              <a:fillRect/>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5" name="Rectangle 4"/>
          <p:cNvSpPr/>
          <p:nvPr/>
        </p:nvSpPr>
        <p:spPr>
          <a:xfrm>
            <a:off x="734903" y="1"/>
            <a:ext cx="10941281" cy="6858000"/>
          </a:xfrm>
          <a:prstGeom prst="rect">
            <a:avLst/>
          </a:prstGeom>
          <a:solidFill>
            <a:schemeClr val="bg1">
              <a:lumMod val="95000"/>
              <a:alpha val="94000"/>
            </a:schemeClr>
          </a:solidFill>
          <a:ln w="285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2580479" y="53218"/>
            <a:ext cx="7151318" cy="1169551"/>
          </a:xfrm>
          <a:prstGeom prst="rect">
            <a:avLst/>
          </a:prstGeom>
          <a:noFill/>
        </p:spPr>
        <p:txBody>
          <a:bodyPr wrap="none" lIns="91440" tIns="45720" rIns="91440" bIns="45720">
            <a:spAutoFit/>
          </a:bodyPr>
          <a:lstStyle/>
          <a:p>
            <a:pPr algn="ctr"/>
            <a:r>
              <a:rPr lang="en-US" sz="7000" dirty="0" smtClean="0">
                <a:ln w="0">
                  <a:solidFill>
                    <a:sysClr val="windowText" lastClr="000000"/>
                  </a:solidFill>
                </a:ln>
                <a:solidFill>
                  <a:srgbClr val="DE733E"/>
                </a:solidFill>
                <a:effectLst>
                  <a:glow rad="63500">
                    <a:schemeClr val="accent3">
                      <a:satMod val="175000"/>
                      <a:alpha val="40000"/>
                    </a:schemeClr>
                  </a:glow>
                  <a:outerShdw blurRad="50800" dist="38100" dir="2700000" algn="tl" rotWithShape="0">
                    <a:prstClr val="black">
                      <a:alpha val="40000"/>
                    </a:prstClr>
                  </a:outerShdw>
                </a:effectLst>
                <a:latin typeface="KG Second Chances Solid" panose="02000000000000000000" pitchFamily="2" charset="0"/>
              </a:rPr>
              <a:t>Hernan Cortes</a:t>
            </a:r>
            <a:endParaRPr lang="en-US" sz="7000" b="0" cap="none" spc="0" dirty="0" smtClean="0">
              <a:ln w="0">
                <a:solidFill>
                  <a:sysClr val="windowText" lastClr="000000"/>
                </a:solidFill>
              </a:ln>
              <a:solidFill>
                <a:srgbClr val="DE733E"/>
              </a:solidFill>
              <a:effectLst>
                <a:glow rad="63500">
                  <a:schemeClr val="accent3">
                    <a:satMod val="175000"/>
                    <a:alpha val="40000"/>
                  </a:schemeClr>
                </a:glow>
                <a:outerShdw blurRad="50800" dist="38100" dir="2700000" algn="tl" rotWithShape="0">
                  <a:prstClr val="black">
                    <a:alpha val="40000"/>
                  </a:prstClr>
                </a:outerShdw>
              </a:effectLst>
              <a:latin typeface="KG Second Chances Solid" panose="02000000000000000000" pitchFamily="2" charset="0"/>
            </a:endParaRPr>
          </a:p>
        </p:txBody>
      </p:sp>
      <p:sp>
        <p:nvSpPr>
          <p:cNvPr id="7" name="TextBox 6"/>
          <p:cNvSpPr txBox="1"/>
          <p:nvPr/>
        </p:nvSpPr>
        <p:spPr>
          <a:xfrm>
            <a:off x="826492" y="1555967"/>
            <a:ext cx="10750802" cy="3194721"/>
          </a:xfrm>
          <a:prstGeom prst="rect">
            <a:avLst/>
          </a:prstGeom>
          <a:noFill/>
        </p:spPr>
        <p:txBody>
          <a:bodyPr wrap="square" rtlCol="0">
            <a:spAutoFit/>
          </a:bodyPr>
          <a:lstStyle/>
          <a:p>
            <a:pPr marL="285750" indent="-285750">
              <a:lnSpc>
                <a:spcPct val="80000"/>
              </a:lnSpc>
              <a:buFont typeface="Arial" panose="020B0604020202020204" pitchFamily="34" charset="0"/>
              <a:buChar char="•"/>
            </a:pPr>
            <a:r>
              <a:rPr lang="en-US" sz="3600" dirty="0" smtClean="0">
                <a:latin typeface="KBScaredStraight" panose="02000603000000000000" pitchFamily="2" charset="0"/>
                <a:ea typeface="KBScaredStraight" panose="02000603000000000000" pitchFamily="2" charset="0"/>
              </a:rPr>
              <a:t>Cortes was a Spanish conquistador who reached Mexico in 1519 in search of treasure.</a:t>
            </a:r>
          </a:p>
          <a:p>
            <a:pPr marL="742950" lvl="1" indent="-285750">
              <a:lnSpc>
                <a:spcPct val="80000"/>
              </a:lnSpc>
              <a:buFont typeface="Arial" panose="020B0604020202020204" pitchFamily="34" charset="0"/>
              <a:buChar char="•"/>
            </a:pPr>
            <a:r>
              <a:rPr lang="en-US" sz="3600" dirty="0" smtClean="0">
                <a:latin typeface="KBScaredStraight" panose="02000603000000000000" pitchFamily="2" charset="0"/>
                <a:ea typeface="KBScaredStraight" panose="02000603000000000000" pitchFamily="2" charset="0"/>
              </a:rPr>
              <a:t>He arrived in Mexico with only 550 soldiers, 16 horses, 14 cannons, &amp; a few dogs.</a:t>
            </a:r>
          </a:p>
          <a:p>
            <a:pPr marL="285750" indent="-285750">
              <a:lnSpc>
                <a:spcPct val="80000"/>
              </a:lnSpc>
              <a:buFont typeface="Arial" panose="020B0604020202020204" pitchFamily="34" charset="0"/>
              <a:buChar char="•"/>
            </a:pPr>
            <a:endParaRPr lang="en-US" sz="3600" dirty="0" smtClean="0">
              <a:latin typeface="KBScaredStraight" panose="02000603000000000000" pitchFamily="2" charset="0"/>
              <a:ea typeface="KBScaredStraight" panose="02000603000000000000" pitchFamily="2" charset="0"/>
            </a:endParaRPr>
          </a:p>
          <a:p>
            <a:pPr marL="285750" indent="-285750">
              <a:lnSpc>
                <a:spcPct val="80000"/>
              </a:lnSpc>
              <a:buFont typeface="Arial" panose="020B0604020202020204" pitchFamily="34" charset="0"/>
              <a:buChar char="•"/>
            </a:pPr>
            <a:r>
              <a:rPr lang="en-US" sz="3600" dirty="0" smtClean="0">
                <a:latin typeface="KBScaredStraight" panose="02000603000000000000" pitchFamily="2" charset="0"/>
                <a:ea typeface="KBScaredStraight" panose="02000603000000000000" pitchFamily="2" charset="0"/>
              </a:rPr>
              <a:t>His group was met by Aztec emperor, Montezuma II…</a:t>
            </a:r>
          </a:p>
        </p:txBody>
      </p:sp>
    </p:spTree>
    <p:extLst>
      <p:ext uri="{BB962C8B-B14F-4D97-AF65-F5344CB8AC3E}">
        <p14:creationId xmlns:p14="http://schemas.microsoft.com/office/powerpoint/2010/main" val="135344256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5" name="Rectangle 4"/>
          <p:cNvSpPr/>
          <p:nvPr/>
        </p:nvSpPr>
        <p:spPr>
          <a:xfrm>
            <a:off x="0" y="0"/>
            <a:ext cx="12312203" cy="6858000"/>
          </a:xfrm>
          <a:prstGeom prst="rect">
            <a:avLst/>
          </a:prstGeom>
          <a:solidFill>
            <a:srgbClr val="7E7B7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64593" y="0"/>
            <a:ext cx="4783015" cy="68580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32979321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12312203" cy="6858000"/>
          </a:xfrm>
          <a:prstGeom prst="rect">
            <a:avLst/>
          </a:prstGeom>
          <a:blipFill dpi="0" rotWithShape="1">
            <a:blip r:embed="rId2"/>
            <a:srcRect/>
            <a:stretch>
              <a:fillRect/>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5" name="Rectangle 4"/>
          <p:cNvSpPr/>
          <p:nvPr/>
        </p:nvSpPr>
        <p:spPr>
          <a:xfrm>
            <a:off x="734903" y="1"/>
            <a:ext cx="10941281" cy="6858000"/>
          </a:xfrm>
          <a:prstGeom prst="rect">
            <a:avLst/>
          </a:prstGeom>
          <a:solidFill>
            <a:schemeClr val="bg1">
              <a:lumMod val="95000"/>
              <a:alpha val="94000"/>
            </a:schemeClr>
          </a:solidFill>
          <a:ln w="285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527038" y="53218"/>
            <a:ext cx="11258210" cy="1169551"/>
          </a:xfrm>
          <a:prstGeom prst="rect">
            <a:avLst/>
          </a:prstGeom>
          <a:noFill/>
        </p:spPr>
        <p:txBody>
          <a:bodyPr wrap="none" lIns="91440" tIns="45720" rIns="91440" bIns="45720">
            <a:spAutoFit/>
          </a:bodyPr>
          <a:lstStyle/>
          <a:p>
            <a:pPr algn="ctr"/>
            <a:r>
              <a:rPr lang="en-US" sz="7000" dirty="0" smtClean="0">
                <a:ln w="0">
                  <a:solidFill>
                    <a:sysClr val="windowText" lastClr="000000"/>
                  </a:solidFill>
                </a:ln>
                <a:solidFill>
                  <a:srgbClr val="DE733E"/>
                </a:solidFill>
                <a:effectLst>
                  <a:glow rad="63500">
                    <a:schemeClr val="accent3">
                      <a:satMod val="175000"/>
                      <a:alpha val="40000"/>
                    </a:schemeClr>
                  </a:glow>
                  <a:outerShdw blurRad="50800" dist="38100" dir="2700000" algn="tl" rotWithShape="0">
                    <a:prstClr val="black">
                      <a:alpha val="40000"/>
                    </a:prstClr>
                  </a:outerShdw>
                </a:effectLst>
                <a:latin typeface="KG Second Chances Solid" panose="02000000000000000000" pitchFamily="2" charset="0"/>
              </a:rPr>
              <a:t>Cortes Invades Mexico</a:t>
            </a:r>
            <a:endParaRPr lang="en-US" sz="7000" b="0" cap="none" spc="0" dirty="0" smtClean="0">
              <a:ln w="0">
                <a:solidFill>
                  <a:sysClr val="windowText" lastClr="000000"/>
                </a:solidFill>
              </a:ln>
              <a:solidFill>
                <a:srgbClr val="DE733E"/>
              </a:solidFill>
              <a:effectLst>
                <a:glow rad="63500">
                  <a:schemeClr val="accent3">
                    <a:satMod val="175000"/>
                    <a:alpha val="40000"/>
                  </a:schemeClr>
                </a:glow>
                <a:outerShdw blurRad="50800" dist="38100" dir="2700000" algn="tl" rotWithShape="0">
                  <a:prstClr val="black">
                    <a:alpha val="40000"/>
                  </a:prstClr>
                </a:outerShdw>
              </a:effectLst>
              <a:latin typeface="KG Second Chances Solid" panose="02000000000000000000" pitchFamily="2" charset="0"/>
            </a:endParaRPr>
          </a:p>
        </p:txBody>
      </p:sp>
      <p:sp>
        <p:nvSpPr>
          <p:cNvPr id="7" name="TextBox 6"/>
          <p:cNvSpPr txBox="1"/>
          <p:nvPr/>
        </p:nvSpPr>
        <p:spPr>
          <a:xfrm>
            <a:off x="826492" y="1555967"/>
            <a:ext cx="10750802" cy="4819781"/>
          </a:xfrm>
          <a:prstGeom prst="rect">
            <a:avLst/>
          </a:prstGeom>
          <a:noFill/>
        </p:spPr>
        <p:txBody>
          <a:bodyPr wrap="square" rtlCol="0">
            <a:spAutoFit/>
          </a:bodyPr>
          <a:lstStyle/>
          <a:p>
            <a:pPr>
              <a:lnSpc>
                <a:spcPct val="80000"/>
              </a:lnSpc>
            </a:pPr>
            <a:r>
              <a:rPr lang="en-US" sz="3200" dirty="0" smtClean="0">
                <a:latin typeface="KBScaredStraight" panose="02000603000000000000" pitchFamily="2" charset="0"/>
                <a:ea typeface="KBScaredStraight" panose="02000603000000000000" pitchFamily="2" charset="0"/>
              </a:rPr>
              <a:t>How could such a small force conquer a huge empire?</a:t>
            </a:r>
          </a:p>
          <a:p>
            <a:pPr>
              <a:lnSpc>
                <a:spcPct val="80000"/>
              </a:lnSpc>
            </a:pPr>
            <a:endParaRPr lang="en-US" sz="3200" dirty="0" smtClean="0">
              <a:latin typeface="KBScaredStraight" panose="02000603000000000000" pitchFamily="2" charset="0"/>
              <a:ea typeface="KBScaredStraight" panose="02000603000000000000" pitchFamily="2" charset="0"/>
            </a:endParaRPr>
          </a:p>
          <a:p>
            <a:pPr>
              <a:lnSpc>
                <a:spcPct val="80000"/>
              </a:lnSpc>
            </a:pPr>
            <a:r>
              <a:rPr lang="en-US" sz="3200" dirty="0" smtClean="0">
                <a:latin typeface="KBScaredStraight" panose="02000603000000000000" pitchFamily="2" charset="0"/>
                <a:ea typeface="KBScaredStraight" panose="02000603000000000000" pitchFamily="2" charset="0"/>
              </a:rPr>
              <a:t>1. Cortes knew how to use Spanish horse and   guns to shock Aztecs.</a:t>
            </a:r>
          </a:p>
          <a:p>
            <a:pPr>
              <a:lnSpc>
                <a:spcPct val="80000"/>
              </a:lnSpc>
            </a:pPr>
            <a:r>
              <a:rPr lang="en-US" sz="3200" dirty="0" smtClean="0">
                <a:latin typeface="KBScaredStraight" panose="02000603000000000000" pitchFamily="2" charset="0"/>
                <a:ea typeface="KBScaredStraight" panose="02000603000000000000" pitchFamily="2" charset="0"/>
              </a:rPr>
              <a:t>2. Malintzin (a Mayan woman) gave Cortes the inside scoop on the Aztec empire &amp; helped him form alliances against Montezuma.</a:t>
            </a:r>
          </a:p>
          <a:p>
            <a:pPr>
              <a:lnSpc>
                <a:spcPct val="80000"/>
              </a:lnSpc>
            </a:pPr>
            <a:r>
              <a:rPr lang="en-US" sz="3200" dirty="0" smtClean="0">
                <a:latin typeface="KBScaredStraight" panose="02000603000000000000" pitchFamily="2" charset="0"/>
                <a:ea typeface="KBScaredStraight" panose="02000603000000000000" pitchFamily="2" charset="0"/>
              </a:rPr>
              <a:t>3. Cortes had invisible help--diseases that killed more Aztecs than Spanish swords.</a:t>
            </a:r>
          </a:p>
          <a:p>
            <a:pPr>
              <a:lnSpc>
                <a:spcPct val="80000"/>
              </a:lnSpc>
            </a:pPr>
            <a:r>
              <a:rPr lang="en-US" sz="3200" dirty="0" smtClean="0">
                <a:latin typeface="KBScaredStraight" panose="02000603000000000000" pitchFamily="2" charset="0"/>
                <a:ea typeface="KBScaredStraight" panose="02000603000000000000" pitchFamily="2" charset="0"/>
              </a:rPr>
              <a:t>4. Montezuma believed Cortes to be Quetzalcoatl--an important Aztec god.</a:t>
            </a:r>
          </a:p>
        </p:txBody>
      </p:sp>
    </p:spTree>
    <p:extLst>
      <p:ext uri="{BB962C8B-B14F-4D97-AF65-F5344CB8AC3E}">
        <p14:creationId xmlns:p14="http://schemas.microsoft.com/office/powerpoint/2010/main" val="215535703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5" name="Rectangle 4"/>
          <p:cNvSpPr/>
          <p:nvPr/>
        </p:nvSpPr>
        <p:spPr>
          <a:xfrm>
            <a:off x="0" y="0"/>
            <a:ext cx="12312203" cy="6858000"/>
          </a:xfrm>
          <a:prstGeom prst="rect">
            <a:avLst/>
          </a:prstGeom>
          <a:solidFill>
            <a:srgbClr val="7E7B7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4" descr="cortes_moctezum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2765201" y="1113631"/>
            <a:ext cx="6781800" cy="4630738"/>
          </a:xfrm>
          <a:prstGeom prst="rect">
            <a:avLst/>
          </a:prstGeom>
        </p:spPr>
      </p:pic>
    </p:spTree>
    <p:extLst>
      <p:ext uri="{BB962C8B-B14F-4D97-AF65-F5344CB8AC3E}">
        <p14:creationId xmlns:p14="http://schemas.microsoft.com/office/powerpoint/2010/main" val="323662548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12312203" cy="6858000"/>
          </a:xfrm>
          <a:prstGeom prst="rect">
            <a:avLst/>
          </a:prstGeom>
          <a:blipFill dpi="0" rotWithShape="1">
            <a:blip r:embed="rId2"/>
            <a:srcRect/>
            <a:stretch>
              <a:fillRect/>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5" name="Rectangle 4"/>
          <p:cNvSpPr/>
          <p:nvPr/>
        </p:nvSpPr>
        <p:spPr>
          <a:xfrm>
            <a:off x="734903" y="1"/>
            <a:ext cx="10941281" cy="6858000"/>
          </a:xfrm>
          <a:prstGeom prst="rect">
            <a:avLst/>
          </a:prstGeom>
          <a:solidFill>
            <a:schemeClr val="bg1">
              <a:lumMod val="95000"/>
              <a:alpha val="94000"/>
            </a:schemeClr>
          </a:solidFill>
          <a:ln w="285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677718" y="53218"/>
            <a:ext cx="10956847" cy="1169551"/>
          </a:xfrm>
          <a:prstGeom prst="rect">
            <a:avLst/>
          </a:prstGeom>
          <a:noFill/>
        </p:spPr>
        <p:txBody>
          <a:bodyPr wrap="none" lIns="91440" tIns="45720" rIns="91440" bIns="45720">
            <a:spAutoFit/>
          </a:bodyPr>
          <a:lstStyle/>
          <a:p>
            <a:pPr algn="ctr"/>
            <a:r>
              <a:rPr lang="en-US" sz="7000" dirty="0" smtClean="0">
                <a:ln w="0">
                  <a:solidFill>
                    <a:sysClr val="windowText" lastClr="000000"/>
                  </a:solidFill>
                </a:ln>
                <a:solidFill>
                  <a:srgbClr val="DE733E"/>
                </a:solidFill>
                <a:effectLst>
                  <a:glow rad="63500">
                    <a:schemeClr val="accent3">
                      <a:satMod val="175000"/>
                      <a:alpha val="40000"/>
                    </a:schemeClr>
                  </a:glow>
                  <a:outerShdw blurRad="50800" dist="38100" dir="2700000" algn="tl" rotWithShape="0">
                    <a:prstClr val="black">
                      <a:alpha val="40000"/>
                    </a:prstClr>
                  </a:outerShdw>
                </a:effectLst>
                <a:latin typeface="KG Second Chances Solid" panose="02000000000000000000" pitchFamily="2" charset="0"/>
              </a:rPr>
              <a:t>Cortes Defeats Aztecs</a:t>
            </a:r>
            <a:endParaRPr lang="en-US" sz="7000" b="0" cap="none" spc="0" dirty="0" smtClean="0">
              <a:ln w="0">
                <a:solidFill>
                  <a:sysClr val="windowText" lastClr="000000"/>
                </a:solidFill>
              </a:ln>
              <a:solidFill>
                <a:srgbClr val="DE733E"/>
              </a:solidFill>
              <a:effectLst>
                <a:glow rad="63500">
                  <a:schemeClr val="accent3">
                    <a:satMod val="175000"/>
                    <a:alpha val="40000"/>
                  </a:schemeClr>
                </a:glow>
                <a:outerShdw blurRad="50800" dist="38100" dir="2700000" algn="tl" rotWithShape="0">
                  <a:prstClr val="black">
                    <a:alpha val="40000"/>
                  </a:prstClr>
                </a:outerShdw>
              </a:effectLst>
              <a:latin typeface="KG Second Chances Solid" panose="02000000000000000000" pitchFamily="2" charset="0"/>
            </a:endParaRPr>
          </a:p>
        </p:txBody>
      </p:sp>
      <p:sp>
        <p:nvSpPr>
          <p:cNvPr id="7" name="TextBox 6"/>
          <p:cNvSpPr txBox="1"/>
          <p:nvPr/>
        </p:nvSpPr>
        <p:spPr>
          <a:xfrm>
            <a:off x="826492" y="1555967"/>
            <a:ext cx="10750802" cy="4081117"/>
          </a:xfrm>
          <a:prstGeom prst="rect">
            <a:avLst/>
          </a:prstGeom>
          <a:noFill/>
        </p:spPr>
        <p:txBody>
          <a:bodyPr wrap="square" rtlCol="0">
            <a:spAutoFit/>
          </a:bodyPr>
          <a:lstStyle/>
          <a:p>
            <a:pPr marL="571500" indent="-571500">
              <a:lnSpc>
                <a:spcPct val="80000"/>
              </a:lnSpc>
              <a:buFont typeface="Arial" panose="020B0604020202020204" pitchFamily="34" charset="0"/>
              <a:buChar char="•"/>
            </a:pPr>
            <a:r>
              <a:rPr lang="en-US" sz="3600" dirty="0" smtClean="0">
                <a:latin typeface="KBScaredStraight" panose="02000603000000000000" pitchFamily="2" charset="0"/>
                <a:ea typeface="KBScaredStraight" panose="02000603000000000000" pitchFamily="2" charset="0"/>
              </a:rPr>
              <a:t>Cortes traveled 400 miles to reach Tenochtitlan.</a:t>
            </a:r>
          </a:p>
          <a:p>
            <a:pPr marL="571500" indent="-571500">
              <a:lnSpc>
                <a:spcPct val="80000"/>
              </a:lnSpc>
              <a:buFont typeface="Arial" panose="020B0604020202020204" pitchFamily="34" charset="0"/>
              <a:buChar char="•"/>
            </a:pPr>
            <a:r>
              <a:rPr lang="en-US" sz="3600" dirty="0" smtClean="0">
                <a:latin typeface="KBScaredStraight" panose="02000603000000000000" pitchFamily="2" charset="0"/>
                <a:ea typeface="KBScaredStraight" panose="02000603000000000000" pitchFamily="2" charset="0"/>
              </a:rPr>
              <a:t>Montezuma did not attack right away because he first thought Cortes was Quetzalcoatl.</a:t>
            </a:r>
          </a:p>
          <a:p>
            <a:pPr marL="571500" indent="-571500">
              <a:lnSpc>
                <a:spcPct val="80000"/>
              </a:lnSpc>
              <a:buFont typeface="Arial" panose="020B0604020202020204" pitchFamily="34" charset="0"/>
              <a:buChar char="•"/>
            </a:pPr>
            <a:r>
              <a:rPr lang="en-US" sz="3600" dirty="0" smtClean="0">
                <a:latin typeface="KBScaredStraight" panose="02000603000000000000" pitchFamily="2" charset="0"/>
                <a:ea typeface="KBScaredStraight" panose="02000603000000000000" pitchFamily="2" charset="0"/>
              </a:rPr>
              <a:t>The Spanish were able to take control of the city &amp; took Montezuma hostage.</a:t>
            </a:r>
          </a:p>
          <a:p>
            <a:pPr marL="571500" indent="-571500">
              <a:lnSpc>
                <a:spcPct val="80000"/>
              </a:lnSpc>
              <a:buFont typeface="Arial" panose="020B0604020202020204" pitchFamily="34" charset="0"/>
              <a:buChar char="•"/>
            </a:pPr>
            <a:r>
              <a:rPr lang="en-US" sz="3600" dirty="0" smtClean="0">
                <a:latin typeface="KBScaredStraight" panose="02000603000000000000" pitchFamily="2" charset="0"/>
                <a:ea typeface="KBScaredStraight" panose="02000603000000000000" pitchFamily="2" charset="0"/>
              </a:rPr>
              <a:t>Cortes ordered the Aztec to stop sacrificing people.</a:t>
            </a:r>
          </a:p>
        </p:txBody>
      </p:sp>
    </p:spTree>
    <p:extLst>
      <p:ext uri="{BB962C8B-B14F-4D97-AF65-F5344CB8AC3E}">
        <p14:creationId xmlns:p14="http://schemas.microsoft.com/office/powerpoint/2010/main" val="89437103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5" name="Rectangle 4"/>
          <p:cNvSpPr/>
          <p:nvPr/>
        </p:nvSpPr>
        <p:spPr>
          <a:xfrm>
            <a:off x="0" y="0"/>
            <a:ext cx="12312203" cy="6858000"/>
          </a:xfrm>
          <a:prstGeom prst="rect">
            <a:avLst/>
          </a:prstGeom>
          <a:solidFill>
            <a:srgbClr val="7E7B7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3192779" y="0"/>
            <a:ext cx="7076050" cy="707886"/>
          </a:xfrm>
          <a:prstGeom prst="rect">
            <a:avLst/>
          </a:prstGeom>
          <a:noFill/>
        </p:spPr>
        <p:txBody>
          <a:bodyPr wrap="square" rtlCol="0">
            <a:spAutoFit/>
          </a:bodyPr>
          <a:lstStyle/>
          <a:p>
            <a:r>
              <a:rPr lang="en-US" sz="4000" dirty="0" smtClean="0">
                <a:latin typeface="KBScaredStraight" panose="02000603000000000000" pitchFamily="2" charset="0"/>
                <a:ea typeface="KBScaredStraight" panose="02000603000000000000" pitchFamily="2" charset="0"/>
              </a:rPr>
              <a:t>Aztec Temple</a:t>
            </a:r>
            <a:endParaRPr lang="en-US" sz="4000" dirty="0">
              <a:latin typeface="KBScaredStraight" panose="02000603000000000000" pitchFamily="2" charset="0"/>
              <a:ea typeface="KBScaredStraight" panose="02000603000000000000" pitchFamily="2"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55939" y="0"/>
            <a:ext cx="8080121" cy="68580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7463941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5" name="Rectangle 4"/>
          <p:cNvSpPr/>
          <p:nvPr/>
        </p:nvSpPr>
        <p:spPr>
          <a:xfrm>
            <a:off x="0" y="0"/>
            <a:ext cx="12312203" cy="6858000"/>
          </a:xfrm>
          <a:prstGeom prst="rect">
            <a:avLst/>
          </a:prstGeom>
          <a:solidFill>
            <a:srgbClr val="7E7B7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4" descr="tenochtitla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2259350" y="0"/>
            <a:ext cx="7793502" cy="6858000"/>
          </a:xfrm>
          <a:prstGeom prst="rect">
            <a:avLst/>
          </a:prstGeom>
          <a:noFill/>
        </p:spPr>
      </p:pic>
    </p:spTree>
    <p:extLst>
      <p:ext uri="{BB962C8B-B14F-4D97-AF65-F5344CB8AC3E}">
        <p14:creationId xmlns:p14="http://schemas.microsoft.com/office/powerpoint/2010/main" val="169724928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12312203" cy="6858000"/>
          </a:xfrm>
          <a:prstGeom prst="rect">
            <a:avLst/>
          </a:prstGeom>
          <a:blipFill dpi="0" rotWithShape="1">
            <a:blip r:embed="rId2"/>
            <a:srcRect/>
            <a:stretch>
              <a:fillRect/>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5" name="Rectangle 4"/>
          <p:cNvSpPr/>
          <p:nvPr/>
        </p:nvSpPr>
        <p:spPr>
          <a:xfrm>
            <a:off x="734903" y="1"/>
            <a:ext cx="10941281" cy="6858000"/>
          </a:xfrm>
          <a:prstGeom prst="rect">
            <a:avLst/>
          </a:prstGeom>
          <a:solidFill>
            <a:schemeClr val="bg1">
              <a:lumMod val="95000"/>
              <a:alpha val="94000"/>
            </a:schemeClr>
          </a:solidFill>
          <a:ln w="285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677718" y="53218"/>
            <a:ext cx="10956847" cy="1169551"/>
          </a:xfrm>
          <a:prstGeom prst="rect">
            <a:avLst/>
          </a:prstGeom>
          <a:noFill/>
        </p:spPr>
        <p:txBody>
          <a:bodyPr wrap="none" lIns="91440" tIns="45720" rIns="91440" bIns="45720">
            <a:spAutoFit/>
          </a:bodyPr>
          <a:lstStyle/>
          <a:p>
            <a:pPr algn="ctr"/>
            <a:r>
              <a:rPr lang="en-US" sz="7000" dirty="0" smtClean="0">
                <a:ln w="0">
                  <a:solidFill>
                    <a:sysClr val="windowText" lastClr="000000"/>
                  </a:solidFill>
                </a:ln>
                <a:solidFill>
                  <a:srgbClr val="DE733E"/>
                </a:solidFill>
                <a:effectLst>
                  <a:glow rad="63500">
                    <a:schemeClr val="accent3">
                      <a:satMod val="175000"/>
                      <a:alpha val="40000"/>
                    </a:schemeClr>
                  </a:glow>
                  <a:outerShdw blurRad="50800" dist="38100" dir="2700000" algn="tl" rotWithShape="0">
                    <a:prstClr val="black">
                      <a:alpha val="40000"/>
                    </a:prstClr>
                  </a:outerShdw>
                </a:effectLst>
                <a:latin typeface="KG Second Chances Solid" panose="02000000000000000000" pitchFamily="2" charset="0"/>
              </a:rPr>
              <a:t>Cortes Defeats Aztecs</a:t>
            </a:r>
            <a:endParaRPr lang="en-US" sz="7000" b="0" cap="none" spc="0" dirty="0" smtClean="0">
              <a:ln w="0">
                <a:solidFill>
                  <a:sysClr val="windowText" lastClr="000000"/>
                </a:solidFill>
              </a:ln>
              <a:solidFill>
                <a:srgbClr val="DE733E"/>
              </a:solidFill>
              <a:effectLst>
                <a:glow rad="63500">
                  <a:schemeClr val="accent3">
                    <a:satMod val="175000"/>
                    <a:alpha val="40000"/>
                  </a:schemeClr>
                </a:glow>
                <a:outerShdw blurRad="50800" dist="38100" dir="2700000" algn="tl" rotWithShape="0">
                  <a:prstClr val="black">
                    <a:alpha val="40000"/>
                  </a:prstClr>
                </a:outerShdw>
              </a:effectLst>
              <a:latin typeface="KG Second Chances Solid" panose="02000000000000000000" pitchFamily="2" charset="0"/>
            </a:endParaRPr>
          </a:p>
        </p:txBody>
      </p:sp>
      <p:sp>
        <p:nvSpPr>
          <p:cNvPr id="7" name="TextBox 6"/>
          <p:cNvSpPr txBox="1"/>
          <p:nvPr/>
        </p:nvSpPr>
        <p:spPr>
          <a:xfrm>
            <a:off x="826492" y="1555967"/>
            <a:ext cx="10750802" cy="4967514"/>
          </a:xfrm>
          <a:prstGeom prst="rect">
            <a:avLst/>
          </a:prstGeom>
          <a:noFill/>
        </p:spPr>
        <p:txBody>
          <a:bodyPr wrap="square" rtlCol="0">
            <a:spAutoFit/>
          </a:bodyPr>
          <a:lstStyle/>
          <a:p>
            <a:pPr marL="571500" indent="-571500">
              <a:lnSpc>
                <a:spcPct val="80000"/>
              </a:lnSpc>
              <a:buFont typeface="Arial" panose="020B0604020202020204" pitchFamily="34" charset="0"/>
              <a:buChar char="•"/>
            </a:pPr>
            <a:r>
              <a:rPr lang="en-US" sz="3600" dirty="0" smtClean="0">
                <a:latin typeface="KBScaredStraight" panose="02000603000000000000" pitchFamily="2" charset="0"/>
                <a:ea typeface="KBScaredStraight" panose="02000603000000000000" pitchFamily="2" charset="0"/>
              </a:rPr>
              <a:t>Cortes’ orders angered the Aztecs, so they planned a rebellion.</a:t>
            </a:r>
          </a:p>
          <a:p>
            <a:pPr marL="571500" indent="-571500">
              <a:lnSpc>
                <a:spcPct val="80000"/>
              </a:lnSpc>
              <a:buFont typeface="Arial" panose="020B0604020202020204" pitchFamily="34" charset="0"/>
              <a:buChar char="•"/>
            </a:pPr>
            <a:r>
              <a:rPr lang="en-US" sz="3600" dirty="0" smtClean="0">
                <a:latin typeface="KBScaredStraight" panose="02000603000000000000" pitchFamily="2" charset="0"/>
                <a:ea typeface="KBScaredStraight" panose="02000603000000000000" pitchFamily="2" charset="0"/>
              </a:rPr>
              <a:t>Fighting broke out &amp; Montezuma was killed.</a:t>
            </a:r>
          </a:p>
          <a:p>
            <a:pPr marL="571500" indent="-571500">
              <a:lnSpc>
                <a:spcPct val="80000"/>
              </a:lnSpc>
              <a:buFont typeface="Arial" panose="020B0604020202020204" pitchFamily="34" charset="0"/>
              <a:buChar char="•"/>
            </a:pPr>
            <a:r>
              <a:rPr lang="en-US" sz="3600" dirty="0" smtClean="0">
                <a:latin typeface="KBScaredStraight" panose="02000603000000000000" pitchFamily="2" charset="0"/>
                <a:ea typeface="KBScaredStraight" panose="02000603000000000000" pitchFamily="2" charset="0"/>
              </a:rPr>
              <a:t>The Spanish were outnumbered, so they fled the city.</a:t>
            </a:r>
          </a:p>
          <a:p>
            <a:pPr marL="571500" indent="-571500">
              <a:lnSpc>
                <a:spcPct val="80000"/>
              </a:lnSpc>
              <a:buFont typeface="Arial" panose="020B0604020202020204" pitchFamily="34" charset="0"/>
              <a:buChar char="•"/>
            </a:pPr>
            <a:endParaRPr lang="en-US" sz="3600" dirty="0" smtClean="0">
              <a:latin typeface="KBScaredStraight" panose="02000603000000000000" pitchFamily="2" charset="0"/>
              <a:ea typeface="KBScaredStraight" panose="02000603000000000000" pitchFamily="2" charset="0"/>
            </a:endParaRPr>
          </a:p>
          <a:p>
            <a:pPr marL="571500" indent="-571500">
              <a:lnSpc>
                <a:spcPct val="80000"/>
              </a:lnSpc>
              <a:buFont typeface="Arial" panose="020B0604020202020204" pitchFamily="34" charset="0"/>
              <a:buChar char="•"/>
            </a:pPr>
            <a:r>
              <a:rPr lang="en-US" sz="3600" dirty="0" smtClean="0">
                <a:latin typeface="KBScaredStraight" panose="02000603000000000000" pitchFamily="2" charset="0"/>
                <a:ea typeface="KBScaredStraight" panose="02000603000000000000" pitchFamily="2" charset="0"/>
              </a:rPr>
              <a:t>Before they could prepare a 2</a:t>
            </a:r>
            <a:r>
              <a:rPr lang="en-US" sz="3600" baseline="30000" dirty="0" smtClean="0">
                <a:latin typeface="KBScaredStraight" panose="02000603000000000000" pitchFamily="2" charset="0"/>
                <a:ea typeface="KBScaredStraight" panose="02000603000000000000" pitchFamily="2" charset="0"/>
              </a:rPr>
              <a:t>nd</a:t>
            </a:r>
            <a:r>
              <a:rPr lang="en-US" sz="3600" dirty="0" smtClean="0">
                <a:latin typeface="KBScaredStraight" panose="02000603000000000000" pitchFamily="2" charset="0"/>
                <a:ea typeface="KBScaredStraight" panose="02000603000000000000" pitchFamily="2" charset="0"/>
              </a:rPr>
              <a:t> attack, smallpox broke out in Tenochtitlan &amp; greatly weakened the large Aztec empire.</a:t>
            </a:r>
          </a:p>
          <a:p>
            <a:pPr marL="571500" indent="-571500">
              <a:lnSpc>
                <a:spcPct val="80000"/>
              </a:lnSpc>
              <a:buFont typeface="Arial" panose="020B0604020202020204" pitchFamily="34" charset="0"/>
              <a:buChar char="•"/>
            </a:pPr>
            <a:r>
              <a:rPr lang="en-US" sz="3600" dirty="0" smtClean="0">
                <a:latin typeface="KBScaredStraight" panose="02000603000000000000" pitchFamily="2" charset="0"/>
                <a:ea typeface="KBScaredStraight" panose="02000603000000000000" pitchFamily="2" charset="0"/>
              </a:rPr>
              <a:t>In 1521, the Spanish destroyed the Aztec capital.</a:t>
            </a:r>
          </a:p>
        </p:txBody>
      </p:sp>
    </p:spTree>
    <p:extLst>
      <p:ext uri="{BB962C8B-B14F-4D97-AF65-F5344CB8AC3E}">
        <p14:creationId xmlns:p14="http://schemas.microsoft.com/office/powerpoint/2010/main" val="171331190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0"/>
            <a:ext cx="12312203" cy="6858000"/>
          </a:xfrm>
          <a:prstGeom prst="rect">
            <a:avLst/>
          </a:prstGeom>
          <a:blipFill dpi="0" rotWithShape="1">
            <a:blip r:embed="rId2"/>
            <a:srcRect/>
            <a:stretch>
              <a:fillRect/>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5" name="Rectangle 4"/>
          <p:cNvSpPr/>
          <p:nvPr/>
        </p:nvSpPr>
        <p:spPr>
          <a:xfrm>
            <a:off x="734903" y="1"/>
            <a:ext cx="10941281" cy="6858000"/>
          </a:xfrm>
          <a:prstGeom prst="rect">
            <a:avLst/>
          </a:prstGeom>
          <a:solidFill>
            <a:schemeClr val="bg1">
              <a:lumMod val="95000"/>
              <a:alpha val="94000"/>
            </a:schemeClr>
          </a:solidFill>
          <a:ln w="285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277649" y="53218"/>
            <a:ext cx="11757000" cy="1015663"/>
          </a:xfrm>
          <a:prstGeom prst="rect">
            <a:avLst/>
          </a:prstGeom>
          <a:noFill/>
        </p:spPr>
        <p:txBody>
          <a:bodyPr wrap="none" lIns="91440" tIns="45720" rIns="91440" bIns="45720">
            <a:spAutoFit/>
          </a:bodyPr>
          <a:lstStyle/>
          <a:p>
            <a:pPr algn="ctr"/>
            <a:r>
              <a:rPr lang="en-US" sz="6000" dirty="0" smtClean="0">
                <a:ln w="0">
                  <a:solidFill>
                    <a:sysClr val="windowText" lastClr="000000"/>
                  </a:solidFill>
                </a:ln>
                <a:solidFill>
                  <a:srgbClr val="DE733E"/>
                </a:solidFill>
                <a:effectLst>
                  <a:glow rad="63500">
                    <a:schemeClr val="accent3">
                      <a:satMod val="175000"/>
                      <a:alpha val="40000"/>
                    </a:schemeClr>
                  </a:glow>
                  <a:outerShdw blurRad="50800" dist="38100" dir="2700000" algn="tl" rotWithShape="0">
                    <a:prstClr val="black">
                      <a:alpha val="40000"/>
                    </a:prstClr>
                  </a:outerShdw>
                </a:effectLst>
                <a:latin typeface="KG Second Chances Solid" panose="02000000000000000000" pitchFamily="2" charset="0"/>
              </a:rPr>
              <a:t>After Conquering the Aztec</a:t>
            </a:r>
            <a:endParaRPr lang="en-US" sz="6000" b="0" cap="none" spc="0" dirty="0" smtClean="0">
              <a:ln w="0">
                <a:solidFill>
                  <a:sysClr val="windowText" lastClr="000000"/>
                </a:solidFill>
              </a:ln>
              <a:solidFill>
                <a:srgbClr val="DE733E"/>
              </a:solidFill>
              <a:effectLst>
                <a:glow rad="63500">
                  <a:schemeClr val="accent3">
                    <a:satMod val="175000"/>
                    <a:alpha val="40000"/>
                  </a:schemeClr>
                </a:glow>
                <a:outerShdw blurRad="50800" dist="38100" dir="2700000" algn="tl" rotWithShape="0">
                  <a:prstClr val="black">
                    <a:alpha val="40000"/>
                  </a:prstClr>
                </a:outerShdw>
              </a:effectLst>
              <a:latin typeface="KG Second Chances Solid" panose="02000000000000000000" pitchFamily="2" charset="0"/>
            </a:endParaRPr>
          </a:p>
        </p:txBody>
      </p:sp>
      <p:sp>
        <p:nvSpPr>
          <p:cNvPr id="7" name="TextBox 6"/>
          <p:cNvSpPr txBox="1"/>
          <p:nvPr/>
        </p:nvSpPr>
        <p:spPr>
          <a:xfrm>
            <a:off x="826492" y="1555967"/>
            <a:ext cx="10750802" cy="3416320"/>
          </a:xfrm>
          <a:prstGeom prst="rect">
            <a:avLst/>
          </a:prstGeom>
          <a:noFill/>
        </p:spPr>
        <p:txBody>
          <a:bodyPr wrap="square" rtlCol="0">
            <a:spAutoFit/>
          </a:bodyPr>
          <a:lstStyle/>
          <a:p>
            <a:pPr marL="571500" indent="-571500">
              <a:buFont typeface="Arial" panose="020B0604020202020204" pitchFamily="34" charset="0"/>
              <a:buChar char="•"/>
            </a:pPr>
            <a:r>
              <a:rPr lang="en-US" sz="3600" dirty="0" smtClean="0">
                <a:latin typeface="KBScaredStraight" panose="02000603000000000000" pitchFamily="2" charset="0"/>
                <a:ea typeface="KBScaredStraight" panose="02000603000000000000" pitchFamily="2" charset="0"/>
              </a:rPr>
              <a:t>Cortes took part in one more expedition to Honduras.</a:t>
            </a:r>
          </a:p>
          <a:p>
            <a:pPr marL="571500" indent="-571500">
              <a:buFont typeface="Arial" panose="020B0604020202020204" pitchFamily="34" charset="0"/>
              <a:buChar char="•"/>
            </a:pPr>
            <a:r>
              <a:rPr lang="en-US" sz="3600" dirty="0" smtClean="0">
                <a:latin typeface="KBScaredStraight" panose="02000603000000000000" pitchFamily="2" charset="0"/>
                <a:ea typeface="KBScaredStraight" panose="02000603000000000000" pitchFamily="2" charset="0"/>
              </a:rPr>
              <a:t>He served as Governor General of New Spain.</a:t>
            </a:r>
          </a:p>
          <a:p>
            <a:pPr marL="571500" indent="-571500">
              <a:buFont typeface="Arial" panose="020B0604020202020204" pitchFamily="34" charset="0"/>
              <a:buChar char="•"/>
            </a:pPr>
            <a:r>
              <a:rPr lang="en-US" sz="3600" dirty="0" smtClean="0">
                <a:latin typeface="KBScaredStraight" panose="02000603000000000000" pitchFamily="2" charset="0"/>
                <a:ea typeface="KBScaredStraight" panose="02000603000000000000" pitchFamily="2" charset="0"/>
              </a:rPr>
              <a:t>He returned to Spain a very wealthy man. </a:t>
            </a:r>
          </a:p>
          <a:p>
            <a:pPr marL="571500" indent="-571500">
              <a:buFont typeface="Arial" panose="020B0604020202020204" pitchFamily="34" charset="0"/>
              <a:buChar char="•"/>
            </a:pPr>
            <a:r>
              <a:rPr lang="en-US" sz="3600" dirty="0" smtClean="0">
                <a:latin typeface="KBScaredStraight" panose="02000603000000000000" pitchFamily="2" charset="0"/>
                <a:ea typeface="KBScaredStraight" panose="02000603000000000000" pitchFamily="2" charset="0"/>
              </a:rPr>
              <a:t>He died in Seville, Spain in 1547.</a:t>
            </a:r>
          </a:p>
        </p:txBody>
      </p:sp>
    </p:spTree>
    <p:extLst>
      <p:ext uri="{BB962C8B-B14F-4D97-AF65-F5344CB8AC3E}">
        <p14:creationId xmlns:p14="http://schemas.microsoft.com/office/powerpoint/2010/main" val="221492264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5" name="Rectangle 4"/>
          <p:cNvSpPr/>
          <p:nvPr/>
        </p:nvSpPr>
        <p:spPr>
          <a:xfrm>
            <a:off x="0" y="0"/>
            <a:ext cx="12312203" cy="6858000"/>
          </a:xfrm>
          <a:prstGeom prst="rect">
            <a:avLst/>
          </a:prstGeom>
          <a:solidFill>
            <a:srgbClr val="7E7B7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19333" y="18569"/>
            <a:ext cx="4473536" cy="68580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15307075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4" name="Rectangle 3"/>
          <p:cNvSpPr/>
          <p:nvPr/>
        </p:nvSpPr>
        <p:spPr>
          <a:xfrm>
            <a:off x="0" y="0"/>
            <a:ext cx="12312203" cy="6858000"/>
          </a:xfrm>
          <a:prstGeom prst="rect">
            <a:avLst/>
          </a:prstGeom>
          <a:blipFill dpi="0" rotWithShape="1">
            <a:blip r:embed="rId2"/>
            <a:srcRect/>
            <a:stretch>
              <a:fillRect/>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734903" y="1"/>
            <a:ext cx="10941281" cy="6858000"/>
          </a:xfrm>
          <a:prstGeom prst="rect">
            <a:avLst/>
          </a:prstGeom>
          <a:solidFill>
            <a:schemeClr val="bg1">
              <a:lumMod val="95000"/>
              <a:alpha val="94000"/>
            </a:schemeClr>
          </a:solidFill>
          <a:ln w="285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59132" y="53218"/>
            <a:ext cx="12193979" cy="1169551"/>
          </a:xfrm>
          <a:prstGeom prst="rect">
            <a:avLst/>
          </a:prstGeom>
          <a:noFill/>
        </p:spPr>
        <p:txBody>
          <a:bodyPr wrap="none" lIns="91440" tIns="45720" rIns="91440" bIns="45720">
            <a:spAutoFit/>
          </a:bodyPr>
          <a:lstStyle/>
          <a:p>
            <a:pPr algn="ctr"/>
            <a:r>
              <a:rPr lang="en-US" sz="7000" b="0" cap="none" spc="0" dirty="0" smtClean="0">
                <a:ln w="0">
                  <a:solidFill>
                    <a:sysClr val="windowText" lastClr="000000"/>
                  </a:solidFill>
                </a:ln>
                <a:solidFill>
                  <a:srgbClr val="A4AB80"/>
                </a:solidFill>
                <a:effectLst>
                  <a:glow rad="63500">
                    <a:schemeClr val="accent3">
                      <a:satMod val="175000"/>
                      <a:alpha val="40000"/>
                    </a:schemeClr>
                  </a:glow>
                  <a:outerShdw blurRad="50800" dist="38100" dir="2700000" algn="tl" rotWithShape="0">
                    <a:prstClr val="black">
                      <a:alpha val="40000"/>
                    </a:prstClr>
                  </a:outerShdw>
                </a:effectLst>
                <a:latin typeface="KG Second Chances Solid" panose="02000000000000000000" pitchFamily="2" charset="0"/>
              </a:rPr>
              <a:t>Aztec Civilization Recipe</a:t>
            </a:r>
          </a:p>
        </p:txBody>
      </p:sp>
      <p:sp>
        <p:nvSpPr>
          <p:cNvPr id="7" name="TextBox 6"/>
          <p:cNvSpPr txBox="1"/>
          <p:nvPr/>
        </p:nvSpPr>
        <p:spPr>
          <a:xfrm>
            <a:off x="864788" y="1222769"/>
            <a:ext cx="10849692" cy="4893647"/>
          </a:xfrm>
          <a:prstGeom prst="rect">
            <a:avLst/>
          </a:prstGeom>
          <a:noFill/>
        </p:spPr>
        <p:txBody>
          <a:bodyPr wrap="square" rtlCol="0">
            <a:spAutoFit/>
          </a:bodyPr>
          <a:lstStyle/>
          <a:p>
            <a:r>
              <a:rPr lang="en-US" sz="3600" dirty="0" smtClean="0">
                <a:latin typeface="KBScaredStraight" panose="02000603000000000000" pitchFamily="2" charset="0"/>
                <a:ea typeface="KBScaredStraight" panose="02000603000000000000" pitchFamily="2" charset="0"/>
              </a:rPr>
              <a:t>Your Task: Write a “recipe” for the Aztec civilization. </a:t>
            </a:r>
          </a:p>
          <a:p>
            <a:r>
              <a:rPr lang="en-US" sz="3600" dirty="0" smtClean="0">
                <a:latin typeface="KBScaredStraight" panose="02000603000000000000" pitchFamily="2" charset="0"/>
                <a:ea typeface="KBScaredStraight" panose="02000603000000000000" pitchFamily="2" charset="0"/>
              </a:rPr>
              <a:t> </a:t>
            </a:r>
          </a:p>
          <a:p>
            <a:pPr marL="742950" indent="-742950">
              <a:buAutoNum type="arabicPeriod"/>
            </a:pPr>
            <a:r>
              <a:rPr lang="en-US" sz="3600" dirty="0" smtClean="0">
                <a:latin typeface="KBScaredStraight" panose="02000603000000000000" pitchFamily="2" charset="0"/>
                <a:ea typeface="KBScaredStraight" panose="02000603000000000000" pitchFamily="2" charset="0"/>
              </a:rPr>
              <a:t>Include the “ingredients” that went into forming that civilization.</a:t>
            </a:r>
          </a:p>
          <a:p>
            <a:pPr marL="742950" indent="-742950">
              <a:buAutoNum type="arabicPeriod"/>
            </a:pPr>
            <a:r>
              <a:rPr lang="en-US" sz="3600" dirty="0" smtClean="0">
                <a:latin typeface="KBScaredStraight" panose="02000603000000000000" pitchFamily="2" charset="0"/>
                <a:ea typeface="KBScaredStraight" panose="02000603000000000000" pitchFamily="2" charset="0"/>
              </a:rPr>
              <a:t>Write the special instructions for bringing the “ingredients” together.</a:t>
            </a:r>
          </a:p>
          <a:p>
            <a:endParaRPr lang="en-US" sz="3600" dirty="0" smtClean="0">
              <a:latin typeface="KBScaredStraight" panose="02000603000000000000" pitchFamily="2" charset="0"/>
              <a:ea typeface="KBScaredStraight" panose="02000603000000000000" pitchFamily="2" charset="0"/>
            </a:endParaRPr>
          </a:p>
          <a:p>
            <a:endParaRPr lang="en-US" sz="2400" dirty="0" smtClean="0">
              <a:latin typeface="KBScaredStraight" panose="02000603000000000000" pitchFamily="2" charset="0"/>
              <a:ea typeface="KBScaredStraight" panose="02000603000000000000" pitchFamily="2" charset="0"/>
            </a:endParaRPr>
          </a:p>
        </p:txBody>
      </p:sp>
    </p:spTree>
    <p:extLst>
      <p:ext uri="{BB962C8B-B14F-4D97-AF65-F5344CB8AC3E}">
        <p14:creationId xmlns:p14="http://schemas.microsoft.com/office/powerpoint/2010/main" val="396752631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1024590" y="0"/>
            <a:ext cx="10142819" cy="6858000"/>
          </a:xfrm>
          <a:prstGeom prst="rect">
            <a:avLst/>
          </a:prstGeom>
        </p:spPr>
      </p:pic>
    </p:spTree>
    <p:extLst>
      <p:ext uri="{BB962C8B-B14F-4D97-AF65-F5344CB8AC3E}">
        <p14:creationId xmlns:p14="http://schemas.microsoft.com/office/powerpoint/2010/main" val="420041425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4" name="Rectangle 3"/>
          <p:cNvSpPr/>
          <p:nvPr/>
        </p:nvSpPr>
        <p:spPr>
          <a:xfrm>
            <a:off x="0" y="0"/>
            <a:ext cx="12312203" cy="6858000"/>
          </a:xfrm>
          <a:prstGeom prst="rect">
            <a:avLst/>
          </a:prstGeom>
          <a:blipFill dpi="0" rotWithShape="1">
            <a:blip r:embed="rId2"/>
            <a:srcRect/>
            <a:stretch>
              <a:fillRect/>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734903" y="1"/>
            <a:ext cx="10941281" cy="6858000"/>
          </a:xfrm>
          <a:prstGeom prst="rect">
            <a:avLst/>
          </a:prstGeom>
          <a:solidFill>
            <a:schemeClr val="bg1">
              <a:lumMod val="95000"/>
              <a:alpha val="94000"/>
            </a:schemeClr>
          </a:solidFill>
          <a:ln w="285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3915767" y="53218"/>
            <a:ext cx="4480715" cy="1169551"/>
          </a:xfrm>
          <a:prstGeom prst="rect">
            <a:avLst/>
          </a:prstGeom>
          <a:noFill/>
        </p:spPr>
        <p:txBody>
          <a:bodyPr wrap="none" lIns="91440" tIns="45720" rIns="91440" bIns="45720">
            <a:spAutoFit/>
          </a:bodyPr>
          <a:lstStyle/>
          <a:p>
            <a:pPr algn="ctr"/>
            <a:r>
              <a:rPr lang="en-US" sz="7000" b="0" cap="none" spc="0" dirty="0" smtClean="0">
                <a:ln w="0">
                  <a:solidFill>
                    <a:sysClr val="windowText" lastClr="000000"/>
                  </a:solidFill>
                </a:ln>
                <a:solidFill>
                  <a:srgbClr val="A4AB80"/>
                </a:solidFill>
                <a:effectLst>
                  <a:glow rad="63500">
                    <a:schemeClr val="accent3">
                      <a:satMod val="175000"/>
                      <a:alpha val="40000"/>
                    </a:schemeClr>
                  </a:glow>
                  <a:outerShdw blurRad="50800" dist="38100" dir="2700000" algn="tl" rotWithShape="0">
                    <a:prstClr val="black">
                      <a:alpha val="40000"/>
                    </a:prstClr>
                  </a:outerShdw>
                </a:effectLst>
                <a:latin typeface="KG Second Chances Solid" panose="02000000000000000000" pitchFamily="2" charset="0"/>
              </a:rPr>
              <a:t>HIS-story</a:t>
            </a:r>
          </a:p>
        </p:txBody>
      </p:sp>
      <p:sp>
        <p:nvSpPr>
          <p:cNvPr id="7" name="TextBox 6"/>
          <p:cNvSpPr txBox="1"/>
          <p:nvPr/>
        </p:nvSpPr>
        <p:spPr>
          <a:xfrm>
            <a:off x="864788" y="1222769"/>
            <a:ext cx="10849692" cy="4893647"/>
          </a:xfrm>
          <a:prstGeom prst="rect">
            <a:avLst/>
          </a:prstGeom>
          <a:noFill/>
        </p:spPr>
        <p:txBody>
          <a:bodyPr wrap="square" rtlCol="0">
            <a:spAutoFit/>
          </a:bodyPr>
          <a:lstStyle/>
          <a:p>
            <a:pPr lvl="0"/>
            <a:r>
              <a:rPr lang="en-US" sz="3600" dirty="0" smtClean="0">
                <a:latin typeface="KBScaredStraight" panose="02000603000000000000" pitchFamily="2" charset="0"/>
                <a:ea typeface="KBScaredStraight" panose="02000603000000000000" pitchFamily="2" charset="0"/>
              </a:rPr>
              <a:t>Your Task: </a:t>
            </a:r>
            <a:r>
              <a:rPr lang="en-US" sz="3600" dirty="0">
                <a:latin typeface="KBScaredStraight" panose="02000603000000000000" pitchFamily="2" charset="0"/>
                <a:ea typeface="KBScaredStraight" panose="02000603000000000000" pitchFamily="2" charset="0"/>
              </a:rPr>
              <a:t>I</a:t>
            </a:r>
            <a:r>
              <a:rPr lang="en-US" sz="3600" dirty="0" smtClean="0">
                <a:latin typeface="KBScaredStraight" panose="02000603000000000000" pitchFamily="2" charset="0"/>
                <a:ea typeface="KBScaredStraight" panose="02000603000000000000" pitchFamily="2" charset="0"/>
              </a:rPr>
              <a:t>magine that you are one of the following men: Hernan Cortes, Montezuma, Francisco Pizarro, or Atahualpa. </a:t>
            </a:r>
          </a:p>
          <a:p>
            <a:pPr lvl="0"/>
            <a:endParaRPr lang="en-US" sz="3600" dirty="0">
              <a:latin typeface="KBScaredStraight" panose="02000603000000000000" pitchFamily="2" charset="0"/>
              <a:ea typeface="KBScaredStraight" panose="02000603000000000000" pitchFamily="2" charset="0"/>
            </a:endParaRPr>
          </a:p>
          <a:p>
            <a:pPr lvl="0"/>
            <a:r>
              <a:rPr lang="en-US" sz="3600" dirty="0" smtClean="0">
                <a:latin typeface="KBScaredStraight" panose="02000603000000000000" pitchFamily="2" charset="0"/>
                <a:ea typeface="KBScaredStraight" panose="02000603000000000000" pitchFamily="2" charset="0"/>
              </a:rPr>
              <a:t>Write a journal entry that details the experience of the man on the day that the corresponding civilization fell.</a:t>
            </a:r>
          </a:p>
          <a:p>
            <a:endParaRPr lang="en-US" sz="3600" dirty="0" smtClean="0">
              <a:latin typeface="KBScaredStraight" panose="02000603000000000000" pitchFamily="2" charset="0"/>
              <a:ea typeface="KBScaredStraight" panose="02000603000000000000" pitchFamily="2" charset="0"/>
            </a:endParaRPr>
          </a:p>
          <a:p>
            <a:endParaRPr lang="en-US" sz="2400" dirty="0" smtClean="0">
              <a:latin typeface="KBScaredStraight" panose="02000603000000000000" pitchFamily="2" charset="0"/>
              <a:ea typeface="KBScaredStraight" panose="02000603000000000000" pitchFamily="2" charset="0"/>
            </a:endParaRPr>
          </a:p>
        </p:txBody>
      </p:sp>
    </p:spTree>
    <p:extLst>
      <p:ext uri="{BB962C8B-B14F-4D97-AF65-F5344CB8AC3E}">
        <p14:creationId xmlns:p14="http://schemas.microsoft.com/office/powerpoint/2010/main" val="336371774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06437" y="0"/>
            <a:ext cx="11211950" cy="3741602"/>
          </a:xfrm>
          <a:prstGeom prst="rect">
            <a:avLst/>
          </a:prstGeom>
        </p:spPr>
        <p:txBody>
          <a:bodyPr wrap="square">
            <a:spAutoFit/>
          </a:bodyPr>
          <a:lstStyle/>
          <a:p>
            <a:pPr>
              <a:lnSpc>
                <a:spcPct val="107000"/>
              </a:lnSpc>
              <a:spcAft>
                <a:spcPts val="800"/>
              </a:spcAft>
            </a:pPr>
            <a:endParaRPr lang="en-US" sz="1400" dirty="0" smtClean="0">
              <a:latin typeface="KG Second Chances Solid" panose="02000000000000000000" pitchFamily="2" charset="0"/>
              <a:ea typeface="Calibri" panose="020F0502020204030204" pitchFamily="34" charset="0"/>
              <a:cs typeface="Arial" panose="020B0604020202020204" pitchFamily="34" charset="0"/>
            </a:endParaRPr>
          </a:p>
          <a:p>
            <a:pPr algn="ctr">
              <a:lnSpc>
                <a:spcPct val="107000"/>
              </a:lnSpc>
              <a:spcAft>
                <a:spcPts val="800"/>
              </a:spcAft>
            </a:pPr>
            <a:r>
              <a:rPr lang="en-US" sz="4400" dirty="0" smtClean="0">
                <a:latin typeface="KG Second Chances Solid" panose="02000000000000000000" pitchFamily="2" charset="0"/>
              </a:rPr>
              <a:t>Teachers</a:t>
            </a:r>
          </a:p>
          <a:p>
            <a:pPr>
              <a:lnSpc>
                <a:spcPct val="107000"/>
              </a:lnSpc>
              <a:spcAft>
                <a:spcPts val="800"/>
              </a:spcAft>
            </a:pPr>
            <a:endParaRPr lang="en-US" sz="4400" dirty="0" smtClean="0">
              <a:latin typeface="KBScaredStraight" panose="02000603000000000000" pitchFamily="2" charset="0"/>
              <a:ea typeface="KBScaredStraight" panose="02000603000000000000" pitchFamily="2" charset="0"/>
              <a:cs typeface="Arial" panose="020B0604020202020204" pitchFamily="34" charset="0"/>
            </a:endParaRPr>
          </a:p>
          <a:p>
            <a:pPr lvl="0"/>
            <a:r>
              <a:rPr lang="en-US" dirty="0"/>
              <a:t>Alphabet Sentences:</a:t>
            </a:r>
          </a:p>
          <a:p>
            <a:pPr lvl="1"/>
            <a:r>
              <a:rPr lang="en-US" dirty="0"/>
              <a:t>Place alphabet letters into a container and have each student draw one letter from the container.</a:t>
            </a:r>
          </a:p>
          <a:p>
            <a:pPr lvl="1"/>
            <a:r>
              <a:rPr lang="en-US" dirty="0"/>
              <a:t>Tell students to create a sentence that begins with that letter to summarize either the Aztec or Incan civilization.</a:t>
            </a:r>
          </a:p>
          <a:p>
            <a:pPr lvl="1"/>
            <a:r>
              <a:rPr lang="en-US" dirty="0"/>
              <a:t>Allow students to share their sentences.  </a:t>
            </a:r>
          </a:p>
          <a:p>
            <a:pPr lvl="1"/>
            <a:r>
              <a:rPr lang="en-US" dirty="0"/>
              <a:t>Have the class determine whether the sentence was written for the Aztecs or the Incas.</a:t>
            </a:r>
          </a:p>
          <a:p>
            <a:r>
              <a:rPr lang="en-US" dirty="0"/>
              <a:t>(Note:  You may want to exclude letters that may be difficult for students to use at the beginning of their sentences.)</a:t>
            </a:r>
          </a:p>
        </p:txBody>
      </p:sp>
    </p:spTree>
    <p:extLst>
      <p:ext uri="{BB962C8B-B14F-4D97-AF65-F5344CB8AC3E}">
        <p14:creationId xmlns:p14="http://schemas.microsoft.com/office/powerpoint/2010/main" val="2968050945"/>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4" name="Rectangle 3"/>
          <p:cNvSpPr/>
          <p:nvPr/>
        </p:nvSpPr>
        <p:spPr>
          <a:xfrm>
            <a:off x="0" y="0"/>
            <a:ext cx="12312203" cy="6858000"/>
          </a:xfrm>
          <a:prstGeom prst="rect">
            <a:avLst/>
          </a:prstGeom>
          <a:blipFill dpi="0" rotWithShape="1">
            <a:blip r:embed="rId2"/>
            <a:srcRect/>
            <a:stretch>
              <a:fillRect/>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734903" y="1"/>
            <a:ext cx="10941281" cy="6858000"/>
          </a:xfrm>
          <a:prstGeom prst="rect">
            <a:avLst/>
          </a:prstGeom>
          <a:solidFill>
            <a:schemeClr val="bg1">
              <a:lumMod val="95000"/>
              <a:alpha val="94000"/>
            </a:schemeClr>
          </a:solidFill>
          <a:ln w="285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1209900" y="53218"/>
            <a:ext cx="9892453" cy="1169551"/>
          </a:xfrm>
          <a:prstGeom prst="rect">
            <a:avLst/>
          </a:prstGeom>
          <a:noFill/>
        </p:spPr>
        <p:txBody>
          <a:bodyPr wrap="none" lIns="91440" tIns="45720" rIns="91440" bIns="45720">
            <a:spAutoFit/>
          </a:bodyPr>
          <a:lstStyle/>
          <a:p>
            <a:pPr algn="ctr"/>
            <a:r>
              <a:rPr lang="en-US" sz="7000" b="0" cap="none" spc="0" dirty="0" smtClean="0">
                <a:ln w="0">
                  <a:solidFill>
                    <a:sysClr val="windowText" lastClr="000000"/>
                  </a:solidFill>
                </a:ln>
                <a:solidFill>
                  <a:srgbClr val="A4AB80"/>
                </a:solidFill>
                <a:effectLst>
                  <a:glow rad="63500">
                    <a:schemeClr val="accent3">
                      <a:satMod val="175000"/>
                      <a:alpha val="40000"/>
                    </a:schemeClr>
                  </a:glow>
                  <a:outerShdw blurRad="50800" dist="38100" dir="2700000" algn="tl" rotWithShape="0">
                    <a:prstClr val="black">
                      <a:alpha val="40000"/>
                    </a:prstClr>
                  </a:outerShdw>
                </a:effectLst>
                <a:latin typeface="KG Second Chances Solid" panose="02000000000000000000" pitchFamily="2" charset="0"/>
              </a:rPr>
              <a:t>Alphabet Sentences</a:t>
            </a:r>
          </a:p>
        </p:txBody>
      </p:sp>
      <p:sp>
        <p:nvSpPr>
          <p:cNvPr id="7" name="TextBox 6"/>
          <p:cNvSpPr txBox="1"/>
          <p:nvPr/>
        </p:nvSpPr>
        <p:spPr>
          <a:xfrm>
            <a:off x="864788" y="1222769"/>
            <a:ext cx="10849692" cy="6278642"/>
          </a:xfrm>
          <a:prstGeom prst="rect">
            <a:avLst/>
          </a:prstGeom>
          <a:noFill/>
        </p:spPr>
        <p:txBody>
          <a:bodyPr wrap="square" rtlCol="0">
            <a:spAutoFit/>
          </a:bodyPr>
          <a:lstStyle/>
          <a:p>
            <a:pPr lvl="0"/>
            <a:r>
              <a:rPr lang="en-US" sz="3600" dirty="0" smtClean="0">
                <a:latin typeface="KBScaredStraight" panose="02000603000000000000" pitchFamily="2" charset="0"/>
                <a:ea typeface="KBScaredStraight" panose="02000603000000000000" pitchFamily="2" charset="0"/>
              </a:rPr>
              <a:t>Your Task: </a:t>
            </a:r>
          </a:p>
          <a:p>
            <a:pPr marL="285750" lvl="0" indent="-285750">
              <a:buFont typeface="Arial" panose="020B0604020202020204" pitchFamily="34" charset="0"/>
              <a:buChar char="•"/>
            </a:pPr>
            <a:r>
              <a:rPr lang="en-US" sz="3600" dirty="0">
                <a:latin typeface="KBScaredStraight" panose="02000603000000000000" pitchFamily="2" charset="0"/>
                <a:ea typeface="KBScaredStraight" panose="02000603000000000000" pitchFamily="2" charset="0"/>
              </a:rPr>
              <a:t>D</a:t>
            </a:r>
            <a:r>
              <a:rPr lang="en-US" sz="3600" dirty="0" smtClean="0">
                <a:latin typeface="KBScaredStraight" panose="02000603000000000000" pitchFamily="2" charset="0"/>
                <a:ea typeface="KBScaredStraight" panose="02000603000000000000" pitchFamily="2" charset="0"/>
              </a:rPr>
              <a:t>raw one letter from the container.</a:t>
            </a:r>
          </a:p>
          <a:p>
            <a:pPr marL="285750" lvl="0" indent="-285750">
              <a:buFont typeface="Arial" panose="020B0604020202020204" pitchFamily="34" charset="0"/>
              <a:buChar char="•"/>
            </a:pPr>
            <a:r>
              <a:rPr lang="en-US" sz="3600" dirty="0" smtClean="0">
                <a:latin typeface="KBScaredStraight" panose="02000603000000000000" pitchFamily="2" charset="0"/>
                <a:ea typeface="KBScaredStraight" panose="02000603000000000000" pitchFamily="2" charset="0"/>
              </a:rPr>
              <a:t>Write a sentence that begins with that letter to summarize either the Aztec or Incan civilization.</a:t>
            </a:r>
          </a:p>
          <a:p>
            <a:pPr marL="285750" lvl="0" indent="-285750">
              <a:buFont typeface="Arial" panose="020B0604020202020204" pitchFamily="34" charset="0"/>
              <a:buChar char="•"/>
            </a:pPr>
            <a:r>
              <a:rPr lang="en-US" sz="3600" dirty="0" smtClean="0">
                <a:latin typeface="KBScaredStraight" panose="02000603000000000000" pitchFamily="2" charset="0"/>
                <a:ea typeface="KBScaredStraight" panose="02000603000000000000" pitchFamily="2" charset="0"/>
              </a:rPr>
              <a:t>Next, you will share your sentence. </a:t>
            </a:r>
          </a:p>
          <a:p>
            <a:pPr marL="285750" lvl="0" indent="-285750">
              <a:buFont typeface="Arial" panose="020B0604020202020204" pitchFamily="34" charset="0"/>
              <a:buChar char="•"/>
            </a:pPr>
            <a:r>
              <a:rPr lang="en-US" sz="3600" dirty="0" smtClean="0">
                <a:latin typeface="KBScaredStraight" panose="02000603000000000000" pitchFamily="2" charset="0"/>
                <a:ea typeface="KBScaredStraight" panose="02000603000000000000" pitchFamily="2" charset="0"/>
              </a:rPr>
              <a:t>Finally, The class will determine whether the sentence was written for the Aztecs or the Incas.</a:t>
            </a:r>
          </a:p>
          <a:p>
            <a:pPr lvl="1"/>
            <a:endParaRPr lang="en-US" dirty="0" smtClean="0"/>
          </a:p>
          <a:p>
            <a:endParaRPr lang="en-US" sz="3600" dirty="0" smtClean="0">
              <a:latin typeface="KBScaredStraight" panose="02000603000000000000" pitchFamily="2" charset="0"/>
              <a:ea typeface="KBScaredStraight" panose="02000603000000000000" pitchFamily="2" charset="0"/>
            </a:endParaRPr>
          </a:p>
          <a:p>
            <a:endParaRPr lang="en-US" sz="2400" dirty="0" smtClean="0">
              <a:latin typeface="KBScaredStraight" panose="02000603000000000000" pitchFamily="2" charset="0"/>
              <a:ea typeface="KBScaredStraight" panose="02000603000000000000" pitchFamily="2" charset="0"/>
            </a:endParaRPr>
          </a:p>
        </p:txBody>
      </p:sp>
    </p:spTree>
    <p:extLst>
      <p:ext uri="{BB962C8B-B14F-4D97-AF65-F5344CB8AC3E}">
        <p14:creationId xmlns:p14="http://schemas.microsoft.com/office/powerpoint/2010/main" val="237905734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06437" y="0"/>
            <a:ext cx="11211950" cy="5599482"/>
          </a:xfrm>
          <a:prstGeom prst="rect">
            <a:avLst/>
          </a:prstGeom>
        </p:spPr>
        <p:txBody>
          <a:bodyPr wrap="square">
            <a:spAutoFit/>
          </a:bodyPr>
          <a:lstStyle/>
          <a:p>
            <a:pPr>
              <a:lnSpc>
                <a:spcPct val="107000"/>
              </a:lnSpc>
              <a:spcAft>
                <a:spcPts val="800"/>
              </a:spcAft>
            </a:pPr>
            <a:endParaRPr lang="en-US" sz="1400" dirty="0" smtClean="0">
              <a:latin typeface="KG Second Chances Solid" panose="02000000000000000000" pitchFamily="2" charset="0"/>
              <a:ea typeface="Calibri" panose="020F0502020204030204" pitchFamily="34" charset="0"/>
              <a:cs typeface="Arial" panose="020B0604020202020204" pitchFamily="34" charset="0"/>
            </a:endParaRPr>
          </a:p>
          <a:p>
            <a:pPr algn="ctr">
              <a:lnSpc>
                <a:spcPct val="107000"/>
              </a:lnSpc>
              <a:spcAft>
                <a:spcPts val="800"/>
              </a:spcAft>
            </a:pPr>
            <a:r>
              <a:rPr lang="en-US" sz="4400" dirty="0" smtClean="0">
                <a:latin typeface="KG Second Chances Solid" panose="02000000000000000000" pitchFamily="2" charset="0"/>
              </a:rPr>
              <a:t>Teachers</a:t>
            </a:r>
          </a:p>
          <a:p>
            <a:pPr>
              <a:lnSpc>
                <a:spcPct val="107000"/>
              </a:lnSpc>
              <a:spcAft>
                <a:spcPts val="800"/>
              </a:spcAft>
            </a:pPr>
            <a:r>
              <a:rPr lang="en-US" sz="4400" dirty="0" smtClean="0">
                <a:latin typeface="KBScaredStraight" panose="02000603000000000000" pitchFamily="2" charset="0"/>
                <a:ea typeface="KBScaredStraight" panose="02000603000000000000" pitchFamily="2" charset="0"/>
              </a:rPr>
              <a:t>Cut </a:t>
            </a:r>
            <a:r>
              <a:rPr lang="en-US" sz="4400" dirty="0">
                <a:latin typeface="KBScaredStraight" panose="02000603000000000000" pitchFamily="2" charset="0"/>
                <a:ea typeface="KBScaredStraight" panose="02000603000000000000" pitchFamily="2" charset="0"/>
              </a:rPr>
              <a:t>out the cards below and tape them on students’ backs. The students will walk around the classroom and “collect” clues from other students until they can guess the name on the card.</a:t>
            </a:r>
          </a:p>
        </p:txBody>
      </p:sp>
    </p:spTree>
    <p:extLst>
      <p:ext uri="{BB962C8B-B14F-4D97-AF65-F5344CB8AC3E}">
        <p14:creationId xmlns:p14="http://schemas.microsoft.com/office/powerpoint/2010/main" val="3251337426"/>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rot="5400000">
            <a:off x="2940771" y="-1829425"/>
            <a:ext cx="6901301" cy="10560151"/>
          </a:xfrm>
          <a:prstGeom prst="rect">
            <a:avLst/>
          </a:prstGeom>
        </p:spPr>
      </p:pic>
    </p:spTree>
    <p:extLst>
      <p:ext uri="{BB962C8B-B14F-4D97-AF65-F5344CB8AC3E}">
        <p14:creationId xmlns:p14="http://schemas.microsoft.com/office/powerpoint/2010/main" val="358271743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1763</TotalTime>
  <Words>2506</Words>
  <Application>Microsoft Office PowerPoint</Application>
  <PresentationFormat>Custom</PresentationFormat>
  <Paragraphs>326</Paragraphs>
  <Slides>104</Slides>
  <Notes>0</Notes>
  <HiddenSlides>0</HiddenSlides>
  <MMClips>0</MMClips>
  <ScaleCrop>false</ScaleCrop>
  <HeadingPairs>
    <vt:vector size="4" baseType="variant">
      <vt:variant>
        <vt:lpstr>Theme</vt:lpstr>
      </vt:variant>
      <vt:variant>
        <vt:i4>1</vt:i4>
      </vt:variant>
      <vt:variant>
        <vt:lpstr>Slide Titles</vt:lpstr>
      </vt:variant>
      <vt:variant>
        <vt:i4>104</vt:i4>
      </vt:variant>
    </vt:vector>
  </HeadingPairs>
  <TitlesOfParts>
    <vt:vector size="105"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Credits: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Chris Trantow</dc:creator>
  <cp:lastModifiedBy>Windows User</cp:lastModifiedBy>
  <cp:revision>42</cp:revision>
  <dcterms:created xsi:type="dcterms:W3CDTF">2013-09-01T11:32:56Z</dcterms:created>
  <dcterms:modified xsi:type="dcterms:W3CDTF">2015-02-06T20:40:40Z</dcterms:modified>
</cp:coreProperties>
</file>