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8" r:id="rId3"/>
    <p:sldId id="280" r:id="rId4"/>
    <p:sldId id="257" r:id="rId5"/>
    <p:sldId id="265" r:id="rId6"/>
    <p:sldId id="263" r:id="rId7"/>
    <p:sldId id="290" r:id="rId8"/>
    <p:sldId id="262" r:id="rId9"/>
    <p:sldId id="264" r:id="rId10"/>
    <p:sldId id="268" r:id="rId11"/>
    <p:sldId id="269" r:id="rId12"/>
    <p:sldId id="291" r:id="rId13"/>
    <p:sldId id="270" r:id="rId14"/>
    <p:sldId id="267" r:id="rId15"/>
    <p:sldId id="266" r:id="rId16"/>
    <p:sldId id="271" r:id="rId17"/>
    <p:sldId id="272" r:id="rId18"/>
    <p:sldId id="273" r:id="rId19"/>
    <p:sldId id="274" r:id="rId20"/>
    <p:sldId id="278" r:id="rId21"/>
    <p:sldId id="276" r:id="rId22"/>
    <p:sldId id="279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00"/>
    <a:srgbClr val="FFC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6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6387-8264-4B03-8E7A-EF6602B982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9CFD-1819-46DE-986F-19402A0D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5" y="268217"/>
            <a:ext cx="9931789" cy="63215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121369" y="1639115"/>
            <a:ext cx="5949257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Creation</a:t>
            </a:r>
          </a:p>
          <a:p>
            <a:pPr algn="ctr"/>
            <a:endParaRPr lang="en-US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  <a:p>
            <a:pPr algn="ctr"/>
            <a:r>
              <a:rPr lang="en-US" sz="9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Israel</a:t>
            </a:r>
            <a:endParaRPr lang="en-US" sz="96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8632" y="2979876"/>
            <a:ext cx="181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flisch Script Pro Regular" panose="020F0503020208020904" pitchFamily="34" charset="0"/>
              </a:rPr>
              <a:t>of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188631" y="1285172"/>
            <a:ext cx="181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flisch Script Pro Regular" panose="020F0503020208020904" pitchFamily="34" charset="0"/>
              </a:rPr>
              <a:t>The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833487" y="5055925"/>
            <a:ext cx="852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D3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Fall of the Ottoman Empire, Zionism, the Holocaust</a:t>
            </a:r>
            <a:r>
              <a:rPr lang="en-US" sz="2800">
                <a:solidFill>
                  <a:srgbClr val="FFCD3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&amp; the </a:t>
            </a:r>
            <a:r>
              <a:rPr lang="en-US" sz="2800" dirty="0">
                <a:solidFill>
                  <a:srgbClr val="FFCD3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Birth of a New Country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109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76615" y="124401"/>
            <a:ext cx="723877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New Borders</a:t>
            </a: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531333"/>
            <a:ext cx="9842697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the European countries divided the land, they drew borders that were not based on ethnic or religious groups or historical boundaries.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caused some ethnic and religious groups to be separated by boundaries, while grouping other groups together.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causes future conflicts that are still occurring today.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334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5567" y="124401"/>
            <a:ext cx="10500887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Britain’s Involvement</a:t>
            </a: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866" y="1220839"/>
            <a:ext cx="10030264" cy="780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World War I, Great Britain realized that it needed to protect its connection to India.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British promised the Arabs their own state (stretching from Syria to the Arabian peninsula) if they helped defeat the Ottomans.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At the same time, Britain was also making promises with the Jews.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Balfour Declaration (1917), the British promised their support for the establishment of a Jewish homeland in Palestine.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1918, the Ottoman Empire collapsed and the Arab sections of the empire were taken over by Great Britain and France. </a:t>
            </a:r>
          </a:p>
          <a:p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3960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54" y="0"/>
            <a:ext cx="4589292" cy="685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767754" y="5257800"/>
            <a:ext cx="2250831" cy="1100797"/>
          </a:xfrm>
          <a:prstGeom prst="rect">
            <a:avLst/>
          </a:prstGeom>
          <a:solidFill>
            <a:srgbClr val="F2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3157" y="124401"/>
            <a:ext cx="510569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Palestine</a:t>
            </a:r>
          </a:p>
          <a:p>
            <a:pPr algn="ctr"/>
            <a:endParaRPr lang="en-US" sz="8000" dirty="0">
              <a:ln w="10160">
                <a:solidFill>
                  <a:srgbClr val="FFCD33"/>
                </a:solidFill>
                <a:prstDash val="solid"/>
              </a:ln>
              <a:solidFill>
                <a:srgbClr val="FFCD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531333"/>
            <a:ext cx="9842697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 officially took control of Palestine as a mandate (similar to a colony).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Arabs felt betrayed that they were not given the area like they were promised, especially since they made up the largest part of the population.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Under British occupation, the number of Jewish settlers increased greatly.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1920, there was 1 Jew to every 10 Arabs. By 1947, there was 1 Jew for every 2 Arabs.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Arabs felt that they were loosing control of their land.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Jewish immigration continued, tension between Arabs and Jews increased.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111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17" y="0"/>
            <a:ext cx="4598765" cy="68580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rds.yahoo.com/_ylt=A0WTefV9NrRJ7hMAS6OjzbkF/SIG=14u09ldhs/EXP=1236633597/**http%3A/www.all-science-fair-projects.com/science_fair_projects_encyclopedia/upload/7/70/Map_of_Jewish_settlements_in_Palestine_in_19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35" y="0"/>
            <a:ext cx="4756329" cy="68580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0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4614" y="124401"/>
            <a:ext cx="430278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Zionism</a:t>
            </a:r>
          </a:p>
          <a:p>
            <a:pPr algn="ctr"/>
            <a:endParaRPr lang="en-US" sz="8000" dirty="0">
              <a:ln w="10160">
                <a:solidFill>
                  <a:srgbClr val="FFCD33"/>
                </a:solidFill>
                <a:prstDash val="solid"/>
              </a:ln>
              <a:solidFill>
                <a:srgbClr val="FFCD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531333"/>
            <a:ext cx="9842697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Zionism was a movement to establish a Jewish homeland in Palestine.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this time period, there was an increase in anti-Semitism (discrimination and violence towards Jews).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Jewish people believed that this was a good time to return to Zion (the holy land).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Tens of thousands of Jews began moving to Palestine after the Zionist movement began in Europe.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917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6374" y="124401"/>
            <a:ext cx="669927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Jewish Land</a:t>
            </a:r>
          </a:p>
          <a:p>
            <a:pPr algn="ctr"/>
            <a:endParaRPr lang="en-US" sz="8000" dirty="0">
              <a:ln w="10160">
                <a:solidFill>
                  <a:srgbClr val="FFCD33"/>
                </a:solidFill>
                <a:prstDash val="solid"/>
              </a:ln>
              <a:solidFill>
                <a:srgbClr val="FFCD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436740"/>
            <a:ext cx="9842697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Jewish connection with this land did not begin with Zionism, but actually dates back over 4,000 years.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According to Jewish and Christian sacred text, God commanded Abraham to leave his land in Mesopotamia and go to the land that is present-day Israel.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Jews believe that if any nation has a right to claim land, then they should be able to claim this area as their own country.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argue that they did not leave the land voluntarily, but were forced out by Roman persecution.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116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8611" y="124401"/>
            <a:ext cx="5594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Holocaust</a:t>
            </a:r>
          </a:p>
          <a:p>
            <a:pPr algn="ctr"/>
            <a:endParaRPr lang="en-US" sz="8000" dirty="0">
              <a:ln w="10160">
                <a:solidFill>
                  <a:srgbClr val="FFCD33"/>
                </a:solidFill>
                <a:prstDash val="solid"/>
              </a:ln>
              <a:solidFill>
                <a:srgbClr val="FFCD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531333"/>
            <a:ext cx="984269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More than six million Jews were killed in the Holocaust during World War II.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Anti-Semitism (discrimination against Jews) and the Holocaust led the Jewish people to seek a place of their own.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Zionist movement gained more support from others around the world to create a Jewish homeland.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762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5586" y="124401"/>
            <a:ext cx="712086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The Partition</a:t>
            </a:r>
          </a:p>
          <a:p>
            <a:pPr algn="ctr"/>
            <a:endParaRPr lang="en-US" sz="8000" dirty="0">
              <a:ln w="10160">
                <a:solidFill>
                  <a:srgbClr val="FFCD33"/>
                </a:solidFill>
                <a:prstDash val="solid"/>
              </a:ln>
              <a:solidFill>
                <a:srgbClr val="FFCD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531333"/>
            <a:ext cx="9842697" cy="105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1947, Great Britain asks the United Nations for help in dividing up the land that was promised to both the Jews and the Arabs.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United Nations felt it was right to create a Jewish state in Palestine due to their suffering in the Holocaust.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Jews agreed, but Arabs vowed to do anything needed to prevent the U.N. plan from being carried out.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Jews were outnumbered in Palestine, but their armies were much more advanced because of involvement in World War II.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Despite the bloodshed, the State of Israel was created on May 14, 1948.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That night, a combined Arab force of Egyptians, Iraqis, Jordanians, Syrians, Lebanese, Saudi, and Yemeni troops attacked… 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653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99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28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SS7H2 The student will analyze continuity and change in Southwest Asia (Middle East) leading to the 21st century.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Explain how European partitioning in the Middle East after the breakup of the Ottoman Empire led to regional conflict. </a:t>
            </a: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the historical reasons for the establishment of the modern State of Israel in 1948; include the Jewish religious connection to the land, the Holocaust, anti-Semitism, and Zionism in Europe. </a:t>
            </a: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c. Describe how land and religion are reasons for continuing conflicts in the Middle East. </a:t>
            </a:r>
          </a:p>
        </p:txBody>
      </p:sp>
    </p:spTree>
    <p:extLst>
      <p:ext uri="{BB962C8B-B14F-4D97-AF65-F5344CB8AC3E}">
        <p14:creationId xmlns:p14="http://schemas.microsoft.com/office/powerpoint/2010/main" val="326178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89" y="548640"/>
            <a:ext cx="5996821" cy="57607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87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2497" y="124401"/>
            <a:ext cx="956704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Arab-Israeli War</a:t>
            </a:r>
          </a:p>
          <a:p>
            <a:pPr algn="ctr"/>
            <a:endParaRPr lang="en-US" sz="8000" dirty="0">
              <a:ln w="10160">
                <a:solidFill>
                  <a:srgbClr val="FFCD33"/>
                </a:solidFill>
                <a:prstDash val="solid"/>
              </a:ln>
              <a:solidFill>
                <a:srgbClr val="FFCD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376585"/>
            <a:ext cx="9842697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That night, a combined Arab force of Egyptians, Iraqis, Jordanians, Syrians, Lebanese, Saudi, and Yemeni troops attacked… 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Arab-Israeli War (or Israeli War for Independence) lasted for 8 months, during which time the Jews not only defended their land, but expanded the territory to include most of the lands the Palestinians had been offered and rejected. 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land Palestine lost was divided among their Arab neighbors, leaving Palestine with nothing.  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created over 780,000 refugees who were displaced.  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of them left Israel, but some had nowhere to go and ended up in refugee camps along Arab borders.  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2288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41" y="0"/>
            <a:ext cx="9181871" cy="685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518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6943" y="124401"/>
            <a:ext cx="10378162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Arab-Israeli Conflict</a:t>
            </a:r>
          </a:p>
          <a:p>
            <a:pPr algn="ctr"/>
            <a:endParaRPr lang="en-US" sz="8000" dirty="0">
              <a:ln w="10160">
                <a:solidFill>
                  <a:srgbClr val="FFCD33"/>
                </a:solidFill>
                <a:prstDash val="solid"/>
              </a:ln>
              <a:solidFill>
                <a:srgbClr val="FFCD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376585"/>
            <a:ext cx="4572000" cy="48782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CAUSES:</a:t>
            </a:r>
          </a:p>
          <a:p>
            <a:pPr marL="0" lvl="1" algn="ctr">
              <a:spcBef>
                <a:spcPct val="50000"/>
              </a:spcBef>
            </a:pPr>
            <a:endParaRPr lang="en-US" sz="23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 algn="ctr">
              <a:spcBef>
                <a:spcPct val="50000"/>
              </a:spcBef>
            </a:pPr>
            <a:endParaRPr lang="en-US" sz="23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26710" y="1376585"/>
            <a:ext cx="4572000" cy="48782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EFFECTS:</a:t>
            </a:r>
          </a:p>
          <a:p>
            <a:pPr marL="0" lvl="1" algn="ctr">
              <a:spcBef>
                <a:spcPct val="50000"/>
              </a:spcBef>
            </a:pPr>
            <a:endParaRPr lang="en-US" sz="23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0" lvl="1" algn="ctr">
              <a:spcBef>
                <a:spcPct val="50000"/>
              </a:spcBef>
            </a:pPr>
            <a:endParaRPr lang="en-US" sz="23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64566" y="1856935"/>
            <a:ext cx="43047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Ottoman Empire fell apart.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Zionists supported the creation of a separate Jewish state.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Conflict broke out between Arabs and Jews.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8641" y="1856935"/>
            <a:ext cx="43047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 took control of Palestine.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British pledged their support of the Zionists and creation of Israel.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Arabs were displaced to West Bank and Gaza Strip.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3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5" y="268217"/>
            <a:ext cx="9931789" cy="63215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121369" y="1639115"/>
            <a:ext cx="5949257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Creation</a:t>
            </a:r>
          </a:p>
          <a:p>
            <a:pPr algn="ctr"/>
            <a:endParaRPr lang="en-US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  <a:p>
            <a:pPr algn="ctr"/>
            <a:r>
              <a:rPr lang="en-US" sz="96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Israel</a:t>
            </a:r>
            <a:endParaRPr lang="en-US" sz="96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8632" y="2979876"/>
            <a:ext cx="181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flisch Script Pro Regular" panose="020F0503020208020904" pitchFamily="34" charset="0"/>
              </a:rPr>
              <a:t>of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188631" y="1285172"/>
            <a:ext cx="181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flisch Script Pro Regular" panose="020F0503020208020904" pitchFamily="34" charset="0"/>
              </a:rPr>
              <a:t>The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833487" y="5055925"/>
            <a:ext cx="852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D3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Fall of the Ottoman Empire, Zionism, the Holocaust, &amp; the Birth of a New Country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820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2429" y="124401"/>
            <a:ext cx="924714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Ottoman Empire</a:t>
            </a: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531333"/>
            <a:ext cx="9842697" cy="650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Ottoman Turks began as small warrior bands that raided villages on the Byzantine frontier.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eventually developed into one of the largest and longest standing empires in the world.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Ottoman Empire was ruled by one family from 1299 CE until 1923 CE!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Ottoman Turks were known for their ruthless pursuit of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At its height, the Ottoman Empire’s lands stretched from Yemen, to Hungary, to Persia, and as far north as Russia. 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698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ttoman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93" y="1029494"/>
            <a:ext cx="7364412" cy="5145088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958" y="157902"/>
            <a:ext cx="1075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Ottoman Empire – 1500s to 1918</a:t>
            </a:r>
          </a:p>
        </p:txBody>
      </p:sp>
    </p:spTree>
    <p:extLst>
      <p:ext uri="{BB962C8B-B14F-4D97-AF65-F5344CB8AC3E}">
        <p14:creationId xmlns:p14="http://schemas.microsoft.com/office/powerpoint/2010/main" val="21557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2429" y="124401"/>
            <a:ext cx="924714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Ottoman Empire</a:t>
            </a: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531333"/>
            <a:ext cx="9842697" cy="726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Ottoman Turks were very wealthy.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gained their wealth through trade and taxation.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controlled most of the sea trade with their navy.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taxed their people heavily, especially Jews and Christians because they did not practice Islam.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Turks were well known for their incredible architecture and art.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Mosque of Suleiman is still one of the most beautiful buildings in all of Istanbul.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698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64" y="0"/>
            <a:ext cx="9209869" cy="6858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-109384"/>
            <a:ext cx="423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Mosque of Suleiman</a:t>
            </a:r>
          </a:p>
        </p:txBody>
      </p:sp>
    </p:spTree>
    <p:extLst>
      <p:ext uri="{BB962C8B-B14F-4D97-AF65-F5344CB8AC3E}">
        <p14:creationId xmlns:p14="http://schemas.microsoft.com/office/powerpoint/2010/main" val="415973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" y="0"/>
            <a:ext cx="1062955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2429" y="124401"/>
            <a:ext cx="924714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0160">
                  <a:solidFill>
                    <a:srgbClr val="FFCD33"/>
                  </a:solidFill>
                  <a:prstDash val="solid"/>
                </a:ln>
                <a:solidFill>
                  <a:srgbClr val="FFCD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Ottoman Empire</a:t>
            </a:r>
          </a:p>
          <a:p>
            <a:pPr algn="ctr"/>
            <a:endParaRPr lang="en-US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2644" y="1531333"/>
            <a:ext cx="9842697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Over time, the Ottoman sultans were not very capable of ruling and the empire began to decline.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World War I, the Ottoman Empire sided with the Central Powers. Bad idea…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the war, the government collapsed and the land of the former Ottoman Empire was divided among the victorious European countries: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France: Syria, Lebanon, Algeria, Morocco, Tunisia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Britain: Egypt, Sudan, Jordan, Palestine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Italy: Libya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151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nwcol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06450"/>
            <a:ext cx="8839200" cy="5245100"/>
          </a:xfrm>
          <a:prstGeom prst="rect">
            <a:avLst/>
          </a:prstGeom>
          <a:ln w="5715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2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1194</Words>
  <Application>Microsoft Office PowerPoint</Application>
  <PresentationFormat>Widescreen</PresentationFormat>
  <Paragraphs>199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Caflisch Script Pro Regular</vt:lpstr>
      <vt:lpstr>Calibri</vt:lpstr>
      <vt:lpstr>Calibri Light</vt:lpstr>
      <vt:lpstr>KBScaredStraight</vt:lpstr>
      <vt:lpstr>KG Second Chances Sketch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 Schilling</cp:lastModifiedBy>
  <cp:revision>24</cp:revision>
  <dcterms:created xsi:type="dcterms:W3CDTF">2013-10-07T17:09:00Z</dcterms:created>
  <dcterms:modified xsi:type="dcterms:W3CDTF">2017-01-16T16:42:44Z</dcterms:modified>
</cp:coreProperties>
</file>