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58" d="100"/>
          <a:sy n="58" d="100"/>
        </p:scale>
        <p:origin x="3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10/17/2018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10/17/2018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10/17/2018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10/17/2018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10/17/2018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10/17/2018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10/17/2018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Ss7cg4a/b/c</a:t>
            </a:r>
            <a:br>
              <a:rPr lang="en-US" smtClean="0"/>
            </a:br>
            <a:r>
              <a:rPr lang="en-US" smtClean="0"/>
              <a:t> Unit 3 notes</a:t>
            </a:r>
            <a:endParaRPr lang="en-US" dirty="0"/>
          </a:p>
        </p:txBody>
      </p:sp>
      <p:sp>
        <p:nvSpPr>
          <p:cNvPr id="3" name="Subtitle 2"/>
          <p:cNvSpPr>
            <a:spLocks noGrp="1"/>
          </p:cNvSpPr>
          <p:nvPr>
            <p:ph type="subTitle" idx="1"/>
          </p:nvPr>
        </p:nvSpPr>
        <p:spPr>
          <a:xfrm>
            <a:off x="1371600" y="3632200"/>
            <a:ext cx="9448800" cy="1806699"/>
          </a:xfrm>
        </p:spPr>
        <p:txBody>
          <a:bodyPr>
            <a:normAutofit/>
          </a:bodyPr>
          <a:lstStyle/>
          <a:p>
            <a:r>
              <a:rPr lang="en-US" dirty="0" smtClean="0"/>
              <a:t>Dylan Fayad</a:t>
            </a:r>
          </a:p>
          <a:p>
            <a:r>
              <a:rPr lang="en-US" dirty="0" smtClean="0"/>
              <a:t>10-16-18</a:t>
            </a:r>
          </a:p>
          <a:p>
            <a:r>
              <a:rPr lang="en-US" dirty="0" smtClean="0"/>
              <a:t>Mr.Calloway</a:t>
            </a:r>
          </a:p>
          <a:p>
            <a:r>
              <a:rPr lang="en-US" dirty="0" smtClean="0"/>
              <a:t>Social Studies</a:t>
            </a:r>
          </a:p>
          <a:p>
            <a:endParaRPr lang="en-US" dirty="0" smtClean="0"/>
          </a:p>
          <a:p>
            <a:endParaRPr lang="en-US" dirty="0"/>
          </a:p>
        </p:txBody>
      </p:sp>
    </p:spTree>
    <p:extLst>
      <p:ext uri="{BB962C8B-B14F-4D97-AF65-F5344CB8AC3E}">
        <p14:creationId xmlns:p14="http://schemas.microsoft.com/office/powerpoint/2010/main" val="267551954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3561" y="819396"/>
            <a:ext cx="6484877" cy="5035139"/>
          </a:xfrm>
          <a:prstGeom prst="rect">
            <a:avLst/>
          </a:prstGeom>
        </p:spPr>
      </p:pic>
    </p:spTree>
    <p:extLst>
      <p:ext uri="{BB962C8B-B14F-4D97-AF65-F5344CB8AC3E}">
        <p14:creationId xmlns:p14="http://schemas.microsoft.com/office/powerpoint/2010/main" val="3249145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ways government systems distribute power</a:t>
            </a:r>
          </a:p>
        </p:txBody>
      </p:sp>
      <p:sp>
        <p:nvSpPr>
          <p:cNvPr id="3" name="Content Placeholder 2"/>
          <p:cNvSpPr>
            <a:spLocks noGrp="1"/>
          </p:cNvSpPr>
          <p:nvPr>
            <p:ph sz="half" idx="1"/>
          </p:nvPr>
        </p:nvSpPr>
        <p:spPr/>
        <p:txBody>
          <a:bodyPr>
            <a:normAutofit/>
          </a:bodyPr>
          <a:lstStyle/>
          <a:p>
            <a:r>
              <a:rPr lang="en-US" dirty="0" smtClean="0"/>
              <a:t>Unitary:</a:t>
            </a:r>
          </a:p>
          <a:p>
            <a:r>
              <a:rPr lang="en-US" dirty="0" smtClean="0"/>
              <a:t>Blue is unitary.</a:t>
            </a:r>
          </a:p>
          <a:p>
            <a:r>
              <a:rPr lang="en-US" dirty="0" smtClean="0"/>
              <a:t>Green is federal.</a:t>
            </a:r>
          </a:p>
          <a:p>
            <a:endParaRPr lang="en-US" dirty="0"/>
          </a:p>
        </p:txBody>
      </p:sp>
      <p:sp>
        <p:nvSpPr>
          <p:cNvPr id="4" name="Content Placeholder 3"/>
          <p:cNvSpPr>
            <a:spLocks noGrp="1"/>
          </p:cNvSpPr>
          <p:nvPr>
            <p:ph sz="half" idx="2"/>
          </p:nvPr>
        </p:nvSpPr>
        <p:spPr/>
        <p:txBody>
          <a:bodyPr>
            <a:normAutofit/>
          </a:bodyPr>
          <a:lstStyle/>
          <a:p>
            <a:r>
              <a:rPr lang="en-US" dirty="0"/>
              <a:t>forming a single or uniform entity</a:t>
            </a:r>
            <a:r>
              <a:rPr lang="en-US" dirty="0" smtClean="0"/>
              <a:t>.</a:t>
            </a:r>
          </a:p>
          <a:p>
            <a:r>
              <a:rPr lang="en-US" dirty="0" smtClean="0"/>
              <a:t>Some example country's can be France, China and Japan.</a:t>
            </a:r>
          </a:p>
          <a:p>
            <a:r>
              <a:rPr lang="en-US" dirty="0">
                <a:solidFill>
                  <a:srgbClr val="FFFF00"/>
                </a:solidFill>
              </a:rPr>
              <a:t>A unitary state is a state governed as a single power in which the central government is </a:t>
            </a:r>
            <a:r>
              <a:rPr lang="en-US" dirty="0" smtClean="0">
                <a:solidFill>
                  <a:srgbClr val="FFFF00"/>
                </a:solidFill>
              </a:rPr>
              <a:t>ultimately has all the control</a:t>
            </a:r>
            <a:r>
              <a:rPr lang="en-US" dirty="0" smtClean="0"/>
              <a:t>.</a:t>
            </a:r>
          </a:p>
          <a:p>
            <a:r>
              <a:rPr lang="en-US" dirty="0"/>
              <a:t> </a:t>
            </a:r>
            <a:r>
              <a:rPr lang="en-US" dirty="0" smtClean="0"/>
              <a:t> </a:t>
            </a:r>
            <a:r>
              <a:rPr lang="en-US" dirty="0"/>
              <a:t>The advantages of unitary government are it is single and decisive </a:t>
            </a:r>
            <a:r>
              <a:rPr lang="en-US" dirty="0" smtClean="0"/>
              <a:t>legislative.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547" y="3853320"/>
            <a:ext cx="4428506" cy="2179142"/>
          </a:xfrm>
          <a:prstGeom prst="rect">
            <a:avLst/>
          </a:prstGeom>
        </p:spPr>
      </p:pic>
    </p:spTree>
    <p:extLst>
      <p:ext uri="{BB962C8B-B14F-4D97-AF65-F5344CB8AC3E}">
        <p14:creationId xmlns:p14="http://schemas.microsoft.com/office/powerpoint/2010/main" val="2817609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Ways Government systems distribute power</a:t>
            </a:r>
            <a:endParaRPr lang="en-US" dirty="0"/>
          </a:p>
        </p:txBody>
      </p:sp>
      <p:sp>
        <p:nvSpPr>
          <p:cNvPr id="3" name="Content Placeholder 2"/>
          <p:cNvSpPr>
            <a:spLocks noGrp="1"/>
          </p:cNvSpPr>
          <p:nvPr>
            <p:ph sz="half" idx="1"/>
          </p:nvPr>
        </p:nvSpPr>
        <p:spPr/>
        <p:txBody>
          <a:bodyPr/>
          <a:lstStyle/>
          <a:p>
            <a:r>
              <a:rPr lang="en-US" dirty="0" smtClean="0"/>
              <a:t>Confederation:</a:t>
            </a:r>
            <a:endParaRPr lang="en-US" dirty="0"/>
          </a:p>
        </p:txBody>
      </p:sp>
      <p:sp>
        <p:nvSpPr>
          <p:cNvPr id="4" name="Content Placeholder 3"/>
          <p:cNvSpPr>
            <a:spLocks noGrp="1"/>
          </p:cNvSpPr>
          <p:nvPr>
            <p:ph sz="half" idx="2"/>
          </p:nvPr>
        </p:nvSpPr>
        <p:spPr/>
        <p:txBody>
          <a:bodyPr/>
          <a:lstStyle/>
          <a:p>
            <a:r>
              <a:rPr lang="en-US" dirty="0">
                <a:solidFill>
                  <a:srgbClr val="FFFF00"/>
                </a:solidFill>
              </a:rPr>
              <a:t>a more or less permanent union of countries with some or most political power vested in a central authority</a:t>
            </a:r>
            <a:r>
              <a:rPr lang="en-US" dirty="0" smtClean="0"/>
              <a:t>.</a:t>
            </a:r>
          </a:p>
          <a:p>
            <a:r>
              <a:rPr lang="en-US" dirty="0"/>
              <a:t>Whereas a federation has a strong </a:t>
            </a:r>
            <a:r>
              <a:rPr lang="en-US" dirty="0" smtClean="0"/>
              <a:t>central</a:t>
            </a:r>
            <a:r>
              <a:rPr lang="en-US" dirty="0"/>
              <a:t> </a:t>
            </a:r>
            <a:r>
              <a:rPr lang="en-US" dirty="0" smtClean="0"/>
              <a:t>government.</a:t>
            </a:r>
          </a:p>
          <a:p>
            <a:r>
              <a:rPr lang="en-US" dirty="0" smtClean="0">
                <a:solidFill>
                  <a:srgbClr val="FFFF00"/>
                </a:solidFill>
              </a:rPr>
              <a:t>Decisions are made by the government and the council</a:t>
            </a:r>
            <a:r>
              <a:rPr lang="en-US" dirty="0" smtClean="0"/>
              <a:t>.</a:t>
            </a:r>
          </a:p>
          <a:p>
            <a:r>
              <a:rPr lang="en-US" dirty="0" smtClean="0"/>
              <a:t>Its was originally </a:t>
            </a:r>
            <a:r>
              <a:rPr lang="en-US" dirty="0"/>
              <a:t>The Articles </a:t>
            </a:r>
            <a:r>
              <a:rPr lang="en-US" dirty="0" smtClean="0"/>
              <a:t>of</a:t>
            </a:r>
            <a:r>
              <a:rPr lang="en-US" dirty="0"/>
              <a:t> </a:t>
            </a:r>
            <a:r>
              <a:rPr lang="en-US" dirty="0" smtClean="0"/>
              <a:t>confederation which</a:t>
            </a:r>
            <a:r>
              <a:rPr lang="en-US" dirty="0"/>
              <a:t> served as the first constitution of the newly formed United </a:t>
            </a:r>
            <a:r>
              <a:rPr lang="en-US" dirty="0" smtClean="0"/>
              <a:t>States.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830" y="3289464"/>
            <a:ext cx="4291940" cy="2075810"/>
          </a:xfrm>
          <a:prstGeom prst="rect">
            <a:avLst/>
          </a:prstGeom>
        </p:spPr>
      </p:pic>
    </p:spTree>
    <p:extLst>
      <p:ext uri="{BB962C8B-B14F-4D97-AF65-F5344CB8AC3E}">
        <p14:creationId xmlns:p14="http://schemas.microsoft.com/office/powerpoint/2010/main" val="3138106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Ways Government systems distribute power</a:t>
            </a:r>
          </a:p>
        </p:txBody>
      </p:sp>
      <p:sp>
        <p:nvSpPr>
          <p:cNvPr id="3" name="Content Placeholder 2"/>
          <p:cNvSpPr>
            <a:spLocks noGrp="1"/>
          </p:cNvSpPr>
          <p:nvPr>
            <p:ph sz="half" idx="1"/>
          </p:nvPr>
        </p:nvSpPr>
        <p:spPr/>
        <p:txBody>
          <a:bodyPr>
            <a:normAutofit/>
          </a:bodyPr>
          <a:lstStyle/>
          <a:p>
            <a:r>
              <a:rPr lang="en-US" dirty="0" smtClean="0"/>
              <a:t>Federal:</a:t>
            </a:r>
            <a:endParaRPr lang="en-US" dirty="0"/>
          </a:p>
        </p:txBody>
      </p:sp>
      <p:sp>
        <p:nvSpPr>
          <p:cNvPr id="4" name="Content Placeholder 3"/>
          <p:cNvSpPr>
            <a:spLocks noGrp="1"/>
          </p:cNvSpPr>
          <p:nvPr>
            <p:ph sz="half" idx="2"/>
          </p:nvPr>
        </p:nvSpPr>
        <p:spPr/>
        <p:txBody>
          <a:bodyPr>
            <a:normAutofit/>
          </a:bodyPr>
          <a:lstStyle/>
          <a:p>
            <a:r>
              <a:rPr lang="en-US" dirty="0" smtClean="0"/>
              <a:t>A</a:t>
            </a:r>
            <a:r>
              <a:rPr lang="en-US" dirty="0"/>
              <a:t> </a:t>
            </a:r>
            <a:r>
              <a:rPr lang="en-US" dirty="0" smtClean="0"/>
              <a:t>federal government</a:t>
            </a:r>
            <a:r>
              <a:rPr lang="en-US" dirty="0"/>
              <a:t> is a system that divides up power between a strong </a:t>
            </a:r>
            <a:r>
              <a:rPr lang="en-US" dirty="0" smtClean="0"/>
              <a:t>national government</a:t>
            </a:r>
            <a:r>
              <a:rPr lang="en-US" dirty="0"/>
              <a:t> and smaller </a:t>
            </a:r>
            <a:r>
              <a:rPr lang="en-US" dirty="0" smtClean="0"/>
              <a:t>local</a:t>
            </a:r>
            <a:r>
              <a:rPr lang="en-US" dirty="0"/>
              <a:t> </a:t>
            </a:r>
            <a:r>
              <a:rPr lang="en-US" dirty="0" smtClean="0"/>
              <a:t>government</a:t>
            </a:r>
            <a:r>
              <a:rPr lang="en-US" dirty="0"/>
              <a:t>.</a:t>
            </a:r>
            <a:endParaRPr lang="en-US" dirty="0" smtClean="0"/>
          </a:p>
          <a:p>
            <a:r>
              <a:rPr lang="en-US" dirty="0" smtClean="0">
                <a:solidFill>
                  <a:srgbClr val="FFFF00"/>
                </a:solidFill>
              </a:rPr>
              <a:t>Has 3 branches called: Legislative make laws which has the congress( house of representatives) and the senate, Executive carries out the laws which has (president, vice president and cabinet) and Judicial interprets the laws which has (Supreme Court).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792" y="2977525"/>
            <a:ext cx="3491345" cy="2458192"/>
          </a:xfrm>
          <a:prstGeom prst="rect">
            <a:avLst/>
          </a:prstGeom>
        </p:spPr>
      </p:pic>
    </p:spTree>
    <p:extLst>
      <p:ext uri="{BB962C8B-B14F-4D97-AF65-F5344CB8AC3E}">
        <p14:creationId xmlns:p14="http://schemas.microsoft.com/office/powerpoint/2010/main" val="94431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governments determine citizen participation</a:t>
            </a:r>
          </a:p>
        </p:txBody>
      </p:sp>
      <p:sp>
        <p:nvSpPr>
          <p:cNvPr id="3" name="Content Placeholder 2"/>
          <p:cNvSpPr>
            <a:spLocks noGrp="1"/>
          </p:cNvSpPr>
          <p:nvPr>
            <p:ph sz="half" idx="1"/>
          </p:nvPr>
        </p:nvSpPr>
        <p:spPr/>
        <p:txBody>
          <a:bodyPr/>
          <a:lstStyle/>
          <a:p>
            <a:r>
              <a:rPr lang="en-US" dirty="0" smtClean="0"/>
              <a:t>Autocratic:</a:t>
            </a:r>
            <a:endParaRPr lang="en-US" dirty="0"/>
          </a:p>
        </p:txBody>
      </p:sp>
      <p:sp>
        <p:nvSpPr>
          <p:cNvPr id="4" name="Content Placeholder 3"/>
          <p:cNvSpPr>
            <a:spLocks noGrp="1"/>
          </p:cNvSpPr>
          <p:nvPr>
            <p:ph sz="half" idx="2"/>
          </p:nvPr>
        </p:nvSpPr>
        <p:spPr/>
        <p:txBody>
          <a:bodyPr/>
          <a:lstStyle/>
          <a:p>
            <a:r>
              <a:rPr lang="en-US" dirty="0" smtClean="0">
                <a:solidFill>
                  <a:srgbClr val="FFFF00"/>
                </a:solidFill>
              </a:rPr>
              <a:t>An</a:t>
            </a:r>
            <a:r>
              <a:rPr lang="en-US" dirty="0">
                <a:solidFill>
                  <a:srgbClr val="FFFF00"/>
                </a:solidFill>
              </a:rPr>
              <a:t> </a:t>
            </a:r>
            <a:r>
              <a:rPr lang="en-US" dirty="0" smtClean="0">
                <a:solidFill>
                  <a:srgbClr val="FFFF00"/>
                </a:solidFill>
              </a:rPr>
              <a:t>autocracy is </a:t>
            </a:r>
            <a:r>
              <a:rPr lang="en-US" dirty="0">
                <a:solidFill>
                  <a:srgbClr val="FFFF00"/>
                </a:solidFill>
              </a:rPr>
              <a:t>a system </a:t>
            </a:r>
            <a:r>
              <a:rPr lang="en-US" dirty="0" smtClean="0">
                <a:solidFill>
                  <a:srgbClr val="FFFF00"/>
                </a:solidFill>
              </a:rPr>
              <a:t>of</a:t>
            </a:r>
            <a:r>
              <a:rPr lang="en-US" dirty="0">
                <a:solidFill>
                  <a:srgbClr val="FFFF00"/>
                </a:solidFill>
              </a:rPr>
              <a:t> </a:t>
            </a:r>
            <a:r>
              <a:rPr lang="en-US" dirty="0" smtClean="0">
                <a:solidFill>
                  <a:srgbClr val="FFFF00"/>
                </a:solidFill>
              </a:rPr>
              <a:t>government</a:t>
            </a:r>
            <a:r>
              <a:rPr lang="en-US" dirty="0">
                <a:solidFill>
                  <a:srgbClr val="FFFF00"/>
                </a:solidFill>
              </a:rPr>
              <a:t> in which supreme power is concentrated in the hands of one </a:t>
            </a:r>
            <a:r>
              <a:rPr lang="en-US" dirty="0" smtClean="0">
                <a:solidFill>
                  <a:srgbClr val="FFFF00"/>
                </a:solidFill>
              </a:rPr>
              <a:t>person.</a:t>
            </a:r>
          </a:p>
          <a:p>
            <a:r>
              <a:rPr lang="en-US" dirty="0" smtClean="0"/>
              <a:t>Examples are: Cuba, Saudi Arabia, and Syria….</a:t>
            </a:r>
          </a:p>
          <a:p>
            <a:r>
              <a:rPr lang="en-US" dirty="0" smtClean="0"/>
              <a:t>All it is basically dictatorship.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662" y="2744533"/>
            <a:ext cx="3724275" cy="2924175"/>
          </a:xfrm>
          <a:prstGeom prst="rect">
            <a:avLst/>
          </a:prstGeom>
        </p:spPr>
      </p:pic>
    </p:spTree>
    <p:extLst>
      <p:ext uri="{BB962C8B-B14F-4D97-AF65-F5344CB8AC3E}">
        <p14:creationId xmlns:p14="http://schemas.microsoft.com/office/powerpoint/2010/main" val="496129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governments determine citizen participation</a:t>
            </a:r>
          </a:p>
        </p:txBody>
      </p:sp>
      <p:sp>
        <p:nvSpPr>
          <p:cNvPr id="3" name="Content Placeholder 2"/>
          <p:cNvSpPr>
            <a:spLocks noGrp="1"/>
          </p:cNvSpPr>
          <p:nvPr>
            <p:ph sz="half" idx="1"/>
          </p:nvPr>
        </p:nvSpPr>
        <p:spPr>
          <a:xfrm>
            <a:off x="530225" y="2194559"/>
            <a:ext cx="5241183" cy="4214129"/>
          </a:xfrm>
        </p:spPr>
        <p:txBody>
          <a:bodyPr>
            <a:normAutofit fontScale="92500"/>
          </a:bodyPr>
          <a:lstStyle/>
          <a:p>
            <a:r>
              <a:rPr lang="en-US" dirty="0" smtClean="0"/>
              <a:t>Oligarchic:</a:t>
            </a:r>
            <a:endParaRPr lang="en-US" dirty="0"/>
          </a:p>
        </p:txBody>
      </p:sp>
      <p:sp>
        <p:nvSpPr>
          <p:cNvPr id="4" name="Content Placeholder 3"/>
          <p:cNvSpPr>
            <a:spLocks noGrp="1"/>
          </p:cNvSpPr>
          <p:nvPr>
            <p:ph sz="half" idx="2"/>
          </p:nvPr>
        </p:nvSpPr>
        <p:spPr/>
        <p:txBody>
          <a:bodyPr>
            <a:normAutofit fontScale="92500"/>
          </a:bodyPr>
          <a:lstStyle/>
          <a:p>
            <a:r>
              <a:rPr lang="en-US" dirty="0">
                <a:solidFill>
                  <a:srgbClr val="FFFF00"/>
                </a:solidFill>
              </a:rPr>
              <a:t>a form </a:t>
            </a:r>
            <a:r>
              <a:rPr lang="en-US" dirty="0" smtClean="0">
                <a:solidFill>
                  <a:srgbClr val="FFFF00"/>
                </a:solidFill>
              </a:rPr>
              <a:t>of government</a:t>
            </a:r>
            <a:r>
              <a:rPr lang="en-US" dirty="0">
                <a:solidFill>
                  <a:srgbClr val="FFFF00"/>
                </a:solidFill>
              </a:rPr>
              <a:t> run by a small number of people such as wealthy landowners, royalty or powerful military figures</a:t>
            </a:r>
            <a:r>
              <a:rPr lang="en-US" dirty="0" smtClean="0">
                <a:solidFill>
                  <a:srgbClr val="FFFF00"/>
                </a:solidFill>
              </a:rPr>
              <a:t>.</a:t>
            </a:r>
          </a:p>
          <a:p>
            <a:r>
              <a:rPr lang="en-US" dirty="0" smtClean="0"/>
              <a:t>Did you know that </a:t>
            </a:r>
            <a:r>
              <a:rPr lang="en-US" dirty="0"/>
              <a:t>The political </a:t>
            </a:r>
            <a:r>
              <a:rPr lang="en-US" dirty="0" smtClean="0"/>
              <a:t>term, oligarchic, comes </a:t>
            </a:r>
            <a:r>
              <a:rPr lang="en-US" dirty="0"/>
              <a:t>to English from the Greek with its meaning </a:t>
            </a:r>
            <a:r>
              <a:rPr lang="en-US" dirty="0" smtClean="0"/>
              <a:t>intact?</a:t>
            </a:r>
          </a:p>
          <a:p>
            <a:r>
              <a:rPr lang="en-US" dirty="0" smtClean="0"/>
              <a:t>Example: China, North Korea, and Venezuela.</a:t>
            </a:r>
          </a:p>
          <a:p>
            <a:endParaRPr lang="en-US" dirty="0" smtClean="0"/>
          </a:p>
          <a:p>
            <a:endParaRPr lang="en-US" dirty="0" smtClean="0"/>
          </a:p>
          <a:p>
            <a:pPr marL="0" indent="0">
              <a:buNone/>
            </a:pPr>
            <a:r>
              <a:rPr lang="en-US" dirty="0" smtClean="0"/>
              <a:t>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3" y="2872873"/>
            <a:ext cx="4785756" cy="2857500"/>
          </a:xfrm>
          <a:prstGeom prst="rect">
            <a:avLst/>
          </a:prstGeom>
        </p:spPr>
      </p:pic>
    </p:spTree>
    <p:extLst>
      <p:ext uri="{BB962C8B-B14F-4D97-AF65-F5344CB8AC3E}">
        <p14:creationId xmlns:p14="http://schemas.microsoft.com/office/powerpoint/2010/main" val="28843170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governments determine citizen participation</a:t>
            </a:r>
          </a:p>
        </p:txBody>
      </p:sp>
      <p:sp>
        <p:nvSpPr>
          <p:cNvPr id="3" name="Content Placeholder 2"/>
          <p:cNvSpPr>
            <a:spLocks noGrp="1"/>
          </p:cNvSpPr>
          <p:nvPr>
            <p:ph sz="half" idx="1"/>
          </p:nvPr>
        </p:nvSpPr>
        <p:spPr/>
        <p:txBody>
          <a:bodyPr>
            <a:normAutofit fontScale="92500" lnSpcReduction="10000"/>
          </a:bodyPr>
          <a:lstStyle/>
          <a:p>
            <a:r>
              <a:rPr lang="en-US" dirty="0" smtClean="0"/>
              <a:t>Democratic: </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a:solidFill>
                  <a:srgbClr val="FFFF00"/>
                </a:solidFill>
              </a:rPr>
              <a:t>A system </a:t>
            </a:r>
            <a:r>
              <a:rPr lang="en-US" dirty="0" smtClean="0">
                <a:solidFill>
                  <a:srgbClr val="FFFF00"/>
                </a:solidFill>
              </a:rPr>
              <a:t>of</a:t>
            </a:r>
            <a:r>
              <a:rPr lang="en-US" dirty="0">
                <a:solidFill>
                  <a:srgbClr val="FFFF00"/>
                </a:solidFill>
              </a:rPr>
              <a:t> </a:t>
            </a:r>
            <a:r>
              <a:rPr lang="en-US" dirty="0" smtClean="0">
                <a:solidFill>
                  <a:srgbClr val="FFFF00"/>
                </a:solidFill>
              </a:rPr>
              <a:t>government in </a:t>
            </a:r>
            <a:r>
              <a:rPr lang="en-US" dirty="0">
                <a:solidFill>
                  <a:srgbClr val="FFFF00"/>
                </a:solidFill>
              </a:rPr>
              <a:t>which power is vested in the people, who rule either directly or through freely elected representatives</a:t>
            </a:r>
            <a:r>
              <a:rPr lang="en-US" dirty="0" smtClean="0">
                <a:solidFill>
                  <a:srgbClr val="FFFF00"/>
                </a:solidFill>
              </a:rPr>
              <a:t>. </a:t>
            </a:r>
            <a:r>
              <a:rPr lang="en-US" dirty="0" smtClean="0"/>
              <a:t>In other words is what we have.</a:t>
            </a:r>
          </a:p>
          <a:p>
            <a:r>
              <a:rPr lang="en-US" dirty="0">
                <a:solidFill>
                  <a:srgbClr val="FFFF00"/>
                </a:solidFill>
              </a:rPr>
              <a:t>This is where the people elect representatives to run </a:t>
            </a:r>
            <a:r>
              <a:rPr lang="en-US" dirty="0" smtClean="0">
                <a:solidFill>
                  <a:srgbClr val="FFFF00"/>
                </a:solidFill>
              </a:rPr>
              <a:t>the</a:t>
            </a:r>
            <a:r>
              <a:rPr lang="en-US" dirty="0">
                <a:solidFill>
                  <a:srgbClr val="FFFF00"/>
                </a:solidFill>
              </a:rPr>
              <a:t> </a:t>
            </a:r>
            <a:r>
              <a:rPr lang="en-US" dirty="0" smtClean="0">
                <a:solidFill>
                  <a:srgbClr val="FFFF00"/>
                </a:solidFill>
              </a:rPr>
              <a:t>government. </a:t>
            </a:r>
            <a:r>
              <a:rPr lang="en-US" dirty="0"/>
              <a:t>Another name for this type </a:t>
            </a:r>
            <a:r>
              <a:rPr lang="en-US" dirty="0" smtClean="0"/>
              <a:t>of</a:t>
            </a:r>
            <a:r>
              <a:rPr lang="en-US" dirty="0"/>
              <a:t> </a:t>
            </a:r>
            <a:r>
              <a:rPr lang="en-US" dirty="0" smtClean="0"/>
              <a:t>democracy</a:t>
            </a:r>
            <a:r>
              <a:rPr lang="en-US" dirty="0"/>
              <a:t> is </a:t>
            </a:r>
            <a:r>
              <a:rPr lang="en-US" dirty="0" smtClean="0"/>
              <a:t>a</a:t>
            </a:r>
            <a:r>
              <a:rPr lang="en-US" dirty="0"/>
              <a:t> </a:t>
            </a:r>
            <a:r>
              <a:rPr lang="en-US" dirty="0" smtClean="0"/>
              <a:t>democratic</a:t>
            </a:r>
            <a:r>
              <a:rPr lang="en-US" dirty="0"/>
              <a:t> republic</a:t>
            </a:r>
            <a:r>
              <a:rPr lang="en-US" dirty="0" smtClean="0"/>
              <a:t>.</a:t>
            </a:r>
          </a:p>
          <a:p>
            <a:r>
              <a:rPr lang="en-US" dirty="0" smtClean="0"/>
              <a:t>Some characteristics of an democracy government is:</a:t>
            </a:r>
            <a:r>
              <a:rPr lang="en-US" dirty="0"/>
              <a:t> established popular sovereignty, majority rule, individual rights, free and open elections, citizen involvement and open compromise.</a:t>
            </a:r>
            <a:r>
              <a:rPr lang="en-US" dirty="0" smtClean="0"/>
              <a:t>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080" y="3109341"/>
            <a:ext cx="3901440" cy="2194560"/>
          </a:xfrm>
          <a:prstGeom prst="rect">
            <a:avLst/>
          </a:prstGeom>
        </p:spPr>
      </p:pic>
    </p:spTree>
    <p:extLst>
      <p:ext uri="{BB962C8B-B14F-4D97-AF65-F5344CB8AC3E}">
        <p14:creationId xmlns:p14="http://schemas.microsoft.com/office/powerpoint/2010/main" val="989787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predominant forms of democratic </a:t>
            </a:r>
            <a:r>
              <a:rPr lang="en-US" dirty="0" smtClean="0"/>
              <a:t>governments</a:t>
            </a:r>
            <a:endParaRPr lang="en-US" dirty="0"/>
          </a:p>
        </p:txBody>
      </p:sp>
      <p:sp>
        <p:nvSpPr>
          <p:cNvPr id="3" name="Content Placeholder 2"/>
          <p:cNvSpPr>
            <a:spLocks noGrp="1"/>
          </p:cNvSpPr>
          <p:nvPr>
            <p:ph sz="half" idx="1"/>
          </p:nvPr>
        </p:nvSpPr>
        <p:spPr>
          <a:xfrm>
            <a:off x="651102" y="2194559"/>
            <a:ext cx="5334000" cy="4024125"/>
          </a:xfrm>
        </p:spPr>
        <p:txBody>
          <a:bodyPr/>
          <a:lstStyle/>
          <a:p>
            <a:r>
              <a:rPr lang="en-US" dirty="0" smtClean="0"/>
              <a:t>Parliamentary:</a:t>
            </a:r>
            <a:endParaRPr lang="en-US" dirty="0"/>
          </a:p>
        </p:txBody>
      </p:sp>
      <p:sp>
        <p:nvSpPr>
          <p:cNvPr id="4" name="Content Placeholder 3"/>
          <p:cNvSpPr>
            <a:spLocks noGrp="1"/>
          </p:cNvSpPr>
          <p:nvPr>
            <p:ph sz="half" idx="2"/>
          </p:nvPr>
        </p:nvSpPr>
        <p:spPr/>
        <p:txBody>
          <a:bodyPr/>
          <a:lstStyle/>
          <a:p>
            <a:r>
              <a:rPr lang="en-US" dirty="0" smtClean="0">
                <a:solidFill>
                  <a:srgbClr val="FFFF00"/>
                </a:solidFill>
              </a:rPr>
              <a:t>It represents the legislature branch it helps which is the prime minister or chancellor. It also chooses the executive branch from within the parliament.</a:t>
            </a:r>
          </a:p>
          <a:p>
            <a:r>
              <a:rPr lang="en-US" dirty="0" smtClean="0"/>
              <a:t>Examples: United Kingdom and Japan</a:t>
            </a:r>
          </a:p>
          <a:p>
            <a:pPr marL="0" indent="0">
              <a:buNone/>
            </a:pPr>
            <a:endParaRPr lang="en-US" dirty="0" smtClean="0">
              <a:solidFill>
                <a:srgbClr val="FFFF00"/>
              </a:solidFill>
            </a:endParaRPr>
          </a:p>
          <a:p>
            <a:pPr marL="0" indent="0">
              <a:buNone/>
            </a:pPr>
            <a:r>
              <a:rPr lang="en-US" dirty="0" smtClean="0">
                <a:solidFill>
                  <a:srgbClr val="FFFF00"/>
                </a:solidFill>
              </a:rPr>
              <a:t>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281" y="2631483"/>
            <a:ext cx="4275116" cy="3150275"/>
          </a:xfrm>
          <a:prstGeom prst="rect">
            <a:avLst/>
          </a:prstGeom>
        </p:spPr>
      </p:pic>
    </p:spTree>
    <p:extLst>
      <p:ext uri="{BB962C8B-B14F-4D97-AF65-F5344CB8AC3E}">
        <p14:creationId xmlns:p14="http://schemas.microsoft.com/office/powerpoint/2010/main" val="834048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predominant forms of democratic governments</a:t>
            </a:r>
          </a:p>
        </p:txBody>
      </p:sp>
      <p:sp>
        <p:nvSpPr>
          <p:cNvPr id="3" name="Content Placeholder 2"/>
          <p:cNvSpPr>
            <a:spLocks noGrp="1"/>
          </p:cNvSpPr>
          <p:nvPr>
            <p:ph sz="half" idx="1"/>
          </p:nvPr>
        </p:nvSpPr>
        <p:spPr/>
        <p:txBody>
          <a:bodyPr/>
          <a:lstStyle/>
          <a:p>
            <a:r>
              <a:rPr lang="en-US" dirty="0" smtClean="0"/>
              <a:t>Presidential:</a:t>
            </a:r>
            <a:endParaRPr lang="en-US" dirty="0"/>
          </a:p>
        </p:txBody>
      </p:sp>
      <p:sp>
        <p:nvSpPr>
          <p:cNvPr id="4" name="Content Placeholder 3"/>
          <p:cNvSpPr>
            <a:spLocks noGrp="1"/>
          </p:cNvSpPr>
          <p:nvPr>
            <p:ph sz="half" idx="2"/>
          </p:nvPr>
        </p:nvSpPr>
        <p:spPr/>
        <p:txBody>
          <a:bodyPr/>
          <a:lstStyle/>
          <a:p>
            <a:r>
              <a:rPr lang="en-US" dirty="0" smtClean="0">
                <a:solidFill>
                  <a:srgbClr val="FFFF00"/>
                </a:solidFill>
              </a:rPr>
              <a:t>A</a:t>
            </a:r>
            <a:r>
              <a:rPr lang="en-US" dirty="0">
                <a:solidFill>
                  <a:srgbClr val="FFFF00"/>
                </a:solidFill>
              </a:rPr>
              <a:t> </a:t>
            </a:r>
            <a:r>
              <a:rPr lang="en-US" dirty="0" smtClean="0">
                <a:solidFill>
                  <a:srgbClr val="FFFF00"/>
                </a:solidFill>
              </a:rPr>
              <a:t>presidential democracy</a:t>
            </a:r>
            <a:r>
              <a:rPr lang="en-US" dirty="0">
                <a:solidFill>
                  <a:srgbClr val="FFFF00"/>
                </a:solidFill>
              </a:rPr>
              <a:t> is a system of government in which also called an executive branch exist but is separate from the </a:t>
            </a:r>
            <a:r>
              <a:rPr lang="en-US" dirty="0" smtClean="0">
                <a:solidFill>
                  <a:srgbClr val="FFFF00"/>
                </a:solidFill>
              </a:rPr>
              <a:t>legislature.</a:t>
            </a:r>
          </a:p>
          <a:p>
            <a:r>
              <a:rPr lang="en-US" dirty="0" smtClean="0"/>
              <a:t>Did you know in the presidential democracy the executive is chosen by directly by the president?</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679" y="2861953"/>
            <a:ext cx="2648196" cy="2743200"/>
          </a:xfrm>
          <a:prstGeom prst="rect">
            <a:avLst/>
          </a:prstGeom>
        </p:spPr>
      </p:pic>
    </p:spTree>
    <p:extLst>
      <p:ext uri="{BB962C8B-B14F-4D97-AF65-F5344CB8AC3E}">
        <p14:creationId xmlns:p14="http://schemas.microsoft.com/office/powerpoint/2010/main" val="17734722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411</TotalTime>
  <Words>206</Words>
  <Application>Microsoft Office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Century Gothic</vt:lpstr>
      <vt:lpstr>Vapor Trail</vt:lpstr>
      <vt:lpstr>Ss7cg4a/b/c  Unit 3 notes</vt:lpstr>
      <vt:lpstr>the ways government systems distribute power</vt:lpstr>
      <vt:lpstr>The Ways Government systems distribute power</vt:lpstr>
      <vt:lpstr>The Ways Government systems distribute power</vt:lpstr>
      <vt:lpstr>governments determine citizen participation</vt:lpstr>
      <vt:lpstr>governments determine citizen participation</vt:lpstr>
      <vt:lpstr>governments determine citizen participation</vt:lpstr>
      <vt:lpstr>predominant forms of democratic governments</vt:lpstr>
      <vt:lpstr>predominant forms of democratic governments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Ss7cg4 notes</dc:title>
  <dc:creator>DJ</dc:creator>
  <cp:lastModifiedBy>Calloway, Kenneth R</cp:lastModifiedBy>
  <cp:revision>16</cp:revision>
  <dcterms:created xsi:type="dcterms:W3CDTF">2018-10-16T16:04:08Z</dcterms:created>
  <dcterms:modified xsi:type="dcterms:W3CDTF">2018-10-17T18:12:19Z</dcterms:modified>
</cp:coreProperties>
</file>