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handoutMasterIdLst>
    <p:handoutMasterId r:id="rId31"/>
  </p:handoutMasterIdLst>
  <p:sldIdLst>
    <p:sldId id="256" r:id="rId4"/>
    <p:sldId id="296" r:id="rId5"/>
    <p:sldId id="257" r:id="rId6"/>
    <p:sldId id="267" r:id="rId7"/>
    <p:sldId id="268" r:id="rId8"/>
    <p:sldId id="269" r:id="rId9"/>
    <p:sldId id="270" r:id="rId10"/>
    <p:sldId id="272" r:id="rId11"/>
    <p:sldId id="261" r:id="rId12"/>
    <p:sldId id="262" r:id="rId13"/>
    <p:sldId id="294" r:id="rId14"/>
    <p:sldId id="273" r:id="rId15"/>
    <p:sldId id="274" r:id="rId16"/>
    <p:sldId id="288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0" r:id="rId25"/>
    <p:sldId id="289" r:id="rId26"/>
    <p:sldId id="290" r:id="rId27"/>
    <p:sldId id="291" r:id="rId28"/>
    <p:sldId id="29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C26"/>
    <a:srgbClr val="39471D"/>
    <a:srgbClr val="7A9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8C2E44B-6E53-4D9B-A132-69520013C8EC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725BC9F-3D02-4851-8AC5-3FEC7F419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611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5335A36D-C8C4-4F57-9F7E-495D46896A5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506107A8-5CA1-401E-9CC3-1B4DB9FC1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86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3B004F-06D9-4CD5-A2ED-C0507B48B43E}" type="slidenum">
              <a:rPr lang="en-US" altLang="en-US" sz="1300">
                <a:latin typeface="Calibri" pitchFamily="34" charset="0"/>
              </a:rPr>
              <a:pPr eaLnBrk="1" hangingPunct="1"/>
              <a:t>4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565F0A-485F-4382-BCDF-324FF818B999}" type="slidenum">
              <a:rPr lang="en-US" altLang="en-US" sz="1300">
                <a:latin typeface="Calibri" pitchFamily="34" charset="0"/>
              </a:rPr>
              <a:pPr eaLnBrk="1" hangingPunct="1"/>
              <a:t>5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8A1A1D-5DAD-4A2B-92AB-54E9B13AA473}" type="slidenum">
              <a:rPr lang="en-US" altLang="en-US" sz="1300">
                <a:latin typeface="Calibri" pitchFamily="34" charset="0"/>
              </a:rPr>
              <a:pPr eaLnBrk="1" hangingPunct="1"/>
              <a:t>6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40941B-39E3-4CE1-B86D-7D305ACF8A70}" type="slidenum">
              <a:rPr lang="en-US" altLang="en-US" sz="1300">
                <a:latin typeface="Calibri" pitchFamily="34" charset="0"/>
              </a:rPr>
              <a:pPr eaLnBrk="1" hangingPunct="1"/>
              <a:t>7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665C0-C3E8-442F-A886-9E2667D9C566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7BDB-FDE3-4B59-A232-89511600F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8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8A71F-72B8-47C9-870E-A52B82EEA0A8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326A-1207-4C34-B29C-25DEE40A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2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3AA43-6314-4075-B23C-74BEE0339031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6804-D673-4F93-A65C-D32DED91E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57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4BFE8-6A76-4D44-8066-CD93F80DCCF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2928F-492A-44E0-A093-0BE2F3329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5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FD2E2F-2D71-480D-851B-42C7945E43A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5CED28-53BB-480B-BD83-64CEB2F7C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63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2EFC0-C3D1-4D7E-A601-E7D49652A707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FCB725-AFAE-4683-8274-DE4498D63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8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2B7DDC-C774-4190-9A33-9E1987FA88D6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0FA877-B602-46D3-A471-2B819A043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91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EB92B5-19CF-48FB-8DB5-652F7E46DE8B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97F0FC-5972-4D17-B092-1031F67BD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3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900FB9-E869-4E36-AC60-8D2CE66E7723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E258A8-C7FA-44B2-8BED-50001351E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4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EAEECB-CB8C-4337-860D-9CD45D20E0E9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CC5B16-A11A-4CF2-BADB-87A31DCBE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34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46F8EE-8043-4E54-8094-357603AF7994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6BF9D4-97BE-43C4-B8CE-CA83D15D1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2E2F-2D71-480D-851B-42C7945E43A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CED28-53BB-480B-BD83-64CEB2F7C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63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92ECE7-44E7-468D-99BD-05BFB82A4A05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FAFF5B-98EA-45B2-9A8E-92CE288B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927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8A71F-72B8-47C9-870E-A52B82EEA0A8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EB326A-1207-4C34-B29C-25DEE40A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29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3AA43-6314-4075-B23C-74BEE0339031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7F6804-D673-4F93-A65C-D32DED91E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57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34BFE8-6A76-4D44-8066-CD93F80DCCF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72928F-492A-44E0-A093-0BE2F3329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FD2E2F-2D71-480D-851B-42C7945E43A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5CED28-53BB-480B-BD83-64CEB2F7C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6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2EFC0-C3D1-4D7E-A601-E7D49652A707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FCB725-AFAE-4683-8274-DE4498D63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8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2B7DDC-C774-4190-9A33-9E1987FA88D6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0FA877-B602-46D3-A471-2B819A043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91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EB92B5-19CF-48FB-8DB5-652F7E46DE8B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97F0FC-5972-4D17-B092-1031F67BD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36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900FB9-E869-4E36-AC60-8D2CE66E7723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E258A8-C7FA-44B2-8BED-50001351E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4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EAEECB-CB8C-4337-860D-9CD45D20E0E9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CC5B16-A11A-4CF2-BADB-87A31DCBE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3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42EFC0-C3D1-4D7E-A601-E7D49652A707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B725-AFAE-4683-8274-DE4498D63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883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46F8EE-8043-4E54-8094-357603AF7994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6BF9D4-97BE-43C4-B8CE-CA83D15D1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9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92ECE7-44E7-468D-99BD-05BFB82A4A05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FAFF5B-98EA-45B2-9A8E-92CE288B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927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8A71F-72B8-47C9-870E-A52B82EEA0A8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EB326A-1207-4C34-B29C-25DEE40A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29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3AA43-6314-4075-B23C-74BEE0339031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7F6804-D673-4F93-A65C-D32DED91E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573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34BFE8-6A76-4D44-8066-CD93F80DCCFF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72928F-492A-44E0-A093-0BE2F3329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5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B7DDC-C774-4190-9A33-9E1987FA88D6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FA877-B602-46D3-A471-2B819A043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91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B92B5-19CF-48FB-8DB5-652F7E46DE8B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7F0FC-5972-4D17-B092-1031F67BD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3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00FB9-E869-4E36-AC60-8D2CE66E7723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58A8-C7FA-44B2-8BED-50001351E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4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AEECB-CB8C-4337-860D-9CD45D20E0E9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5B16-A11A-4CF2-BADB-87A31DCBE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3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6F8EE-8043-4E54-8094-357603AF7994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F9D4-97BE-43C4-B8CE-CA83D15D1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2ECE7-44E7-468D-99BD-05BFB82A4A05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FF5B-98EA-45B2-9A8E-92CE288B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9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A5C26"/>
                </a:solidFill>
                <a:latin typeface="Impact" pitchFamily="34" charset="0"/>
              </a:defRPr>
            </a:lvl1pPr>
          </a:lstStyle>
          <a:p>
            <a:fld id="{0E1F1FD1-A72B-47CD-8669-B5E7BE5B33D0}" type="datetime1">
              <a:rPr lang="en-US" altLang="en-US"/>
              <a:pPr/>
              <a:t>2/26/2014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A5C26"/>
                </a:solidFill>
                <a:latin typeface="Impac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A5C26"/>
                </a:solidFill>
                <a:latin typeface="Impact" pitchFamily="34" charset="0"/>
              </a:defRPr>
            </a:lvl1pPr>
          </a:lstStyle>
          <a:p>
            <a:fld id="{B06BEB8F-AADE-4F27-83AC-D3B83939C5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4400" smtClean="0">
                <a:solidFill>
                  <a:srgbClr val="4A5C26"/>
                </a:solidFill>
                <a:latin typeface="Impact" pitchFamily="34" charset="0"/>
                <a:ea typeface="ＭＳ Ｐゴシック" charset="-128"/>
                <a:cs typeface="ＭＳ Ｐゴシック" charset="-128"/>
              </a:rPr>
              <a:t>iRespond Question Master</a:t>
            </a:r>
            <a:endParaRPr lang="en-US" sz="4400">
              <a:solidFill>
                <a:srgbClr val="4A5C26"/>
              </a:solidFill>
              <a:latin typeface="Impact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smtClean="0">
                <a:solidFill>
                  <a:srgbClr val="4A5C26"/>
                </a:solidFill>
                <a:latin typeface="Impact" pitchFamily="34" charset="0"/>
                <a:ea typeface="ＭＳ Ｐゴシック" charset="-128"/>
                <a:cs typeface="ＭＳ Ｐゴシック" charset="-128"/>
              </a:rPr>
              <a:t>A.) Response A</a:t>
            </a:r>
            <a:endParaRPr lang="en-US" sz="3200">
              <a:solidFill>
                <a:srgbClr val="4A5C26"/>
              </a:solidFill>
              <a:latin typeface="Impact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smtClean="0">
                <a:solidFill>
                  <a:srgbClr val="4A5C26"/>
                </a:solidFill>
                <a:latin typeface="Impact" pitchFamily="34" charset="0"/>
                <a:ea typeface="ＭＳ Ｐゴシック" charset="-128"/>
                <a:cs typeface="ＭＳ Ｐゴシック" charset="-128"/>
              </a:rPr>
              <a:t>B.) Response B</a:t>
            </a:r>
            <a:endParaRPr lang="en-US" sz="3200">
              <a:solidFill>
                <a:srgbClr val="4A5C26"/>
              </a:solidFill>
              <a:latin typeface="Impact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smtClean="0">
                <a:solidFill>
                  <a:srgbClr val="4A5C26"/>
                </a:solidFill>
                <a:latin typeface="Impact" pitchFamily="34" charset="0"/>
                <a:ea typeface="ＭＳ Ｐゴシック" charset="-128"/>
                <a:cs typeface="ＭＳ Ｐゴシック" charset="-128"/>
              </a:rPr>
              <a:t>C.) Response C</a:t>
            </a:r>
            <a:endParaRPr lang="en-US" sz="3200">
              <a:solidFill>
                <a:srgbClr val="4A5C26"/>
              </a:solidFill>
              <a:latin typeface="Impact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smtClean="0">
                <a:solidFill>
                  <a:srgbClr val="4A5C26"/>
                </a:solidFill>
                <a:latin typeface="Impact" pitchFamily="34" charset="0"/>
                <a:ea typeface="ＭＳ Ｐゴシック" charset="-128"/>
                <a:cs typeface="ＭＳ Ｐゴシック" charset="-128"/>
              </a:rPr>
              <a:t>D.) Response D</a:t>
            </a:r>
            <a:endParaRPr lang="en-US" sz="3200">
              <a:solidFill>
                <a:srgbClr val="4A5C26"/>
              </a:solidFill>
              <a:latin typeface="Impact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smtClean="0">
                <a:solidFill>
                  <a:srgbClr val="4A5C26"/>
                </a:solidFill>
                <a:latin typeface="Impact" pitchFamily="34" charset="0"/>
                <a:ea typeface="ＭＳ Ｐゴシック" charset="-128"/>
                <a:cs typeface="ＭＳ Ｐゴシック" charset="-128"/>
              </a:rPr>
              <a:t>E.) Response E</a:t>
            </a:r>
            <a:endParaRPr lang="en-US" sz="3200">
              <a:solidFill>
                <a:srgbClr val="4A5C26"/>
              </a:solidFill>
              <a:latin typeface="Impact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4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30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5C2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A5C26"/>
          </a:solidFill>
          <a:latin typeface="Impact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A5C26"/>
          </a:solidFill>
          <a:latin typeface="Impac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image" Target="../media/image26.emf"/><Relationship Id="rId39" Type="http://schemas.openxmlformats.org/officeDocument/2006/relationships/image" Target="../media/image39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34" Type="http://schemas.openxmlformats.org/officeDocument/2006/relationships/image" Target="../media/image34.emf"/><Relationship Id="rId42" Type="http://schemas.openxmlformats.org/officeDocument/2006/relationships/image" Target="../media/image42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Relationship Id="rId46" Type="http://schemas.openxmlformats.org/officeDocument/2006/relationships/image" Target="../media/image46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29" Type="http://schemas.openxmlformats.org/officeDocument/2006/relationships/image" Target="../media/image29.emf"/><Relationship Id="rId41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emf"/><Relationship Id="rId45" Type="http://schemas.openxmlformats.org/officeDocument/2006/relationships/image" Target="../media/image45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emf"/><Relationship Id="rId44" Type="http://schemas.openxmlformats.org/officeDocument/2006/relationships/image" Target="../media/image44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Relationship Id="rId43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18" Type="http://schemas.openxmlformats.org/officeDocument/2006/relationships/image" Target="../media/image63.emf"/><Relationship Id="rId26" Type="http://schemas.openxmlformats.org/officeDocument/2006/relationships/image" Target="../media/image71.emf"/><Relationship Id="rId39" Type="http://schemas.openxmlformats.org/officeDocument/2006/relationships/image" Target="../media/image84.emf"/><Relationship Id="rId3" Type="http://schemas.openxmlformats.org/officeDocument/2006/relationships/image" Target="../media/image48.emf"/><Relationship Id="rId21" Type="http://schemas.openxmlformats.org/officeDocument/2006/relationships/image" Target="../media/image66.emf"/><Relationship Id="rId34" Type="http://schemas.openxmlformats.org/officeDocument/2006/relationships/image" Target="../media/image79.emf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5" Type="http://schemas.openxmlformats.org/officeDocument/2006/relationships/image" Target="../media/image70.emf"/><Relationship Id="rId33" Type="http://schemas.openxmlformats.org/officeDocument/2006/relationships/image" Target="../media/image78.emf"/><Relationship Id="rId38" Type="http://schemas.openxmlformats.org/officeDocument/2006/relationships/image" Target="../media/image83.emf"/><Relationship Id="rId2" Type="http://schemas.openxmlformats.org/officeDocument/2006/relationships/image" Target="../media/image47.emf"/><Relationship Id="rId16" Type="http://schemas.openxmlformats.org/officeDocument/2006/relationships/image" Target="../media/image61.emf"/><Relationship Id="rId20" Type="http://schemas.openxmlformats.org/officeDocument/2006/relationships/image" Target="../media/image65.emf"/><Relationship Id="rId29" Type="http://schemas.openxmlformats.org/officeDocument/2006/relationships/image" Target="../media/image74.emf"/><Relationship Id="rId41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24" Type="http://schemas.openxmlformats.org/officeDocument/2006/relationships/image" Target="../media/image69.emf"/><Relationship Id="rId32" Type="http://schemas.openxmlformats.org/officeDocument/2006/relationships/image" Target="../media/image77.emf"/><Relationship Id="rId37" Type="http://schemas.openxmlformats.org/officeDocument/2006/relationships/image" Target="../media/image82.emf"/><Relationship Id="rId40" Type="http://schemas.openxmlformats.org/officeDocument/2006/relationships/image" Target="../media/image85.emf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23" Type="http://schemas.openxmlformats.org/officeDocument/2006/relationships/image" Target="../media/image68.emf"/><Relationship Id="rId28" Type="http://schemas.openxmlformats.org/officeDocument/2006/relationships/image" Target="../media/image73.emf"/><Relationship Id="rId36" Type="http://schemas.openxmlformats.org/officeDocument/2006/relationships/image" Target="../media/image81.emf"/><Relationship Id="rId10" Type="http://schemas.openxmlformats.org/officeDocument/2006/relationships/image" Target="../media/image55.emf"/><Relationship Id="rId19" Type="http://schemas.openxmlformats.org/officeDocument/2006/relationships/image" Target="../media/image64.emf"/><Relationship Id="rId31" Type="http://schemas.openxmlformats.org/officeDocument/2006/relationships/image" Target="../media/image76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Relationship Id="rId14" Type="http://schemas.openxmlformats.org/officeDocument/2006/relationships/image" Target="../media/image59.emf"/><Relationship Id="rId22" Type="http://schemas.openxmlformats.org/officeDocument/2006/relationships/image" Target="../media/image67.emf"/><Relationship Id="rId27" Type="http://schemas.openxmlformats.org/officeDocument/2006/relationships/image" Target="../media/image72.emf"/><Relationship Id="rId30" Type="http://schemas.openxmlformats.org/officeDocument/2006/relationships/image" Target="../media/image75.emf"/><Relationship Id="rId35" Type="http://schemas.openxmlformats.org/officeDocument/2006/relationships/image" Target="../media/image8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12" Type="http://schemas.openxmlformats.org/officeDocument/2006/relationships/image" Target="../media/image9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5" Type="http://schemas.openxmlformats.org/officeDocument/2006/relationships/image" Target="../media/image90.emf"/><Relationship Id="rId10" Type="http://schemas.openxmlformats.org/officeDocument/2006/relationships/image" Target="../media/image95.emf"/><Relationship Id="rId4" Type="http://schemas.openxmlformats.org/officeDocument/2006/relationships/image" Target="../media/image89.emf"/><Relationship Id="rId9" Type="http://schemas.openxmlformats.org/officeDocument/2006/relationships/image" Target="../media/image9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image" Target="../media/image110.emf"/><Relationship Id="rId18" Type="http://schemas.openxmlformats.org/officeDocument/2006/relationships/image" Target="../media/image115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12" Type="http://schemas.openxmlformats.org/officeDocument/2006/relationships/image" Target="../media/image109.emf"/><Relationship Id="rId17" Type="http://schemas.openxmlformats.org/officeDocument/2006/relationships/image" Target="../media/image114.emf"/><Relationship Id="rId2" Type="http://schemas.openxmlformats.org/officeDocument/2006/relationships/image" Target="../media/image99.emf"/><Relationship Id="rId16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1" Type="http://schemas.openxmlformats.org/officeDocument/2006/relationships/image" Target="../media/image108.emf"/><Relationship Id="rId5" Type="http://schemas.openxmlformats.org/officeDocument/2006/relationships/image" Target="../media/image102.emf"/><Relationship Id="rId15" Type="http://schemas.openxmlformats.org/officeDocument/2006/relationships/image" Target="../media/image112.emf"/><Relationship Id="rId10" Type="http://schemas.openxmlformats.org/officeDocument/2006/relationships/image" Target="../media/image107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Relationship Id="rId14" Type="http://schemas.openxmlformats.org/officeDocument/2006/relationships/image" Target="../media/image1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image" Target="../media/image127.emf"/><Relationship Id="rId18" Type="http://schemas.openxmlformats.org/officeDocument/2006/relationships/image" Target="../media/image132.emf"/><Relationship Id="rId26" Type="http://schemas.openxmlformats.org/officeDocument/2006/relationships/image" Target="../media/image140.emf"/><Relationship Id="rId3" Type="http://schemas.openxmlformats.org/officeDocument/2006/relationships/image" Target="../media/image117.emf"/><Relationship Id="rId21" Type="http://schemas.openxmlformats.org/officeDocument/2006/relationships/image" Target="../media/image135.emf"/><Relationship Id="rId34" Type="http://schemas.openxmlformats.org/officeDocument/2006/relationships/image" Target="../media/image148.emf"/><Relationship Id="rId7" Type="http://schemas.openxmlformats.org/officeDocument/2006/relationships/image" Target="../media/image121.emf"/><Relationship Id="rId12" Type="http://schemas.openxmlformats.org/officeDocument/2006/relationships/image" Target="../media/image126.emf"/><Relationship Id="rId17" Type="http://schemas.openxmlformats.org/officeDocument/2006/relationships/image" Target="../media/image131.emf"/><Relationship Id="rId25" Type="http://schemas.openxmlformats.org/officeDocument/2006/relationships/image" Target="../media/image139.emf"/><Relationship Id="rId33" Type="http://schemas.openxmlformats.org/officeDocument/2006/relationships/image" Target="../media/image147.emf"/><Relationship Id="rId2" Type="http://schemas.openxmlformats.org/officeDocument/2006/relationships/image" Target="../media/image116.emf"/><Relationship Id="rId16" Type="http://schemas.openxmlformats.org/officeDocument/2006/relationships/image" Target="../media/image130.emf"/><Relationship Id="rId20" Type="http://schemas.openxmlformats.org/officeDocument/2006/relationships/image" Target="../media/image134.emf"/><Relationship Id="rId29" Type="http://schemas.openxmlformats.org/officeDocument/2006/relationships/image" Target="../media/image14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emf"/><Relationship Id="rId11" Type="http://schemas.openxmlformats.org/officeDocument/2006/relationships/image" Target="../media/image125.emf"/><Relationship Id="rId24" Type="http://schemas.openxmlformats.org/officeDocument/2006/relationships/image" Target="../media/image138.emf"/><Relationship Id="rId32" Type="http://schemas.openxmlformats.org/officeDocument/2006/relationships/image" Target="../media/image146.emf"/><Relationship Id="rId5" Type="http://schemas.openxmlformats.org/officeDocument/2006/relationships/image" Target="../media/image119.emf"/><Relationship Id="rId15" Type="http://schemas.openxmlformats.org/officeDocument/2006/relationships/image" Target="../media/image129.emf"/><Relationship Id="rId23" Type="http://schemas.openxmlformats.org/officeDocument/2006/relationships/image" Target="../media/image137.emf"/><Relationship Id="rId28" Type="http://schemas.openxmlformats.org/officeDocument/2006/relationships/image" Target="../media/image142.emf"/><Relationship Id="rId10" Type="http://schemas.openxmlformats.org/officeDocument/2006/relationships/image" Target="../media/image124.emf"/><Relationship Id="rId19" Type="http://schemas.openxmlformats.org/officeDocument/2006/relationships/image" Target="../media/image133.emf"/><Relationship Id="rId31" Type="http://schemas.openxmlformats.org/officeDocument/2006/relationships/image" Target="../media/image145.emf"/><Relationship Id="rId4" Type="http://schemas.openxmlformats.org/officeDocument/2006/relationships/image" Target="../media/image118.emf"/><Relationship Id="rId9" Type="http://schemas.openxmlformats.org/officeDocument/2006/relationships/image" Target="../media/image123.emf"/><Relationship Id="rId14" Type="http://schemas.openxmlformats.org/officeDocument/2006/relationships/image" Target="../media/image128.emf"/><Relationship Id="rId22" Type="http://schemas.openxmlformats.org/officeDocument/2006/relationships/image" Target="../media/image136.emf"/><Relationship Id="rId27" Type="http://schemas.openxmlformats.org/officeDocument/2006/relationships/image" Target="../media/image141.emf"/><Relationship Id="rId30" Type="http://schemas.openxmlformats.org/officeDocument/2006/relationships/image" Target="../media/image144.emf"/><Relationship Id="rId35" Type="http://schemas.openxmlformats.org/officeDocument/2006/relationships/image" Target="../media/image1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image" Target="../media/image161.emf"/><Relationship Id="rId3" Type="http://schemas.openxmlformats.org/officeDocument/2006/relationships/image" Target="../media/image151.emf"/><Relationship Id="rId7" Type="http://schemas.openxmlformats.org/officeDocument/2006/relationships/image" Target="../media/image155.emf"/><Relationship Id="rId12" Type="http://schemas.openxmlformats.org/officeDocument/2006/relationships/image" Target="../media/image160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emf"/><Relationship Id="rId11" Type="http://schemas.openxmlformats.org/officeDocument/2006/relationships/image" Target="../media/image159.emf"/><Relationship Id="rId5" Type="http://schemas.openxmlformats.org/officeDocument/2006/relationships/image" Target="../media/image153.emf"/><Relationship Id="rId15" Type="http://schemas.openxmlformats.org/officeDocument/2006/relationships/image" Target="../media/image163.emf"/><Relationship Id="rId10" Type="http://schemas.openxmlformats.org/officeDocument/2006/relationships/image" Target="../media/image158.emf"/><Relationship Id="rId4" Type="http://schemas.openxmlformats.org/officeDocument/2006/relationships/image" Target="../media/image152.emf"/><Relationship Id="rId9" Type="http://schemas.openxmlformats.org/officeDocument/2006/relationships/image" Target="../media/image157.emf"/><Relationship Id="rId14" Type="http://schemas.openxmlformats.org/officeDocument/2006/relationships/image" Target="../media/image1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image" Target="../media/image175.emf"/><Relationship Id="rId18" Type="http://schemas.openxmlformats.org/officeDocument/2006/relationships/image" Target="../media/image180.emf"/><Relationship Id="rId26" Type="http://schemas.openxmlformats.org/officeDocument/2006/relationships/image" Target="../media/image188.emf"/><Relationship Id="rId3" Type="http://schemas.openxmlformats.org/officeDocument/2006/relationships/image" Target="../media/image165.emf"/><Relationship Id="rId21" Type="http://schemas.openxmlformats.org/officeDocument/2006/relationships/image" Target="../media/image183.emf"/><Relationship Id="rId7" Type="http://schemas.openxmlformats.org/officeDocument/2006/relationships/image" Target="../media/image169.emf"/><Relationship Id="rId12" Type="http://schemas.openxmlformats.org/officeDocument/2006/relationships/image" Target="../media/image174.emf"/><Relationship Id="rId17" Type="http://schemas.openxmlformats.org/officeDocument/2006/relationships/image" Target="../media/image179.emf"/><Relationship Id="rId25" Type="http://schemas.openxmlformats.org/officeDocument/2006/relationships/image" Target="../media/image187.emf"/><Relationship Id="rId2" Type="http://schemas.openxmlformats.org/officeDocument/2006/relationships/image" Target="../media/image164.emf"/><Relationship Id="rId16" Type="http://schemas.openxmlformats.org/officeDocument/2006/relationships/image" Target="../media/image178.emf"/><Relationship Id="rId20" Type="http://schemas.openxmlformats.org/officeDocument/2006/relationships/image" Target="../media/image18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emf"/><Relationship Id="rId11" Type="http://schemas.openxmlformats.org/officeDocument/2006/relationships/image" Target="../media/image173.emf"/><Relationship Id="rId24" Type="http://schemas.openxmlformats.org/officeDocument/2006/relationships/image" Target="../media/image186.emf"/><Relationship Id="rId5" Type="http://schemas.openxmlformats.org/officeDocument/2006/relationships/image" Target="../media/image167.emf"/><Relationship Id="rId15" Type="http://schemas.openxmlformats.org/officeDocument/2006/relationships/image" Target="../media/image177.emf"/><Relationship Id="rId23" Type="http://schemas.openxmlformats.org/officeDocument/2006/relationships/image" Target="../media/image185.emf"/><Relationship Id="rId28" Type="http://schemas.openxmlformats.org/officeDocument/2006/relationships/image" Target="../media/image190.emf"/><Relationship Id="rId10" Type="http://schemas.openxmlformats.org/officeDocument/2006/relationships/image" Target="../media/image172.emf"/><Relationship Id="rId19" Type="http://schemas.openxmlformats.org/officeDocument/2006/relationships/image" Target="../media/image181.emf"/><Relationship Id="rId4" Type="http://schemas.openxmlformats.org/officeDocument/2006/relationships/image" Target="../media/image166.emf"/><Relationship Id="rId9" Type="http://schemas.openxmlformats.org/officeDocument/2006/relationships/image" Target="../media/image171.emf"/><Relationship Id="rId14" Type="http://schemas.openxmlformats.org/officeDocument/2006/relationships/image" Target="../media/image176.emf"/><Relationship Id="rId22" Type="http://schemas.openxmlformats.org/officeDocument/2006/relationships/image" Target="../media/image184.emf"/><Relationship Id="rId27" Type="http://schemas.openxmlformats.org/officeDocument/2006/relationships/image" Target="../media/image18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4GHi7Najo" TargetMode="External"/><Relationship Id="rId2" Type="http://schemas.openxmlformats.org/officeDocument/2006/relationships/hyperlink" Target="http://www.youtube.com/watch?v=-ecE5aPiAy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_MTDWdsr4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 Economics and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77933C"/>
                </a:solidFill>
                <a:ea typeface="ＭＳ Ｐゴシック" pitchFamily="34" charset="-128"/>
              </a:rPr>
              <a:t>SS7E1a,b,c</a:t>
            </a:r>
          </a:p>
          <a:p>
            <a:pPr eaLnBrk="1" hangingPunct="1"/>
            <a:r>
              <a:rPr lang="en-US" altLang="en-US" smtClean="0">
                <a:solidFill>
                  <a:srgbClr val="77933C"/>
                </a:solidFill>
                <a:ea typeface="ＭＳ Ｐゴシック" pitchFamily="34" charset="-128"/>
              </a:rPr>
              <a:t>SS7E2a,b,c</a:t>
            </a:r>
          </a:p>
          <a:p>
            <a:pPr eaLnBrk="1" hangingPunct="1"/>
            <a:r>
              <a:rPr lang="en-US" altLang="en-US" smtClean="0">
                <a:solidFill>
                  <a:srgbClr val="77933C"/>
                </a:solidFill>
                <a:ea typeface="ＭＳ Ｐゴシック" pitchFamily="34" charset="-128"/>
              </a:rPr>
              <a:t>SS7E3a,b,c,d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477000"/>
            <a:ext cx="14478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MAD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itchFamily="34" charset="-128"/>
              </a:rPr>
              <a:t>ECONOMIC CONTINUUM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05000" y="3200400"/>
            <a:ext cx="4495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600">
              <a:latin typeface="Calibri" pitchFamily="34" charset="0"/>
            </a:endParaRPr>
          </a:p>
          <a:p>
            <a:endParaRPr lang="en-US" altLang="en-US" sz="2600">
              <a:latin typeface="Calibri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09600" y="4419600"/>
            <a:ext cx="777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28600" y="4191000"/>
            <a:ext cx="6096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8153400" y="4191000"/>
            <a:ext cx="6096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609600" y="47244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772400" y="47244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4495800" y="47244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" y="5715000"/>
            <a:ext cx="2438400" cy="7080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PURE COMMAND ECONOMY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352800" y="5715000"/>
            <a:ext cx="2438400" cy="7016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MIXED  ECONOMY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477000" y="5715000"/>
            <a:ext cx="2438400" cy="70802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PURE MARKET ECONOMY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8229600" cy="1754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Where do the economies of South Africa and Nigeria fall on an economic continuum?</a:t>
            </a: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6172200" y="3810000"/>
            <a:ext cx="1447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?</a:t>
            </a: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4343400" y="3810000"/>
            <a:ext cx="1447800" cy="11430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itchFamily="34" charset="-128"/>
              </a:rPr>
              <a:t>ECONOMIC CONTINUUM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05000" y="3200400"/>
            <a:ext cx="4495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600"/>
          </a:p>
          <a:p>
            <a:endParaRPr lang="en-US" altLang="en-US" sz="260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09600" y="4419600"/>
            <a:ext cx="777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28600" y="4191000"/>
            <a:ext cx="6096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153400" y="4191000"/>
            <a:ext cx="6096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609600" y="47244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7772400" y="47244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4495800" y="47244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715000"/>
            <a:ext cx="2438400" cy="7080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PURE COMMAND ECONOMY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352800" y="5715000"/>
            <a:ext cx="2438400" cy="7016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MIXED  ECONOMY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477000" y="5715000"/>
            <a:ext cx="2438400" cy="70802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PURE MARKET ECONOMY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82296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Where do the economies of          South Africa and Nigeria fall on an     economic continuum?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096000" y="3886200"/>
            <a:ext cx="1447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South</a:t>
            </a:r>
          </a:p>
          <a:p>
            <a:pPr algn="ctr" eaLnBrk="1" hangingPunct="1"/>
            <a:r>
              <a:rPr lang="en-US" altLang="en-US" sz="2000"/>
              <a:t>Africa</a:t>
            </a:r>
            <a:endParaRPr lang="en-US" altLang="en-US" sz="400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4267200" y="3886200"/>
            <a:ext cx="1447800" cy="11430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Nigeria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South African Economy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954588"/>
        </p:xfrm>
        <a:graphic>
          <a:graphicData uri="http://schemas.openxmlformats.org/drawingml/2006/table">
            <a:tbl>
              <a:tblPr/>
              <a:tblGrid>
                <a:gridCol w="2638425"/>
                <a:gridCol w="5743575"/>
              </a:tblGrid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Area of 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South 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46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Type of economy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 technologically advanced market economy with some government control.  One of the strongest economy in the region.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46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Goods produced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Mining (platinum, diamonds, and gold), automobile assembly, machinery, textiles, iron and steel, chemicals,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Leading exports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Gold, diamonds, platinum, other minerals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machinery and equipment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GDP per capita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$9,800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Labor 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Agriculture – 9%, Industry – 26%, Services – 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Unemployment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Nigerian Economy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/>
        </p:nvGraphicFramePr>
        <p:xfrm>
          <a:off x="381000" y="1587500"/>
          <a:ext cx="8382000" cy="5159375"/>
        </p:xfrm>
        <a:graphic>
          <a:graphicData uri="http://schemas.openxmlformats.org/drawingml/2006/table">
            <a:tbl>
              <a:tblPr/>
              <a:tblGrid>
                <a:gridCol w="2638425"/>
                <a:gridCol w="5743575"/>
              </a:tblGrid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Area of Comparison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Nigeria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Type of economy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Poorly organized economy after a long period of military dictatorship and corruption.  They are now trying to reorganize with more private enterprise allowed.  They want to be able to take advantage of a strong world oil market.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2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Goods produced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Oil and petrochemicals are the primary market goods.  Nigeria once exported food and other agricultural products but now must import them.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Leading exports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Oil and petrochemical products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GDP per capita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$2,400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Labor Force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Agriculture – 17%, Industry – 52%, Services – 30%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Unemployment rate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A5C26"/>
                          </a:solidFill>
                          <a:latin typeface="Impact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4.9%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Diagram 2"/>
          <p:cNvGrpSpPr>
            <a:grpSpLocks/>
          </p:cNvGrpSpPr>
          <p:nvPr/>
        </p:nvGrpSpPr>
        <p:grpSpPr bwMode="auto">
          <a:xfrm>
            <a:off x="-1143000" y="673100"/>
            <a:ext cx="12496800" cy="6975475"/>
            <a:chOff x="240" y="689"/>
            <a:chExt cx="5280" cy="2947"/>
          </a:xfrm>
        </p:grpSpPr>
        <p:sp>
          <p:nvSpPr>
            <p:cNvPr id="337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" y="689"/>
              <a:ext cx="5280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_s2052"/>
            <p:cNvSpPr>
              <a:spLocks noChangeArrowheads="1" noTextEdit="1"/>
            </p:cNvSpPr>
            <p:nvPr/>
          </p:nvSpPr>
          <p:spPr bwMode="auto">
            <a:xfrm>
              <a:off x="948" y="1370"/>
              <a:ext cx="2093" cy="1578"/>
            </a:xfrm>
            <a:prstGeom prst="ellipse">
              <a:avLst/>
            </a:prstGeom>
            <a:solidFill>
              <a:schemeClr val="bg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801" name="_s2053"/>
            <p:cNvSpPr>
              <a:spLocks noChangeArrowheads="1" noTextEdit="1"/>
            </p:cNvSpPr>
            <p:nvPr/>
          </p:nvSpPr>
          <p:spPr bwMode="auto">
            <a:xfrm>
              <a:off x="2268" y="1403"/>
              <a:ext cx="2157" cy="1578"/>
            </a:xfrm>
            <a:prstGeom prst="ellipse">
              <a:avLst/>
            </a:prstGeom>
            <a:solidFill>
              <a:srgbClr val="4A5C26">
                <a:alpha val="8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802" name="_s2054"/>
            <p:cNvSpPr>
              <a:spLocks noChangeArrowheads="1"/>
            </p:cNvSpPr>
            <p:nvPr/>
          </p:nvSpPr>
          <p:spPr bwMode="auto">
            <a:xfrm>
              <a:off x="1077" y="1596"/>
              <a:ext cx="106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/>
            </a:p>
            <a:p>
              <a:pPr algn="ctr" eaLnBrk="1" hangingPunct="1"/>
              <a:endParaRPr lang="en-US" altLang="en-US" sz="1700"/>
            </a:p>
            <a:p>
              <a:pPr algn="ctr" eaLnBrk="1" hangingPunct="1">
                <a:buFontTx/>
                <a:buChar char="•"/>
              </a:pPr>
              <a:endParaRPr lang="en-US" altLang="en-US" sz="1700" b="1"/>
            </a:p>
            <a:p>
              <a:pPr algn="ctr" eaLnBrk="1" hangingPunct="1"/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3803" name="_s2055"/>
            <p:cNvSpPr>
              <a:spLocks noChangeArrowheads="1"/>
            </p:cNvSpPr>
            <p:nvPr/>
          </p:nvSpPr>
          <p:spPr bwMode="auto">
            <a:xfrm>
              <a:off x="2236" y="1660"/>
              <a:ext cx="870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FontTx/>
                <a:buChar char="•"/>
              </a:pPr>
              <a:r>
                <a:rPr lang="en-US" altLang="en-US" sz="1200"/>
                <a:t> </a:t>
              </a:r>
              <a:r>
                <a:rPr lang="en-US" altLang="en-US" sz="1200" b="1" i="1"/>
                <a:t>NATURAL </a:t>
              </a:r>
            </a:p>
            <a:p>
              <a:pPr algn="ctr" eaLnBrk="1" hangingPunct="1"/>
              <a:r>
                <a:rPr lang="en-US" altLang="en-US" sz="1200" b="1" i="1"/>
                <a:t>RESOURCES</a:t>
              </a:r>
            </a:p>
            <a:p>
              <a:pPr algn="ctr" eaLnBrk="1" hangingPunct="1">
                <a:buFontTx/>
                <a:buChar char="•"/>
              </a:pPr>
              <a:endParaRPr lang="en-US" altLang="en-US" sz="1200" b="1" i="1"/>
            </a:p>
            <a:p>
              <a:pPr algn="ctr" eaLnBrk="1" hangingPunct="1">
                <a:buFontTx/>
                <a:buChar char="•"/>
              </a:pPr>
              <a:r>
                <a:rPr lang="en-US" altLang="en-US" sz="1200" b="1" i="1"/>
                <a:t> HIGH </a:t>
              </a:r>
            </a:p>
            <a:p>
              <a:pPr algn="ctr" eaLnBrk="1" hangingPunct="1"/>
              <a:r>
                <a:rPr lang="en-US" altLang="en-US" sz="1200" b="1" i="1"/>
                <a:t>UNEMPLOYMENT</a:t>
              </a:r>
            </a:p>
            <a:p>
              <a:pPr algn="ctr" eaLnBrk="1" hangingPunct="1">
                <a:buFontTx/>
                <a:buChar char="•"/>
              </a:pPr>
              <a:endParaRPr lang="en-US" altLang="en-US" sz="1200" b="1" i="1"/>
            </a:p>
            <a:p>
              <a:pPr algn="ctr" eaLnBrk="1" hangingPunct="1">
                <a:buFontTx/>
                <a:buChar char="•"/>
              </a:pPr>
              <a:r>
                <a:rPr lang="en-US" altLang="en-US" sz="1200" b="1" i="1"/>
                <a:t> PAST </a:t>
              </a:r>
            </a:p>
            <a:p>
              <a:pPr algn="ctr" eaLnBrk="1" hangingPunct="1"/>
              <a:r>
                <a:rPr lang="en-US" altLang="en-US" sz="1200" b="1" i="1"/>
                <a:t>CONFLICTS</a:t>
              </a:r>
            </a:p>
          </p:txBody>
        </p:sp>
        <p:sp>
          <p:nvSpPr>
            <p:cNvPr id="33804" name="Text Box 8"/>
            <p:cNvSpPr txBox="1">
              <a:spLocks noChangeArrowheads="1"/>
            </p:cNvSpPr>
            <p:nvPr/>
          </p:nvSpPr>
          <p:spPr bwMode="auto">
            <a:xfrm>
              <a:off x="2944" y="1145"/>
              <a:ext cx="903" cy="2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>
                  <a:solidFill>
                    <a:srgbClr val="39471D"/>
                  </a:solidFill>
                  <a:latin typeface="Impact" pitchFamily="34" charset="0"/>
                </a:rPr>
                <a:t>NIGERIA</a:t>
              </a:r>
            </a:p>
          </p:txBody>
        </p:sp>
      </p:grp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1600200" y="1752600"/>
            <a:ext cx="2667000" cy="4889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39471D"/>
                </a:solidFill>
                <a:latin typeface="Impact" pitchFamily="34" charset="0"/>
              </a:rPr>
              <a:t>SOUTH AFRICA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1752600" y="2362200"/>
            <a:ext cx="2209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200" b="1">
              <a:solidFill>
                <a:srgbClr val="39471D"/>
              </a:solidFill>
            </a:endParaRPr>
          </a:p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MIXED </a:t>
            </a:r>
            <a:r>
              <a:rPr lang="en-US" altLang="en-US" sz="1200" b="1">
                <a:solidFill>
                  <a:srgbClr val="4A452A"/>
                </a:solidFill>
              </a:rPr>
              <a:t>with more  of a MARKET </a:t>
            </a:r>
            <a:r>
              <a:rPr lang="en-US" altLang="en-US" sz="1200" b="1">
                <a:solidFill>
                  <a:srgbClr val="39471D"/>
                </a:solidFill>
              </a:rPr>
              <a:t>ECONOMY</a:t>
            </a:r>
          </a:p>
          <a:p>
            <a:pPr eaLnBrk="1" hangingPunct="1"/>
            <a:endParaRPr lang="en-US" altLang="en-US" sz="1200" b="1">
              <a:solidFill>
                <a:srgbClr val="39471D"/>
              </a:solidFill>
            </a:endParaRP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Natural Resources</a:t>
            </a: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Gold and Diamonds</a:t>
            </a:r>
          </a:p>
          <a:p>
            <a:pPr eaLnBrk="1" hangingPunct="1"/>
            <a:endParaRPr lang="en-US" altLang="en-US" sz="1200" b="1">
              <a:solidFill>
                <a:srgbClr val="39471D"/>
              </a:solidFill>
            </a:endParaRP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GOV’T CONTROLS </a:t>
            </a: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BASIC SERVICES</a:t>
            </a:r>
          </a:p>
          <a:p>
            <a:pPr eaLnBrk="1" hangingPunct="1"/>
            <a:endParaRPr lang="en-US" altLang="en-US" sz="1200" b="1">
              <a:solidFill>
                <a:srgbClr val="39471D"/>
              </a:solidFill>
            </a:endParaRP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MODERN </a:t>
            </a: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INFRASTRUCTURE</a:t>
            </a: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 </a:t>
            </a: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MODERATE </a:t>
            </a: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ENTREPRENEURSHIP</a:t>
            </a:r>
          </a:p>
          <a:p>
            <a:pPr eaLnBrk="1" hangingPunct="1"/>
            <a:endParaRPr lang="en-US" altLang="en-US" sz="1200" b="1">
              <a:solidFill>
                <a:srgbClr val="39471D"/>
              </a:solidFill>
            </a:endParaRP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APARTHEID STRUGGLES</a:t>
            </a:r>
          </a:p>
          <a:p>
            <a:pPr eaLnBrk="1" hangingPunct="1"/>
            <a:endParaRPr lang="en-US" altLang="en-US" sz="1200" b="1">
              <a:solidFill>
                <a:srgbClr val="39471D"/>
              </a:solidFill>
            </a:endParaRPr>
          </a:p>
          <a:p>
            <a:pPr eaLnBrk="1" hangingPunct="1"/>
            <a:r>
              <a:rPr lang="en-US" altLang="en-US" sz="1200" b="1">
                <a:solidFill>
                  <a:srgbClr val="39471D"/>
                </a:solidFill>
              </a:rPr>
              <a:t>COMMERCIAL FARMING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5334000" y="2514600"/>
            <a:ext cx="3048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6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rgbClr val="FF0000"/>
                </a:solidFill>
              </a:rPr>
              <a:t>MIXED  </a:t>
            </a:r>
            <a:r>
              <a:rPr lang="en-US" altLang="en-US" sz="1200" b="1">
                <a:solidFill>
                  <a:schemeClr val="bg1"/>
                </a:solidFill>
              </a:rPr>
              <a:t>with elements of COMMAND  and MARKET ECONOMIES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chemeClr val="bg1"/>
                </a:solidFill>
              </a:rPr>
              <a:t>Oil and Natural Gas Resources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chemeClr val="bg1"/>
                </a:solidFill>
              </a:rPr>
              <a:t>GOV’T CONTROLS OIL INDUSTRY AND OTHER SERVICES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chemeClr val="bg1"/>
                </a:solidFill>
              </a:rPr>
              <a:t>SUBSISTENCE FARMING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chemeClr val="bg1"/>
                </a:solidFill>
              </a:rPr>
              <a:t>POOR INFRASTRUCTURE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chemeClr val="bg1"/>
                </a:solidFill>
              </a:rPr>
              <a:t>GOV’T INSTABILITY   (Civil War and Corruption)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200" b="1">
                <a:solidFill>
                  <a:schemeClr val="bg1"/>
                </a:solidFill>
              </a:rPr>
              <a:t>LIMITED ENTREPRENEURSHIP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US" altLang="en-US" sz="1800"/>
          </a:p>
        </p:txBody>
      </p:sp>
      <p:sp>
        <p:nvSpPr>
          <p:cNvPr id="33798" name="Rectangle 12"/>
          <p:cNvSpPr>
            <a:spLocks noGrp="1" noChangeArrowheads="1"/>
          </p:cNvSpPr>
          <p:nvPr>
            <p:ph type="title"/>
          </p:nvPr>
        </p:nvSpPr>
        <p:spPr>
          <a:solidFill>
            <a:srgbClr val="CC3300">
              <a:alpha val="90195"/>
            </a:srgbClr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ea typeface="ＭＳ Ｐゴシック" pitchFamily="34" charset="-128"/>
              </a:rPr>
              <a:t>Economic Systems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Voluntary Trade and Specialization</a:t>
            </a:r>
          </a:p>
        </p:txBody>
      </p:sp>
      <p:sp>
        <p:nvSpPr>
          <p:cNvPr id="34819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Voluntary Trade</a:t>
            </a:r>
          </a:p>
        </p:txBody>
      </p:sp>
      <p:sp>
        <p:nvSpPr>
          <p:cNvPr id="34820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1800" smtClean="0">
                <a:solidFill>
                  <a:srgbClr val="4F6228"/>
                </a:solidFill>
                <a:ea typeface="ＭＳ Ｐゴシック" pitchFamily="34" charset="-128"/>
              </a:rPr>
              <a:t>Voluntary trade </a:t>
            </a:r>
            <a:r>
              <a:rPr lang="en-US" altLang="en-US" sz="1800" smtClean="0">
                <a:ea typeface="ＭＳ Ｐゴシック" pitchFamily="34" charset="-128"/>
              </a:rPr>
              <a:t>is a key to a healthy market economy.</a:t>
            </a:r>
          </a:p>
          <a:p>
            <a:r>
              <a:rPr lang="en-US" altLang="en-US" sz="1800" smtClean="0">
                <a:ea typeface="ＭＳ Ｐゴシック" pitchFamily="34" charset="-128"/>
              </a:rPr>
              <a:t>VT goes on when both parties in the transaction see that they will be able to gain something for the exchange.</a:t>
            </a:r>
          </a:p>
          <a:p>
            <a:r>
              <a:rPr lang="en-US" altLang="en-US" sz="1800" smtClean="0">
                <a:ea typeface="ＭＳ Ｐゴシック" pitchFamily="34" charset="-128"/>
              </a:rPr>
              <a:t>Ideally, this happens without government restrictions or regulations.</a:t>
            </a:r>
          </a:p>
          <a:p>
            <a:r>
              <a:rPr lang="en-US" altLang="en-US" sz="1800" smtClean="0">
                <a:ea typeface="ＭＳ Ｐゴシック" pitchFamily="34" charset="-128"/>
              </a:rPr>
              <a:t>Voluntary trade encourages specialization and usually means production  that is more efficient and more profitable.</a:t>
            </a:r>
          </a:p>
        </p:txBody>
      </p:sp>
      <p:sp>
        <p:nvSpPr>
          <p:cNvPr id="34821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Specialization</a:t>
            </a:r>
          </a:p>
        </p:txBody>
      </p:sp>
      <p:sp>
        <p:nvSpPr>
          <p:cNvPr id="3123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ea typeface="+mn-ea"/>
                <a:cs typeface="+mn-cs"/>
              </a:rPr>
              <a:t>Not every country can produce all of the goods and services it needs.</a:t>
            </a:r>
          </a:p>
          <a:p>
            <a:pPr>
              <a:defRPr/>
            </a:pPr>
            <a:r>
              <a:rPr lang="en-US" sz="1800" dirty="0" smtClean="0">
                <a:ea typeface="+mn-ea"/>
                <a:cs typeface="+mn-cs"/>
              </a:rPr>
              <a:t>  Because of this, countries specialize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in producing those </a:t>
            </a:r>
            <a:r>
              <a:rPr lang="en-US" sz="1800" dirty="0" smtClean="0">
                <a:solidFill>
                  <a:srgbClr val="4F6228"/>
                </a:solidFill>
                <a:ea typeface="+mn-ea"/>
                <a:cs typeface="+mn-cs"/>
              </a:rPr>
              <a:t>goods and services</a:t>
            </a: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they can produce most efficiently.</a:t>
            </a:r>
          </a:p>
          <a:p>
            <a:pPr>
              <a:defRPr/>
            </a:pPr>
            <a:r>
              <a:rPr lang="en-US" sz="1800" dirty="0" smtClean="0">
                <a:ea typeface="+mn-ea"/>
                <a:cs typeface="+mn-cs"/>
              </a:rPr>
              <a:t>In international trade, no country can be completely self-sufficient.  </a:t>
            </a:r>
          </a:p>
          <a:p>
            <a:pPr>
              <a:defRPr/>
            </a:pPr>
            <a:r>
              <a:rPr lang="en-US" sz="1800" dirty="0" smtClean="0">
                <a:solidFill>
                  <a:srgbClr val="4F6228"/>
                </a:solidFill>
                <a:ea typeface="+mn-ea"/>
                <a:cs typeface="+mn-cs"/>
              </a:rPr>
              <a:t>Specialization i</a:t>
            </a:r>
            <a:r>
              <a:rPr lang="en-US" sz="1800" dirty="0" smtClean="0">
                <a:ea typeface="+mn-ea"/>
                <a:cs typeface="+mn-cs"/>
              </a:rPr>
              <a:t>n those products a country makes best and that are in demand on the world market creates a way to earn money to buy items that cannot be made locally.</a:t>
            </a:r>
          </a:p>
        </p:txBody>
      </p:sp>
      <p:pic>
        <p:nvPicPr>
          <p:cNvPr id="34823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811338"/>
            <a:ext cx="1908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874838"/>
            <a:ext cx="17827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2282825"/>
            <a:ext cx="54133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276475"/>
            <a:ext cx="6746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579688"/>
            <a:ext cx="11112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874963"/>
            <a:ext cx="10858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971800"/>
            <a:ext cx="3444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141663"/>
            <a:ext cx="8445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121025"/>
            <a:ext cx="514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400425"/>
            <a:ext cx="3540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3479800"/>
            <a:ext cx="14525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49675"/>
            <a:ext cx="593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Ink 1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767138"/>
            <a:ext cx="157638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Ink 1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025900"/>
            <a:ext cx="3714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Ink 16"/>
          <p:cNvPicPr>
            <a:picLocks noRot="1" noChangeAspect="1" noEditPoints="1"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827463"/>
            <a:ext cx="11128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Ink 17"/>
          <p:cNvPicPr>
            <a:picLocks noRot="1" noChangeAspect="1" noEditPoints="1"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632325"/>
            <a:ext cx="10858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Ink 18"/>
          <p:cNvPicPr>
            <a:picLocks noRot="1" noChangeAspect="1" noEditPoints="1"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900613"/>
            <a:ext cx="12207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Ink 19"/>
          <p:cNvPicPr>
            <a:picLocks noRot="1" noChangeAspect="1" noEditPoints="1"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962525"/>
            <a:ext cx="13081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Ink 20"/>
          <p:cNvPicPr>
            <a:picLocks noRot="1" noChangeAspect="1" noEditPoints="1"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953000"/>
            <a:ext cx="10953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Ink 21"/>
          <p:cNvPicPr>
            <a:picLocks noRot="1" noChangeAspect="1" noEditPoints="1"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89513"/>
            <a:ext cx="1920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Ink 22"/>
          <p:cNvPicPr>
            <a:picLocks noRot="1" noChangeAspect="1" noEditPoints="1"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194300"/>
            <a:ext cx="8175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Ink 23"/>
          <p:cNvPicPr>
            <a:picLocks noRot="1" noChangeAspect="1" noEditPoints="1"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5257800"/>
            <a:ext cx="9699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Ink 24"/>
          <p:cNvPicPr>
            <a:picLocks noRot="1" noChangeAspect="1" noEditPoints="1"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276475"/>
            <a:ext cx="20050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6" name="Ink 25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311400"/>
            <a:ext cx="8985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Ink 26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619375"/>
            <a:ext cx="250507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Ink 27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855913"/>
            <a:ext cx="18176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Ink 28"/>
          <p:cNvPicPr>
            <a:picLocks noRot="1" noChangeAspect="1" noEditPoints="1"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214688"/>
            <a:ext cx="139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Ink 29"/>
          <p:cNvPicPr>
            <a:picLocks noRot="1" noChangeAspect="1" noEditPoints="1"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122613"/>
            <a:ext cx="96043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Ink 30"/>
          <p:cNvPicPr>
            <a:picLocks noRot="1" noChangeAspect="1" noEditPoints="1"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4971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Ink 31"/>
          <p:cNvPicPr>
            <a:picLocks noRot="1" noChangeAspect="1" noEditPoints="1"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0938"/>
            <a:ext cx="10509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Ink 32"/>
          <p:cNvPicPr>
            <a:picLocks noRot="1" noChangeAspect="1" noEditPoints="1"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033838"/>
            <a:ext cx="34432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Ink 33"/>
          <p:cNvPicPr>
            <a:picLocks noRot="1" noChangeAspect="1" noEditPoints="1"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213225"/>
            <a:ext cx="29083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Ink 34"/>
          <p:cNvPicPr>
            <a:picLocks noRot="1" noChangeAspect="1" noEditPoints="1"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633913"/>
            <a:ext cx="1470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Ink 35"/>
          <p:cNvPicPr>
            <a:picLocks noRot="1" noChangeAspect="1" noEditPoints="1"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676775"/>
            <a:ext cx="8350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Ink 36"/>
          <p:cNvPicPr>
            <a:picLocks noRot="1" noChangeAspect="1" noEditPoints="1"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748213"/>
            <a:ext cx="9874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Ink 37"/>
          <p:cNvPicPr>
            <a:picLocks noRot="1" noChangeAspect="1" noEditPoints="1"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891088"/>
            <a:ext cx="2825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Ink 38"/>
          <p:cNvPicPr>
            <a:picLocks noRot="1" noChangeAspect="1" noEditPoints="1"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738688"/>
            <a:ext cx="412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0" name="Ink 39"/>
          <p:cNvPicPr>
            <a:picLocks noRot="1" noChangeAspect="1" noEditPoints="1"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4926013"/>
            <a:ext cx="4619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Ink 40"/>
          <p:cNvPicPr>
            <a:picLocks noRot="1" noChangeAspect="1" noEditPoints="1"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60963"/>
            <a:ext cx="6651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2" name="Ink 41"/>
          <p:cNvPicPr>
            <a:picLocks noRot="1" noChangeAspect="1" noEditPoints="1"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945063"/>
            <a:ext cx="228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Ink 42"/>
          <p:cNvPicPr>
            <a:picLocks noRot="1" noChangeAspect="1" noEditPoints="1"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5205413"/>
            <a:ext cx="11747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4" name="Ink 43"/>
          <p:cNvPicPr>
            <a:picLocks noRot="1" noChangeAspect="1" noEditPoints="1"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186363"/>
            <a:ext cx="6207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5" name="Ink 44"/>
          <p:cNvPicPr>
            <a:picLocks noRot="1" noChangeAspect="1" noEditPoints="1"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454650"/>
            <a:ext cx="5857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6" name="Ink 45"/>
          <p:cNvPicPr>
            <a:picLocks noRot="1" noChangeAspect="1" noEditPoints="1"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5410200"/>
            <a:ext cx="15049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7" name="Ink 46"/>
          <p:cNvPicPr>
            <a:picLocks noRot="1" noChangeAspect="1" noEditPoints="1"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5507038"/>
            <a:ext cx="19335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Trade Barriers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Trade barriers are anything that slows down or prevents one country from exchanging goods with another.</a:t>
            </a:r>
          </a:p>
          <a:p>
            <a:pPr lvl="1"/>
            <a:r>
              <a:rPr lang="en-US" altLang="en-US" sz="2200" u="sng" smtClean="0">
                <a:ea typeface="ＭＳ Ｐゴシック" pitchFamily="34" charset="-128"/>
              </a:rPr>
              <a:t>Tariff</a:t>
            </a:r>
            <a:r>
              <a:rPr lang="en-US" altLang="en-US" sz="2200" smtClean="0">
                <a:ea typeface="ＭＳ Ｐゴシック" pitchFamily="34" charset="-128"/>
              </a:rPr>
              <a:t>: is a tax placed on goods when they are imported to make them more expensive than a similar item made locally.</a:t>
            </a:r>
          </a:p>
          <a:p>
            <a:pPr lvl="1"/>
            <a:r>
              <a:rPr lang="en-US" altLang="en-US" sz="2200" u="sng" smtClean="0">
                <a:ea typeface="ＭＳ Ｐゴシック" pitchFamily="34" charset="-128"/>
              </a:rPr>
              <a:t>Quota</a:t>
            </a:r>
            <a:r>
              <a:rPr lang="en-US" altLang="en-US" sz="2200" smtClean="0">
                <a:ea typeface="ＭＳ Ｐゴシック" pitchFamily="34" charset="-128"/>
              </a:rPr>
              <a:t>: sets a specific limited amount or number of a particular product can be imported or acquired in a given period which forces consumers to buy locally. </a:t>
            </a:r>
          </a:p>
          <a:p>
            <a:pPr lvl="2"/>
            <a:r>
              <a:rPr lang="en-US" altLang="en-US" sz="1800" smtClean="0">
                <a:ea typeface="ＭＳ Ｐゴシック" pitchFamily="34" charset="-128"/>
              </a:rPr>
              <a:t>Nigeria is a major producer of oil and a member of OPAC. OPAC places quotas on how much oil each member can produce for the world market to keep the prices at levels they want.</a:t>
            </a:r>
          </a:p>
          <a:p>
            <a:pPr lvl="1"/>
            <a:r>
              <a:rPr lang="en-US" altLang="en-US" sz="2200" u="sng" smtClean="0">
                <a:ea typeface="ＭＳ Ｐゴシック" pitchFamily="34" charset="-128"/>
              </a:rPr>
              <a:t>Embargo</a:t>
            </a:r>
            <a:r>
              <a:rPr lang="en-US" altLang="en-US" sz="2200" smtClean="0">
                <a:ea typeface="ＭＳ Ｐゴシック" pitchFamily="34" charset="-128"/>
              </a:rPr>
              <a:t>:  is when one country announces that it will no longer trade with another country.  The goal is to isolate the country and cause problems with that county’s economy.</a:t>
            </a:r>
          </a:p>
          <a:p>
            <a:pPr lvl="2"/>
            <a:r>
              <a:rPr lang="en-US" altLang="en-US" sz="1800" smtClean="0">
                <a:ea typeface="ＭＳ Ｐゴシック" pitchFamily="34" charset="-128"/>
              </a:rPr>
              <a:t>Many countries placed embargos on South Africa in protest to Apartheid.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5844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88963"/>
            <a:ext cx="31670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731963"/>
            <a:ext cx="2406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765300"/>
            <a:ext cx="13001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062163"/>
            <a:ext cx="55768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141538"/>
            <a:ext cx="54625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25713"/>
            <a:ext cx="541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2552700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562225"/>
            <a:ext cx="8985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60638"/>
            <a:ext cx="8794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524125"/>
            <a:ext cx="1112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2543175"/>
            <a:ext cx="504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838450"/>
            <a:ext cx="16303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Ink 1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859088"/>
            <a:ext cx="8270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Ink 1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900363"/>
            <a:ext cx="140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Ink 16"/>
          <p:cNvPicPr>
            <a:picLocks noRot="1" noChangeAspect="1" noEditPoints="1"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281363"/>
            <a:ext cx="6937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Ink 17"/>
          <p:cNvPicPr>
            <a:picLocks noRot="1" noChangeAspect="1" noEditPoints="1"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249613"/>
            <a:ext cx="17192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Ink 18"/>
          <p:cNvPicPr>
            <a:picLocks noRot="1" noChangeAspect="1" noEditPoints="1"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3068638"/>
            <a:ext cx="5683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Ink 19"/>
          <p:cNvPicPr>
            <a:picLocks noRot="1" noChangeAspect="1" noEditPoints="1"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560763"/>
            <a:ext cx="950912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Ink 20"/>
          <p:cNvPicPr>
            <a:picLocks noRot="1" noChangeAspect="1" noEditPoints="1"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562350"/>
            <a:ext cx="18637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Ink 21"/>
          <p:cNvPicPr>
            <a:picLocks noRot="1" noChangeAspect="1" noEditPoints="1"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633788"/>
            <a:ext cx="16668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Ink 22"/>
          <p:cNvPicPr>
            <a:picLocks noRot="1" noChangeAspect="1" noEditPoints="1"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3417888"/>
            <a:ext cx="1587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Ink 23"/>
          <p:cNvPicPr>
            <a:picLocks noRot="1" noChangeAspect="1" noEditPoints="1"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900488"/>
            <a:ext cx="36306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Ink 24"/>
          <p:cNvPicPr>
            <a:picLocks noRot="1" noChangeAspect="1" noEditPoints="1"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267200"/>
            <a:ext cx="701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Ink 25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76725"/>
            <a:ext cx="1854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Ink 26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4305300"/>
            <a:ext cx="15240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Ink 27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267200"/>
            <a:ext cx="92551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Ink 28"/>
          <p:cNvPicPr>
            <a:picLocks noRot="1" noChangeAspect="1" noEditPoints="1"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543425"/>
            <a:ext cx="11572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Ink 29"/>
          <p:cNvPicPr>
            <a:picLocks noRot="1" noChangeAspect="1" noEditPoints="1"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4524375"/>
            <a:ext cx="3365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Ink 30"/>
          <p:cNvPicPr>
            <a:picLocks noRot="1" noChangeAspect="1" noEditPoints="1"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598988"/>
            <a:ext cx="7096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Ink 31"/>
          <p:cNvPicPr>
            <a:picLocks noRot="1" noChangeAspect="1" noEditPoints="1"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4767263"/>
            <a:ext cx="16049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Ink 32"/>
          <p:cNvPicPr>
            <a:picLocks noRot="1" noChangeAspect="1" noEditPoints="1"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4848225"/>
            <a:ext cx="16938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Ink 33"/>
          <p:cNvPicPr>
            <a:picLocks noRot="1" noChangeAspect="1" noEditPoints="1"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51069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Ink 34"/>
          <p:cNvPicPr>
            <a:picLocks noRot="1" noChangeAspect="1" noEditPoints="1"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5222875"/>
            <a:ext cx="2568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7" name="Ink 35"/>
          <p:cNvPicPr>
            <a:picLocks noRot="1" noChangeAspect="1" noEditPoints="1"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5233988"/>
            <a:ext cx="15859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Ink 36"/>
          <p:cNvPicPr>
            <a:picLocks noRot="1" noChangeAspect="1" noEditPoints="1"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518150"/>
            <a:ext cx="26209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Ink 37"/>
          <p:cNvPicPr>
            <a:picLocks noRot="1" noChangeAspect="1" noEditPoints="1"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580063"/>
            <a:ext cx="4699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Ink 38"/>
          <p:cNvPicPr>
            <a:picLocks noRot="1" noChangeAspect="1" noEditPoints="1"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5570538"/>
            <a:ext cx="2111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Ink 39"/>
          <p:cNvPicPr>
            <a:picLocks noRot="1" noChangeAspect="1" noEditPoints="1"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56288"/>
            <a:ext cx="76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Ink 40"/>
          <p:cNvPicPr>
            <a:picLocks noRot="1" noChangeAspect="1" noEditPoints="1"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883275"/>
            <a:ext cx="48180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Ink 41"/>
          <p:cNvPicPr>
            <a:picLocks noRot="1" noChangeAspect="1" noEditPoints="1"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223000"/>
            <a:ext cx="6783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Exchanging Currencies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 order for countries to trade with each other, a system of exchanging currencies is necessary.</a:t>
            </a:r>
          </a:p>
          <a:p>
            <a:r>
              <a:rPr lang="en-US" altLang="en-US" smtClean="0">
                <a:ea typeface="ＭＳ Ｐゴシック" pitchFamily="34" charset="-128"/>
              </a:rPr>
              <a:t>Most countries have their own individual type of money.</a:t>
            </a:r>
          </a:p>
          <a:p>
            <a:r>
              <a:rPr lang="en-US" altLang="en-US" smtClean="0">
                <a:ea typeface="ＭＳ Ｐゴシック" pitchFamily="34" charset="-128"/>
              </a:rPr>
              <a:t>Parts of Africa have already begun to use a currency that can be exchanged between nations.  This currency is called the CFA franc.</a:t>
            </a:r>
          </a:p>
        </p:txBody>
      </p:sp>
      <p:pic>
        <p:nvPicPr>
          <p:cNvPr id="36868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19100"/>
            <a:ext cx="54165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827213"/>
            <a:ext cx="59182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249488"/>
            <a:ext cx="59070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873375"/>
            <a:ext cx="19796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375025"/>
            <a:ext cx="28082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348038"/>
            <a:ext cx="2174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865563"/>
            <a:ext cx="147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554538"/>
            <a:ext cx="189865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4446588"/>
            <a:ext cx="1863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878388"/>
            <a:ext cx="66309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221288"/>
            <a:ext cx="746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5473700"/>
            <a:ext cx="35687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Human Capital and GDP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Human capital means the knowledge and skills that make it possible for workers to earn a living producing goods or services.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The more skills and education workers have, the better jobs they have.  They also tend to make fewer mistakes and can learn new advances in technology more quickly. </a:t>
            </a:r>
          </a:p>
          <a:p>
            <a:r>
              <a:rPr lang="en-US" altLang="en-US" sz="2800" u="sng" smtClean="0">
                <a:ea typeface="ＭＳ Ｐゴシック" pitchFamily="34" charset="-128"/>
              </a:rPr>
              <a:t>GDP</a:t>
            </a:r>
            <a:r>
              <a:rPr lang="en-US" altLang="en-US" sz="2800" smtClean="0">
                <a:ea typeface="ＭＳ Ｐゴシック" pitchFamily="34" charset="-128"/>
              </a:rPr>
              <a:t> is the total value of all goods and services produced by a country in a single year </a:t>
            </a:r>
          </a:p>
          <a:p>
            <a:r>
              <a:rPr lang="en-US" altLang="en-US" sz="2800" u="sng" smtClean="0">
                <a:ea typeface="ＭＳ Ｐゴシック" pitchFamily="34" charset="-128"/>
              </a:rPr>
              <a:t>GDP per Capita </a:t>
            </a:r>
            <a:r>
              <a:rPr lang="en-US" altLang="en-US" sz="2800" smtClean="0">
                <a:ea typeface="ＭＳ Ｐゴシック" pitchFamily="34" charset="-128"/>
              </a:rPr>
              <a:t>is determined by taking the GDP and dividing that number by the total population.</a:t>
            </a:r>
          </a:p>
        </p:txBody>
      </p:sp>
      <p:pic>
        <p:nvPicPr>
          <p:cNvPr id="37892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88963"/>
            <a:ext cx="5122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776413"/>
            <a:ext cx="1916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820863"/>
            <a:ext cx="21129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820863"/>
            <a:ext cx="1228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222500"/>
            <a:ext cx="363061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186113"/>
            <a:ext cx="34258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17900"/>
            <a:ext cx="16668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622675"/>
            <a:ext cx="12731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990975"/>
            <a:ext cx="12112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006850"/>
            <a:ext cx="5318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310063"/>
            <a:ext cx="18811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11725"/>
            <a:ext cx="5318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Ink 1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900613"/>
            <a:ext cx="51577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Ink 1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5356225"/>
            <a:ext cx="55070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Ink 16"/>
          <p:cNvPicPr>
            <a:picLocks noRot="1" noChangeAspect="1" noEditPoints="1"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5881688"/>
            <a:ext cx="21669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Ink 17"/>
          <p:cNvPicPr>
            <a:picLocks noRot="1" noChangeAspect="1" noEditPoints="1"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838825"/>
            <a:ext cx="541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Ink 18"/>
          <p:cNvPicPr>
            <a:picLocks noRot="1" noChangeAspect="1" noEditPoints="1"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6235700"/>
            <a:ext cx="64087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Human Capital and GDP</a:t>
            </a:r>
          </a:p>
        </p:txBody>
      </p:sp>
      <p:sp>
        <p:nvSpPr>
          <p:cNvPr id="3891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South Africa</a:t>
            </a:r>
          </a:p>
        </p:txBody>
      </p:sp>
      <p:sp>
        <p:nvSpPr>
          <p:cNvPr id="38916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Nigeria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57200" y="2362200"/>
            <a:ext cx="3962400" cy="39385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South Africa has invested heavily in human capital.  They have </a:t>
            </a:r>
            <a:r>
              <a:rPr lang="en-US" altLang="en-US" sz="1800">
                <a:solidFill>
                  <a:srgbClr val="4F6228"/>
                </a:solidFill>
                <a:latin typeface="Impact" pitchFamily="34" charset="0"/>
              </a:rPr>
              <a:t>a diversified economy and one of the highest GDPs </a:t>
            </a: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on the continent.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The electronics industry in South Africa requires workers with skills and training. The mining industry relies on workers who can deal with technology that is more sophisticated.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In spite of these positive factors, South Africa still has one of the highest unemployment rates.  Over 25% of their population is unemployed.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4648200" y="2362200"/>
            <a:ext cx="3962400" cy="38020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Nigeria is an example of a country that should have a strong economy because they have rich deposits of oil and an educated population.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However, years of government corruption, civil war, and military rule have left Nigeria poor.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Nearly 70% of the population have to live on less than one dollar a day.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Even though it has good farmland, it must import food to keep its people from starving.</a:t>
            </a:r>
          </a:p>
        </p:txBody>
      </p:sp>
      <p:pic>
        <p:nvPicPr>
          <p:cNvPr id="38919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766763"/>
            <a:ext cx="4889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890713"/>
            <a:ext cx="160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489200"/>
            <a:ext cx="17922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700338"/>
            <a:ext cx="12461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774950"/>
            <a:ext cx="10763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049588"/>
            <a:ext cx="8096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017838"/>
            <a:ext cx="22907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233738"/>
            <a:ext cx="12287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675063"/>
            <a:ext cx="19081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792538"/>
            <a:ext cx="27908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232275"/>
            <a:ext cx="5492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222750"/>
            <a:ext cx="4873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Ink 1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276725"/>
            <a:ext cx="210343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Ink 1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495800"/>
            <a:ext cx="34432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Ink 16"/>
          <p:cNvPicPr>
            <a:picLocks noRot="1" noChangeAspect="1" noEditPoints="1"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759325"/>
            <a:ext cx="23812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Ink 17"/>
          <p:cNvPicPr>
            <a:picLocks noRot="1" noChangeAspect="1" noEditPoints="1"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5224463"/>
            <a:ext cx="5683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Ink 18"/>
          <p:cNvPicPr>
            <a:picLocks noRot="1" noChangeAspect="1" noEditPoints="1"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473700"/>
            <a:ext cx="29702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Ink 19"/>
          <p:cNvPicPr>
            <a:picLocks noRot="1" noChangeAspect="1" noEditPoints="1"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749925"/>
            <a:ext cx="28527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Ink 20"/>
          <p:cNvPicPr>
            <a:picLocks noRot="1" noChangeAspect="1" noEditPoints="1"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884363"/>
            <a:ext cx="9794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Ink 21"/>
          <p:cNvPicPr>
            <a:picLocks noRot="1" noChangeAspect="1" noEditPoints="1"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2455863"/>
            <a:ext cx="27114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Ink 22"/>
          <p:cNvPicPr>
            <a:picLocks noRot="1" noChangeAspect="1" noEditPoints="1"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722563"/>
            <a:ext cx="35591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Ink 23"/>
          <p:cNvPicPr>
            <a:picLocks noRot="1" noChangeAspect="1" noEditPoints="1"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027363"/>
            <a:ext cx="17383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Ink 24"/>
          <p:cNvPicPr>
            <a:picLocks noRot="1" noChangeAspect="1" noEditPoints="1"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00413"/>
            <a:ext cx="19351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Ink 25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624263"/>
            <a:ext cx="20050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Ink 26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92538"/>
            <a:ext cx="7905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Ink 27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5619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Ink 28"/>
          <p:cNvPicPr>
            <a:picLocks noRot="1" noChangeAspect="1" noEditPoints="1"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021138"/>
            <a:ext cx="11398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Ink 29"/>
          <p:cNvPicPr>
            <a:picLocks noRot="1" noChangeAspect="1" noEditPoints="1"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4249738"/>
            <a:ext cx="152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Ink 30"/>
          <p:cNvPicPr>
            <a:picLocks noRot="1" noChangeAspect="1" noEditPoints="1"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625975"/>
            <a:ext cx="36385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8" name="Ink 31"/>
          <p:cNvPicPr>
            <a:picLocks noRot="1" noChangeAspect="1" noEditPoints="1"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910138"/>
            <a:ext cx="30781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Ink 32"/>
          <p:cNvPicPr>
            <a:picLocks noRot="1" noChangeAspect="1" noEditPoints="1"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5365750"/>
            <a:ext cx="32289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Ink 33"/>
          <p:cNvPicPr>
            <a:picLocks noRot="1" noChangeAspect="1" noEditPoints="1"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5600700"/>
            <a:ext cx="11223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Ink 34"/>
          <p:cNvPicPr>
            <a:picLocks noRot="1" noChangeAspect="1" noEditPoints="1"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5635625"/>
            <a:ext cx="720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Ink 35"/>
          <p:cNvPicPr>
            <a:picLocks noRot="1" noChangeAspect="1" noEditPoints="1"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5927725"/>
            <a:ext cx="1327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04800"/>
            <a:ext cx="8458200" cy="1524000"/>
          </a:xfrm>
        </p:spPr>
        <p:txBody>
          <a:bodyPr/>
          <a:lstStyle/>
          <a:p>
            <a:pPr algn="l" eaLnBrk="1" hangingPunct="1"/>
            <a: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SS7E1a: Compare how traditional, command, and market economies answer the economic questions of : </a:t>
            </a:r>
            <a:b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(1) what to produce</a:t>
            </a:r>
            <a:b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(2) how to produce</a:t>
            </a:r>
            <a:b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800" smtClean="0">
                <a:solidFill>
                  <a:srgbClr val="39471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(3) for whom to produce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981200"/>
            <a:ext cx="8458200" cy="76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rgbClr val="4F6228"/>
                </a:solidFill>
                <a:ea typeface="ＭＳ Ｐゴシック" pitchFamily="34" charset="-128"/>
              </a:rPr>
              <a:t>Concept: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rgbClr val="4F6228"/>
                </a:solidFill>
                <a:ea typeface="ＭＳ Ｐゴシック" pitchFamily="34" charset="-128"/>
              </a:rPr>
              <a:t>Production – Distribution – Consumption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mtClean="0">
              <a:solidFill>
                <a:srgbClr val="FFCC00"/>
              </a:solidFill>
              <a:ea typeface="ＭＳ Ｐゴシック" pitchFamily="34" charset="-128"/>
            </a:endParaRPr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381000" y="2895600"/>
            <a:ext cx="8382000" cy="1057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D0D0D"/>
                </a:solidFill>
                <a:latin typeface="CAC Futura Casual" charset="0"/>
              </a:rPr>
              <a:t>Agenda: </a:t>
            </a:r>
            <a:r>
              <a:rPr lang="en-US" altLang="en-US" sz="3200">
                <a:solidFill>
                  <a:srgbClr val="4A5C26"/>
                </a:solidFill>
                <a:latin typeface="CAC Futura Casual" charset="0"/>
              </a:rPr>
              <a:t>Economic Systems in South Africa and Nigeria </a:t>
            </a:r>
            <a:endParaRPr lang="en-US" altLang="en-US" sz="3200">
              <a:solidFill>
                <a:srgbClr val="4A5C26"/>
              </a:solidFill>
            </a:endParaRPr>
          </a:p>
        </p:txBody>
      </p:sp>
      <p:sp>
        <p:nvSpPr>
          <p:cNvPr id="45061" name="Rectangle 2"/>
          <p:cNvSpPr txBox="1">
            <a:spLocks noChangeArrowheads="1"/>
          </p:cNvSpPr>
          <p:nvPr/>
        </p:nvSpPr>
        <p:spPr bwMode="auto">
          <a:xfrm>
            <a:off x="381000" y="4038600"/>
            <a:ext cx="84582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C Futura Casual" charset="0"/>
              </a:rPr>
              <a:t>Warm-Up:  </a:t>
            </a:r>
            <a:r>
              <a:rPr lang="en-US" altLang="en-US">
                <a:solidFill>
                  <a:srgbClr val="4A5C26"/>
                </a:solidFill>
                <a:latin typeface="CAC Futura Casual" charset="0"/>
              </a:rPr>
              <a:t>What are the 4 main types of economic systems?</a:t>
            </a:r>
          </a:p>
          <a:p>
            <a:pPr eaLnBrk="1" hangingPunct="1"/>
            <a:endParaRPr lang="en-US" altLang="en-US" sz="2000" i="1">
              <a:solidFill>
                <a:srgbClr val="4A5C26"/>
              </a:solidFill>
              <a:latin typeface="CAC Futura Casu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Capital Investments and GDP</a:t>
            </a:r>
          </a:p>
        </p:txBody>
      </p:sp>
      <p:sp>
        <p:nvSpPr>
          <p:cNvPr id="3993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Capital goods are the factories, machines, and technology that people use to make products to sell.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Technology can increase production and make that production more efficient.  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Producing more goods for sale in a quicker and more efficient way leads to economic growth and greater profits which leads to a higher GDP.</a:t>
            </a:r>
          </a:p>
        </p:txBody>
      </p:sp>
      <p:pic>
        <p:nvPicPr>
          <p:cNvPr id="39940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90538"/>
            <a:ext cx="6899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2143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766888"/>
            <a:ext cx="139858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79588"/>
            <a:ext cx="16129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05038"/>
            <a:ext cx="17732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222500"/>
            <a:ext cx="3228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614613"/>
            <a:ext cx="977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151188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211513"/>
            <a:ext cx="3246437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641725"/>
            <a:ext cx="2274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562475"/>
            <a:ext cx="34067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013325"/>
            <a:ext cx="41941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Ink 1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5089525"/>
            <a:ext cx="17907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Ink 1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413375"/>
            <a:ext cx="1852613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Capital Investments and GDP</a:t>
            </a:r>
          </a:p>
        </p:txBody>
      </p:sp>
      <p:sp>
        <p:nvSpPr>
          <p:cNvPr id="409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South Africa	</a:t>
            </a:r>
          </a:p>
        </p:txBody>
      </p:sp>
      <p:sp>
        <p:nvSpPr>
          <p:cNvPr id="4096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Nigeria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457200" y="2362200"/>
            <a:ext cx="3962400" cy="2840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South Africa is an example of a country that has invested in capital goods.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The equipment needed to get gold, diamonds, and platinum from deep in the earth required both investment in machinery and in worker training.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The same is true for South Africa’s iron and steel production and assembling automobiles and trucks.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4648200" y="2362200"/>
            <a:ext cx="4038600" cy="256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Nigeria has invested heavily in capital goods for its oil industry.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New technology is required in order to compete in the global oil market.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4A5C26"/>
                </a:solidFill>
                <a:latin typeface="Impact" pitchFamily="34" charset="0"/>
              </a:rPr>
              <a:t>The concentration on capital goods for this segment of the economy, however, has left many Nigerians without proper food or housing.</a:t>
            </a:r>
          </a:p>
        </p:txBody>
      </p:sp>
      <p:pic>
        <p:nvPicPr>
          <p:cNvPr id="40967" name="Ink 2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633413"/>
            <a:ext cx="72739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855788"/>
            <a:ext cx="14795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Ink 4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792413"/>
            <a:ext cx="24431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Ink 5"/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33725"/>
            <a:ext cx="7016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Ink 6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25825"/>
            <a:ext cx="8985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Ink 7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417888"/>
            <a:ext cx="21939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640138"/>
            <a:ext cx="728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Ink 9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703638"/>
            <a:ext cx="11207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Ink 10"/>
          <p:cNvPicPr>
            <a:picLocks noRot="1" noChangeAspect="1" noEditPoints="1"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7953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Ink 11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997325"/>
            <a:ext cx="155098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Ink 12"/>
          <p:cNvPicPr>
            <a:picLocks noRot="1" noChangeAspect="1" noEditPoints="1"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465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Ink 13"/>
          <p:cNvPicPr>
            <a:picLocks noRot="1" noChangeAspect="1" noEditPoints="1"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338638"/>
            <a:ext cx="3444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Ink 1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4710113"/>
            <a:ext cx="2898775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Ink 1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979988"/>
            <a:ext cx="21844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Ink 16"/>
          <p:cNvPicPr>
            <a:picLocks noRot="1" noChangeAspect="1" noEditPoints="1"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890713"/>
            <a:ext cx="96043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Ink 17"/>
          <p:cNvPicPr>
            <a:picLocks noRot="1" noChangeAspect="1" noEditPoints="1"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427288"/>
            <a:ext cx="12811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Ink 18"/>
          <p:cNvPicPr>
            <a:picLocks noRot="1" noChangeAspect="1" noEditPoints="1"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695575"/>
            <a:ext cx="6746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Ink 19"/>
          <p:cNvPicPr>
            <a:picLocks noRot="1" noChangeAspect="1" noEditPoints="1"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2473325"/>
            <a:ext cx="7381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Ink 20"/>
          <p:cNvPicPr>
            <a:picLocks noRot="1" noChangeAspect="1" noEditPoints="1"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741613"/>
            <a:ext cx="17827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Ink 21"/>
          <p:cNvPicPr>
            <a:picLocks noRot="1" noChangeAspect="1" noEditPoints="1"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151188"/>
            <a:ext cx="37115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Ink 22"/>
          <p:cNvPicPr>
            <a:picLocks noRot="1" noChangeAspect="1" noEditPoints="1"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65500"/>
            <a:ext cx="30511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Ink 23"/>
          <p:cNvPicPr>
            <a:picLocks noRot="1" noChangeAspect="1" noEditPoints="1"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149600"/>
            <a:ext cx="4699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Ink 24"/>
          <p:cNvPicPr>
            <a:picLocks noRot="1" noChangeAspect="1" noEditPoints="1"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105150"/>
            <a:ext cx="4159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Ink 25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786188"/>
            <a:ext cx="28098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1" name="Ink 26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070350"/>
            <a:ext cx="2174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Ink 27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375150"/>
            <a:ext cx="3040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3" name="Ink 28"/>
          <p:cNvPicPr>
            <a:picLocks noRot="1" noChangeAspect="1" noEditPoints="1"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06925"/>
            <a:ext cx="14700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frica Land Us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/>
          <a:stretch>
            <a:fillRect/>
          </a:stretch>
        </p:blipFill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Uranium and Oil</a:t>
            </a:r>
          </a:p>
        </p:txBody>
      </p:sp>
      <p:sp>
        <p:nvSpPr>
          <p:cNvPr id="43011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u="sng" smtClean="0">
                <a:ea typeface="ＭＳ Ｐゴシック" pitchFamily="34" charset="-128"/>
              </a:rPr>
              <a:t>Uranium: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Uranium is an element that is an essential part of nuclear weapons.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For that reason, there has been a brisk undercover trade in uranium between countries.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Uranium is also used as a fuel component in  nuclear  power plants and to determine the age of artifacts.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It is even used in some photographic chemicals.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Africa currently supplies about 20% of the world’s uranium.</a:t>
            </a:r>
            <a:r>
              <a:rPr lang="en-US" altLang="en-US" sz="160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43012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u="sng" smtClean="0">
                <a:ea typeface="ＭＳ Ｐゴシック" pitchFamily="34" charset="-128"/>
              </a:rPr>
              <a:t>Oil: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Another of Africa’s natural resources is oil.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Some researchers estimate that about 30% of newly discovered oil deposits in the world today are going to come from Africa.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Most of the know reserves are in African countries along the Mediterranean coast.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Oil reserves should guarantee a country economical prosperity.  However, this has not been the case in Sub-Saharan Africa.</a:t>
            </a:r>
          </a:p>
          <a:p>
            <a:pPr>
              <a:lnSpc>
                <a:spcPct val="90000"/>
              </a:lnSpc>
            </a:pPr>
            <a:r>
              <a:rPr lang="en-US" altLang="en-US" sz="1800" smtClean="0">
                <a:ea typeface="ＭＳ Ｐゴシック" pitchFamily="34" charset="-128"/>
              </a:rPr>
              <a:t>Profits from oil sales often go into the pockets of corrupt politicians and businessmen.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Gold and Diamonds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2000" smtClean="0">
                <a:ea typeface="ＭＳ Ｐゴシック" pitchFamily="34" charset="-128"/>
              </a:rPr>
              <a:t>The discovery of gold and diamonds in Africa has been a mixed blessing.  In some areas, the wealth from </a:t>
            </a:r>
            <a:r>
              <a:rPr lang="en-US" altLang="en-US" sz="2000" smtClean="0">
                <a:solidFill>
                  <a:srgbClr val="4F6228"/>
                </a:solidFill>
                <a:ea typeface="ＭＳ Ｐゴシック" pitchFamily="34" charset="-128"/>
              </a:rPr>
              <a:t>diamond mining </a:t>
            </a:r>
            <a:r>
              <a:rPr lang="en-US" altLang="en-US" sz="2000" smtClean="0">
                <a:ea typeface="ＭＳ Ｐゴシック" pitchFamily="34" charset="-128"/>
              </a:rPr>
              <a:t>has been used for the good of the country.</a:t>
            </a:r>
          </a:p>
          <a:p>
            <a:r>
              <a:rPr lang="en-US" altLang="en-US" sz="2000" smtClean="0">
                <a:ea typeface="ＭＳ Ｐゴシック" pitchFamily="34" charset="-128"/>
              </a:rPr>
              <a:t>The dominate  diamond company in South Africa is DeBeers.  They regulate trade and the country is enjoying the benefits.  Despite this, there is still a great deal of poverty in South Africa.</a:t>
            </a:r>
          </a:p>
          <a:p>
            <a:r>
              <a:rPr lang="en-US" altLang="en-US" sz="2000" smtClean="0">
                <a:ea typeface="ＭＳ Ｐゴシック" pitchFamily="34" charset="-128"/>
              </a:rPr>
              <a:t>In other African countries, diamond wealth has led to chaos.  Stolen or smuggled diamonds have been sold on the world market to provide money for weapons for soldiers in a number of different wars and conflicts.  This trade is called </a:t>
            </a:r>
            <a:r>
              <a:rPr lang="en-US" altLang="en-US" sz="2000" smtClean="0">
                <a:solidFill>
                  <a:srgbClr val="4F6228"/>
                </a:solidFill>
                <a:ea typeface="ＭＳ Ｐゴシック" pitchFamily="34" charset="-128"/>
              </a:rPr>
              <a:t>“conflict diamonds” </a:t>
            </a:r>
            <a:r>
              <a:rPr lang="en-US" altLang="en-US" sz="2000" smtClean="0">
                <a:ea typeface="ＭＳ Ｐゴシック" pitchFamily="34" charset="-128"/>
              </a:rPr>
              <a:t>and has been a major provider of the money needed for arms and ammunition.</a:t>
            </a:r>
          </a:p>
          <a:p>
            <a:r>
              <a:rPr lang="en-US" altLang="en-US" sz="2000" smtClean="0">
                <a:ea typeface="ＭＳ Ｐゴシック" pitchFamily="34" charset="-128"/>
              </a:rPr>
              <a:t>South Africa has lead the African nations in the mining and sale of gold.  South Africa is believed to have approximately </a:t>
            </a:r>
            <a:r>
              <a:rPr lang="en-US" altLang="en-US" sz="2000" smtClean="0">
                <a:solidFill>
                  <a:srgbClr val="FF0000"/>
                </a:solidFill>
                <a:ea typeface="ＭＳ Ｐゴシック" pitchFamily="34" charset="-128"/>
              </a:rPr>
              <a:t>40%</a:t>
            </a:r>
            <a:r>
              <a:rPr lang="en-US" altLang="en-US" sz="2000" smtClean="0">
                <a:ea typeface="ＭＳ Ｐゴシック" pitchFamily="34" charset="-128"/>
              </a:rPr>
              <a:t> of the world’s gold.  The South African government has been able to use much of the gold profit to improve the country and help its people.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Entrepreneurs in Africa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Entrepreneurs are creative, original thinkers who are willing to take risks to create new businesses and products.</a:t>
            </a:r>
          </a:p>
          <a:p>
            <a:r>
              <a:rPr lang="en-US" altLang="en-US" smtClean="0">
                <a:ea typeface="ＭＳ Ｐゴシック" pitchFamily="34" charset="-128"/>
              </a:rPr>
              <a:t>Many of the nations on the continent of Africa are ready for development, and many African governments want to do whatever they can to encourage bold and innovative business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Egypt in Chaos &amp; Revolution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smtClean="0">
                <a:latin typeface="Georgia" pitchFamily="18" charset="0"/>
                <a:ea typeface="ＭＳ Ｐゴシック" pitchFamily="34" charset="-128"/>
                <a:hlinkClick r:id="rId2"/>
              </a:rPr>
              <a:t>http://www.youtube.com/watch?v=-ecE5aPiAy8</a:t>
            </a:r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r>
              <a:rPr lang="en-US" altLang="en-US" sz="1800" smtClean="0">
                <a:latin typeface="Georgia" pitchFamily="18" charset="0"/>
                <a:ea typeface="ＭＳ Ｐゴシック" pitchFamily="34" charset="-128"/>
                <a:hlinkClick r:id="rId3"/>
              </a:rPr>
              <a:t>http://www.youtube.com/watch?v=Rg4GHi7Najo</a:t>
            </a:r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r>
              <a:rPr lang="en-US" altLang="en-US" sz="1800" smtClean="0">
                <a:latin typeface="Georgia" pitchFamily="18" charset="0"/>
                <a:ea typeface="ＭＳ Ｐゴシック" pitchFamily="34" charset="-128"/>
                <a:hlinkClick r:id="rId4"/>
              </a:rPr>
              <a:t>http://www.youtube.com/watch?v=V_MTDWdsr40</a:t>
            </a:r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  <a:p>
            <a:endParaRPr lang="en-US" altLang="en-US" sz="1800" smtClean="0">
              <a:latin typeface="Georg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ECONOMIC SYSTEMS</a:t>
            </a:r>
          </a:p>
        </p:txBody>
      </p:sp>
      <p:grpSp>
        <p:nvGrpSpPr>
          <p:cNvPr id="18435" name="Content Placeholder 1025"/>
          <p:cNvGrpSpPr>
            <a:grpSpLocks/>
          </p:cNvGrpSpPr>
          <p:nvPr>
            <p:ph idx="1"/>
          </p:nvPr>
        </p:nvGrpSpPr>
        <p:grpSpPr bwMode="auto">
          <a:xfrm>
            <a:off x="381000" y="1600200"/>
            <a:ext cx="8458200" cy="5257800"/>
            <a:chOff x="1608" y="736"/>
            <a:chExt cx="2544" cy="2851"/>
          </a:xfrm>
        </p:grpSpPr>
        <p:sp>
          <p:nvSpPr>
            <p:cNvPr id="184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08" y="736"/>
              <a:ext cx="254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_s1028"/>
            <p:cNvSpPr>
              <a:spLocks noChangeShapeType="1"/>
            </p:cNvSpPr>
            <p:nvPr/>
          </p:nvSpPr>
          <p:spPr bwMode="auto">
            <a:xfrm flipV="1">
              <a:off x="2880" y="1525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38" name="_s1029"/>
            <p:cNvSpPr>
              <a:spLocks noChangeArrowheads="1"/>
            </p:cNvSpPr>
            <p:nvPr/>
          </p:nvSpPr>
          <p:spPr bwMode="auto">
            <a:xfrm>
              <a:off x="2562" y="889"/>
              <a:ext cx="636" cy="6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TRADITIONAL</a:t>
              </a:r>
            </a:p>
          </p:txBody>
        </p:sp>
        <p:sp>
          <p:nvSpPr>
            <p:cNvPr id="18439" name="_s1030"/>
            <p:cNvSpPr>
              <a:spLocks noChangeShapeType="1"/>
            </p:cNvSpPr>
            <p:nvPr/>
          </p:nvSpPr>
          <p:spPr bwMode="auto">
            <a:xfrm>
              <a:off x="3155" y="2320"/>
              <a:ext cx="275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0" name="_s1031"/>
            <p:cNvSpPr>
              <a:spLocks noChangeArrowheads="1"/>
            </p:cNvSpPr>
            <p:nvPr/>
          </p:nvSpPr>
          <p:spPr bwMode="auto">
            <a:xfrm>
              <a:off x="3388" y="2319"/>
              <a:ext cx="636" cy="6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COMMAND</a:t>
              </a:r>
            </a:p>
          </p:txBody>
        </p:sp>
        <p:sp>
          <p:nvSpPr>
            <p:cNvPr id="18441" name="_s1032"/>
            <p:cNvSpPr>
              <a:spLocks noChangeShapeType="1"/>
            </p:cNvSpPr>
            <p:nvPr/>
          </p:nvSpPr>
          <p:spPr bwMode="auto">
            <a:xfrm flipH="1">
              <a:off x="2330" y="2319"/>
              <a:ext cx="274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2" name="_s1033"/>
            <p:cNvSpPr>
              <a:spLocks noChangeArrowheads="1"/>
            </p:cNvSpPr>
            <p:nvPr/>
          </p:nvSpPr>
          <p:spPr bwMode="auto">
            <a:xfrm>
              <a:off x="1736" y="2320"/>
              <a:ext cx="636" cy="636"/>
            </a:xfrm>
            <a:prstGeom prst="ellipse">
              <a:avLst/>
            </a:prstGeom>
            <a:solidFill>
              <a:srgbClr val="B20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MARKET</a:t>
              </a:r>
            </a:p>
          </p:txBody>
        </p:sp>
        <p:sp>
          <p:nvSpPr>
            <p:cNvPr id="18443" name="_s1034"/>
            <p:cNvSpPr>
              <a:spLocks noChangeArrowheads="1"/>
            </p:cNvSpPr>
            <p:nvPr/>
          </p:nvSpPr>
          <p:spPr bwMode="auto">
            <a:xfrm>
              <a:off x="2562" y="1843"/>
              <a:ext cx="636" cy="6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ECONOMIC </a:t>
              </a:r>
            </a:p>
            <a:p>
              <a:pPr algn="ctr" eaLnBrk="1" hangingPunct="1"/>
              <a:r>
                <a:rPr lang="en-US" altLang="en-US" sz="1400"/>
                <a:t>SYSTEMS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What is a Traditional Economy?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pure traditional economy answers the basic economic questions according to tradition.  Things are done as they were in the past, based on </a:t>
            </a:r>
            <a:r>
              <a:rPr lang="en-US" altLang="en-US" sz="2800" smtClean="0">
                <a:solidFill>
                  <a:srgbClr val="4F6228"/>
                </a:solidFill>
                <a:ea typeface="ＭＳ Ｐゴシック" pitchFamily="34" charset="-128"/>
              </a:rPr>
              <a:t>tradition,</a:t>
            </a:r>
            <a:r>
              <a:rPr lang="en-US" altLang="en-US" sz="2800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solidFill>
                  <a:srgbClr val="4F6228"/>
                </a:solidFill>
                <a:ea typeface="ＭＳ Ｐゴシック" pitchFamily="34" charset="-128"/>
              </a:rPr>
              <a:t>custom, and beliefs </a:t>
            </a:r>
            <a:r>
              <a:rPr lang="en-US" altLang="en-US" sz="2800" smtClean="0">
                <a:ea typeface="ＭＳ Ｐゴシック" pitchFamily="34" charset="-128"/>
              </a:rPr>
              <a:t>(like religious beliefs).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Resources are inherited and there is a strong social system.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It is based on primitive methods and tools.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It is strongly connected to subsistence farming. 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Usually developing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is a Market economy?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rgbClr val="4F6228"/>
                </a:solidFill>
                <a:ea typeface="ＭＳ Ｐゴシック" pitchFamily="34" charset="-128"/>
              </a:rPr>
              <a:t>National and state </a:t>
            </a:r>
            <a:r>
              <a:rPr lang="en-US" altLang="en-US" sz="3000" smtClean="0">
                <a:ea typeface="ＭＳ Ｐゴシック" pitchFamily="34" charset="-128"/>
              </a:rPr>
              <a:t>governments play a minor role.</a:t>
            </a:r>
          </a:p>
          <a:p>
            <a:pPr eaLnBrk="1" hangingPunct="1"/>
            <a:r>
              <a:rPr lang="en-US" altLang="en-US" sz="3000" smtClean="0">
                <a:solidFill>
                  <a:srgbClr val="4F6228"/>
                </a:solidFill>
                <a:ea typeface="ＭＳ Ｐゴシック" pitchFamily="34" charset="-128"/>
              </a:rPr>
              <a:t>Capitalism </a:t>
            </a:r>
            <a:r>
              <a:rPr lang="en-US" altLang="en-US" sz="3000" smtClean="0">
                <a:ea typeface="ＭＳ Ｐゴシック" pitchFamily="34" charset="-128"/>
              </a:rPr>
              <a:t>is a pure market economy.</a:t>
            </a:r>
          </a:p>
          <a:p>
            <a:pPr eaLnBrk="1" hangingPunct="1"/>
            <a:r>
              <a:rPr lang="en-US" altLang="en-US" sz="3000" smtClean="0">
                <a:solidFill>
                  <a:srgbClr val="4F6228"/>
                </a:solidFill>
                <a:ea typeface="ＭＳ Ｐゴシック" pitchFamily="34" charset="-128"/>
              </a:rPr>
              <a:t>Consumers</a:t>
            </a:r>
            <a:r>
              <a:rPr lang="en-US" altLang="en-US" sz="3000" smtClean="0">
                <a:ea typeface="ＭＳ Ｐゴシック" pitchFamily="34" charset="-128"/>
              </a:rPr>
              <a:t> and what they buy drives the economy.  </a:t>
            </a:r>
          </a:p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The market is freely chosen between </a:t>
            </a:r>
            <a:r>
              <a:rPr lang="en-US" altLang="en-US" sz="3000" smtClean="0">
                <a:solidFill>
                  <a:srgbClr val="4F6228"/>
                </a:solidFill>
                <a:ea typeface="ＭＳ Ｐゴシック" pitchFamily="34" charset="-128"/>
              </a:rPr>
              <a:t>buyers </a:t>
            </a:r>
            <a:r>
              <a:rPr lang="en-US" altLang="en-US" sz="3000" smtClean="0">
                <a:ea typeface="ＭＳ Ｐゴシック" pitchFamily="34" charset="-128"/>
              </a:rPr>
              <a:t>and </a:t>
            </a:r>
            <a:r>
              <a:rPr lang="en-US" altLang="en-US" sz="3000" smtClean="0">
                <a:solidFill>
                  <a:srgbClr val="4F6228"/>
                </a:solidFill>
                <a:ea typeface="ＭＳ Ｐゴシック" pitchFamily="34" charset="-128"/>
              </a:rPr>
              <a:t>sellers </a:t>
            </a:r>
            <a:r>
              <a:rPr lang="en-US" altLang="en-US" sz="3000" smtClean="0">
                <a:ea typeface="ＭＳ Ｐゴシック" pitchFamily="34" charset="-128"/>
              </a:rPr>
              <a:t>of goods and services.</a:t>
            </a:r>
          </a:p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The market plays a major role in deciding the right path for a country’s economic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What is a Command economy?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government controls </a:t>
            </a:r>
            <a:r>
              <a:rPr lang="en-US" altLang="en-US" smtClean="0">
                <a:solidFill>
                  <a:srgbClr val="4F6228"/>
                </a:solidFill>
                <a:ea typeface="ＭＳ Ｐゴシック" pitchFamily="34" charset="-128"/>
              </a:rPr>
              <a:t>the production </a:t>
            </a:r>
            <a:r>
              <a:rPr lang="en-US" altLang="en-US" smtClean="0">
                <a:ea typeface="ＭＳ Ｐゴシック" pitchFamily="34" charset="-128"/>
              </a:rPr>
              <a:t>and makes all decisions.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This could be one person, a small group, or central planners who decide what resources to use at each step of production and the distribution of goods and services.  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government decides the role everyone will play.  It guides the people into certain jobs.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is a Mixed economy?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60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Many economists doubt that “pure” economic systems ever existed.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 mixed economy contains elements of the </a:t>
            </a:r>
            <a:r>
              <a:rPr lang="en-US" altLang="en-US" smtClean="0">
                <a:solidFill>
                  <a:srgbClr val="4F6228"/>
                </a:solidFill>
                <a:ea typeface="ＭＳ Ｐゴシック" pitchFamily="34" charset="-128"/>
              </a:rPr>
              <a:t>market, command, and traditional </a:t>
            </a:r>
            <a:r>
              <a:rPr lang="en-US" altLang="en-US" smtClean="0">
                <a:ea typeface="ＭＳ Ｐゴシック" pitchFamily="34" charset="-128"/>
              </a:rPr>
              <a:t>economies.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some countries there is some private ownership of businesses, such as in China.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ea typeface="+mj-ea"/>
                <a:cs typeface="+mj-cs"/>
              </a:rPr>
              <a:t>What is a Continuum?</a:t>
            </a:r>
          </a:p>
        </p:txBody>
      </p:sp>
      <p:sp>
        <p:nvSpPr>
          <p:cNvPr id="27651" name="Rectangle 5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¢"/>
            </a:pPr>
            <a:r>
              <a:rPr lang="en-US" altLang="en-US" smtClean="0">
                <a:ea typeface="ＭＳ Ｐゴシック" pitchFamily="34" charset="-128"/>
              </a:rPr>
              <a:t>A </a:t>
            </a:r>
            <a:r>
              <a:rPr lang="en-US" altLang="en-US" smtClean="0">
                <a:solidFill>
                  <a:srgbClr val="4F6228"/>
                </a:solidFill>
                <a:ea typeface="ＭＳ Ｐゴシック" pitchFamily="34" charset="-128"/>
              </a:rPr>
              <a:t>continuum</a:t>
            </a:r>
            <a:r>
              <a:rPr lang="en-US" altLang="en-US" smtClean="0">
                <a:ea typeface="ＭＳ Ｐゴシック" pitchFamily="34" charset="-128"/>
              </a:rPr>
              <a:t> is the range between two things, usually opposites of extremes.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¢"/>
            </a:pPr>
            <a:r>
              <a:rPr lang="en-US" altLang="en-US" smtClean="0">
                <a:ea typeface="ＭＳ Ｐゴシック" pitchFamily="34" charset="-128"/>
              </a:rPr>
              <a:t>On an economic continuum the range is from a pure market economy on one far end to a pure command economy on the other end. 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¢"/>
            </a:pPr>
            <a:r>
              <a:rPr lang="en-US" altLang="en-US" smtClean="0">
                <a:ea typeface="ＭＳ Ｐゴシック" pitchFamily="34" charset="-128"/>
              </a:rPr>
              <a:t>Almost all countries have a mixed economy that falls somewhere in the middle or closer to one end than the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CC33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ea typeface="ＭＳ Ｐゴシック" pitchFamily="34" charset="-128"/>
              </a:rPr>
              <a:t>ECONOMIC CONTINUUM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00" y="1919288"/>
            <a:ext cx="4495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600">
              <a:latin typeface="Calibri" pitchFamily="34" charset="0"/>
            </a:endParaRPr>
          </a:p>
          <a:p>
            <a:endParaRPr lang="en-US" altLang="en-US" sz="2600"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09600" y="2286000"/>
            <a:ext cx="777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04800" y="2057400"/>
            <a:ext cx="6096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153400" y="2057400"/>
            <a:ext cx="609600" cy="457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609600" y="25908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7772400" y="2590800"/>
            <a:ext cx="685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4495800" y="2362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8600" y="3581400"/>
            <a:ext cx="2438400" cy="2400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PURE COMMAND ECONOMY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The Government DECIDES what is produced, how it is produced, and who they will sell to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352800" y="2971800"/>
            <a:ext cx="2438400" cy="2682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MIXED  ECONOMY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Individuals and private businesses AND governments DECIDE what is produced, how it is produced, and who they will sell to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477000" y="3581400"/>
            <a:ext cx="2438400" cy="31702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PURE MARKET ECONOMY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Individuals and private businesses DECIDE what is produced, how it is produced, and who they will sell to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935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TS101893577</Template>
  <TotalTime>1235</TotalTime>
  <Words>1974</Words>
  <Application>Microsoft Office PowerPoint</Application>
  <PresentationFormat>On-screen Show (4:3)</PresentationFormat>
  <Paragraphs>221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Impact</vt:lpstr>
      <vt:lpstr>ＭＳ Ｐゴシック</vt:lpstr>
      <vt:lpstr>Calibri</vt:lpstr>
      <vt:lpstr>Wingdings</vt:lpstr>
      <vt:lpstr>CAC Futura Casual</vt:lpstr>
      <vt:lpstr>Georgia</vt:lpstr>
      <vt:lpstr>TS101893577</vt:lpstr>
      <vt:lpstr>iRespondQuestionMaster</vt:lpstr>
      <vt:lpstr>iRespondGraphMaster</vt:lpstr>
      <vt:lpstr> Economics and Africa</vt:lpstr>
      <vt:lpstr>SS7E1a: Compare how traditional, command, and market economies answer the economic questions of :  (1) what to produce (2) how to produce (3) for whom to produce</vt:lpstr>
      <vt:lpstr>ECONOMIC SYSTEMS</vt:lpstr>
      <vt:lpstr>What is a Traditional Economy?</vt:lpstr>
      <vt:lpstr>What is a Market economy?</vt:lpstr>
      <vt:lpstr>What is a Command economy?</vt:lpstr>
      <vt:lpstr>What is a Mixed economy?</vt:lpstr>
      <vt:lpstr>What is a Continuum?</vt:lpstr>
      <vt:lpstr>ECONOMIC CONTINUUM</vt:lpstr>
      <vt:lpstr>ECONOMIC CONTINUUM</vt:lpstr>
      <vt:lpstr>ECONOMIC CONTINUUM</vt:lpstr>
      <vt:lpstr>South African Economy</vt:lpstr>
      <vt:lpstr>Nigerian Economy</vt:lpstr>
      <vt:lpstr>Economic Systems </vt:lpstr>
      <vt:lpstr>Voluntary Trade and Specialization</vt:lpstr>
      <vt:lpstr>Trade Barriers</vt:lpstr>
      <vt:lpstr>Exchanging Currencies</vt:lpstr>
      <vt:lpstr>Human Capital and GDP</vt:lpstr>
      <vt:lpstr>Human Capital and GDP</vt:lpstr>
      <vt:lpstr>Capital Investments and GDP</vt:lpstr>
      <vt:lpstr>Capital Investments and GDP</vt:lpstr>
      <vt:lpstr>PowerPoint Presentation</vt:lpstr>
      <vt:lpstr>Uranium and Oil</vt:lpstr>
      <vt:lpstr>Gold and Diamonds</vt:lpstr>
      <vt:lpstr>Entrepreneurs in Africa</vt:lpstr>
      <vt:lpstr>Egypt in Chaos &amp; Revolution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Economics and Africa</dc:title>
  <dc:creator>Wayne</dc:creator>
  <cp:lastModifiedBy>Matthew Short</cp:lastModifiedBy>
  <cp:revision>67</cp:revision>
  <dcterms:created xsi:type="dcterms:W3CDTF">2011-01-26T16:56:08Z</dcterms:created>
  <dcterms:modified xsi:type="dcterms:W3CDTF">2014-02-26T19:11:07Z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TC018935779991</vt:lpwstr>
  </property>
</Properties>
</file>