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3" r:id="rId3"/>
    <p:sldId id="264" r:id="rId4"/>
    <p:sldId id="265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D1758-1872-4E06-A1AC-9055DE593EF2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7CDE4-6247-4237-880D-40D8966D3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8B14B4-1522-4420-B144-D7B3A63D80D6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1FC2FA-7B8D-4D50-B3B0-14BDA53F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6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7A716-5381-4413-9C62-F8F353962A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6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7A716-5381-4413-9C62-F8F353962A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60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7A716-5381-4413-9C62-F8F353962A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D390B2-AB3A-42B8-9975-0680B4E2D3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94B9A-C24D-4003-9E05-FE2737E24EF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7</a:t>
            </a:r>
            <a:r>
              <a:rPr lang="en-US" baseline="30000" smtClean="0"/>
              <a:t>th</a:t>
            </a:r>
            <a:r>
              <a:rPr lang="en-US" smtClean="0"/>
              <a:t> Grade- This information is meant to be used in conjunction with the 6</a:t>
            </a:r>
            <a:r>
              <a:rPr lang="en-US" baseline="30000" smtClean="0"/>
              <a:t>th</a:t>
            </a:r>
            <a:r>
              <a:rPr lang="en-US" smtClean="0"/>
              <a:t> and 7</a:t>
            </a:r>
            <a:r>
              <a:rPr lang="en-US" baseline="30000" smtClean="0"/>
              <a:t>th</a:t>
            </a:r>
            <a:r>
              <a:rPr lang="en-US" smtClean="0"/>
              <a:t> grade Teacher Notes.  For additional resources, go to GeorgiaStandards.org.  (Note: This is not an expectation for students to memorize numbers, but to understand that factors that influence specific countries to move more towards a command or market economy). The numbering system is based on The Heritage Foundation’s Economic Freedom Index 2009 The Heritage Foundation is a conservative organization that has partnered with the Wall Street Journal for over a decade to evaluate each country based on a set of 10 criteria to determine economic freedom.  Update information using resources listed in the Teacher Notes.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985C5A-C2AD-458E-AAEF-15384850F9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DF52-881B-4525-878E-38D611FEA1D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7FD7E-4C5B-4978-93F1-62389CA5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F02F6-F592-494A-92AE-B79712675E6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994E-4B1A-4E0B-92E0-A50C7311F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19071-B87D-432D-BA11-790A362A75A6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19B22-4889-4098-B61D-CB27F330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5C5E1-5B32-4022-B5A5-380D87C56B35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92AE-FAB2-491E-BF6A-27FC8AFE8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32ECC-F42F-4185-92BB-386005C70BF2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C9048-F4A0-41CE-B2DF-6A5500EF5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CEB3E-B7DF-4ADF-8E8C-A86126427A1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9A07-122E-49BB-9240-89D808758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E8CB7-8115-44C5-A849-4101FF953F6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86B0-5875-4574-BDE8-4D68094E0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A2CE-5ABA-4FFE-8169-D5B84A15B1B8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5BFD-0912-4304-9745-DA17081AB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0279-CEB5-4705-A1C8-D774738B3FD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13A47-BBA9-4264-AE5E-F5914C976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06787-46D5-483B-AC3D-04BFFA49B60E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9AE51-8BAA-4C47-8848-1778C8C1F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2CBA-01E0-4C70-8FB3-26B54A47212F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2402-39F6-446B-8F10-3B296D18D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8917A-E9E0-4CE6-9534-B7BD33D00AAC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236796-BAA1-48E2-9778-8556BB4FA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3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lephant"/>
              </a:rPr>
              <a:t>Economics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0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How many basic types of economic systems are there?</a:t>
            </a:r>
            <a:r>
              <a:rPr lang="en-US" sz="2400" b="1" dirty="0">
                <a:latin typeface="Calibri" pitchFamily="34" charset="0"/>
              </a:rPr>
              <a:t>  </a:t>
            </a:r>
            <a:endParaRPr lang="en-US" sz="2400" b="1" dirty="0" smtClean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>
              <a:solidFill>
                <a:srgbClr val="00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Name the economic systems.</a:t>
            </a:r>
            <a:r>
              <a:rPr lang="en-US" sz="2400" b="1" dirty="0">
                <a:latin typeface="Calibri" pitchFamily="34" charset="0"/>
              </a:rPr>
              <a:t> </a:t>
            </a: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Which </a:t>
            </a: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economic system do most textbooks say is the most common throughout  the world? 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b="1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What is GDP (Gross Domestic Product)?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b="1" dirty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What is Specialization?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3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lephant"/>
              </a:rPr>
              <a:t>Economics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0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How many basic types of economic systems are there?</a:t>
            </a:r>
            <a:r>
              <a:rPr lang="en-US" sz="2400" b="1" dirty="0">
                <a:latin typeface="Calibri" pitchFamily="34" charset="0"/>
              </a:rPr>
              <a:t>  </a:t>
            </a:r>
            <a:endParaRPr lang="en-US" sz="2400" b="1" dirty="0" smtClean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4</a:t>
            </a:r>
            <a:endParaRPr lang="en-US" sz="2400" b="1" dirty="0">
              <a:solidFill>
                <a:srgbClr val="00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Name the economic systems.</a:t>
            </a:r>
            <a:r>
              <a:rPr lang="en-US" sz="2400" b="1" dirty="0">
                <a:latin typeface="Calibri" pitchFamily="34" charset="0"/>
              </a:rPr>
              <a:t> </a:t>
            </a:r>
            <a:endParaRPr lang="en-US" sz="2400" b="1" dirty="0" smtClean="0"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Traditional</a:t>
            </a:r>
            <a:r>
              <a:rPr lang="en-US" sz="2400" b="1" dirty="0">
                <a:solidFill>
                  <a:srgbClr val="00FF00"/>
                </a:solidFill>
                <a:latin typeface="Calibri" pitchFamily="34" charset="0"/>
              </a:rPr>
              <a:t>, Command, </a:t>
            </a: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Market, and Mixed</a:t>
            </a:r>
            <a:endParaRPr lang="en-US" sz="2400" b="1" dirty="0">
              <a:solidFill>
                <a:srgbClr val="00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  <a:latin typeface="Calibri" pitchFamily="34" charset="0"/>
              </a:rPr>
              <a:t>Which economic system do most textbooks say is the most common throughout  the world? </a:t>
            </a:r>
            <a:endParaRPr lang="en-US" sz="24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Mixed</a:t>
            </a:r>
            <a:r>
              <a:rPr lang="en-US" sz="2400" b="1" dirty="0">
                <a:solidFill>
                  <a:srgbClr val="00FF00"/>
                </a:solidFill>
                <a:latin typeface="Calibri" pitchFamily="34" charset="0"/>
              </a:rPr>
              <a:t>.  The GCEE states that </a:t>
            </a: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a mixed economy </a:t>
            </a:r>
            <a:r>
              <a:rPr lang="en-US" sz="2400" b="1" dirty="0">
                <a:solidFill>
                  <a:srgbClr val="00FF00"/>
                </a:solidFill>
                <a:latin typeface="Calibri" pitchFamily="34" charset="0"/>
              </a:rPr>
              <a:t>is </a:t>
            </a:r>
            <a:r>
              <a:rPr lang="en-US" sz="2400" b="1" dirty="0" smtClean="0">
                <a:solidFill>
                  <a:srgbClr val="00FF00"/>
                </a:solidFill>
                <a:latin typeface="Calibri" pitchFamily="34" charset="0"/>
              </a:rPr>
              <a:t>the blending </a:t>
            </a:r>
            <a:r>
              <a:rPr lang="en-US" sz="2400" b="1" dirty="0">
                <a:solidFill>
                  <a:srgbClr val="00FF00"/>
                </a:solidFill>
                <a:latin typeface="Calibri" pitchFamily="34" charset="0"/>
              </a:rPr>
              <a:t>of two different types of systems.   </a:t>
            </a:r>
            <a:endParaRPr lang="en-US" sz="2400" b="1" dirty="0" smtClean="0">
              <a:solidFill>
                <a:srgbClr val="00FF00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What is GDP (Gross Domestic Product)?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FF00"/>
                </a:solidFill>
                <a:latin typeface="+mj-lt"/>
              </a:rPr>
              <a:t>Is the market value of all officially recognized final goods and services produced within a country in a given period of time. GDP per capita is often considered an indicator of a country's standard of living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b="1" dirty="0">
              <a:solidFill>
                <a:srgbClr val="66FF33"/>
              </a:solidFill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haun Owens\Local Settings\Temporary Internet Files\Content.IE5\CEEAPZ4Z\MPj04331180000[1].jpg"/>
          <p:cNvPicPr>
            <a:picLocks noChangeAspect="1" noChangeArrowheads="1"/>
          </p:cNvPicPr>
          <p:nvPr/>
        </p:nvPicPr>
        <p:blipFill>
          <a:blip r:embed="rId3" cstate="print">
            <a:lum bright="-40000" contrast="-40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3058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lephant"/>
              </a:rPr>
              <a:t>Economics</a:t>
            </a:r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152400" y="1371600"/>
            <a:ext cx="8991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What is GDP (Gross Domestic Product)?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FF00"/>
                </a:solidFill>
                <a:latin typeface="+mj-lt"/>
              </a:rPr>
              <a:t>Is the market value of all officially recognized final goods and services produced within a country in a given period of time. GDP per capita is often considered an indicator of a country's standard of living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 smtClean="0">
                <a:solidFill>
                  <a:srgbClr val="FFFF00"/>
                </a:solidFill>
                <a:latin typeface="Calibri" pitchFamily="34" charset="0"/>
              </a:rPr>
              <a:t>What is Specialization?</a:t>
            </a:r>
          </a:p>
          <a:p>
            <a:pPr marL="800100" lvl="2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>
                <a:solidFill>
                  <a:srgbClr val="00FF00"/>
                </a:solidFill>
                <a:latin typeface="+mj-lt"/>
              </a:rPr>
              <a:t>A method of production where a business or area focuses on the production of a limited scope of products or services in order to gain greater degrees of productive efficiency within the entire system of businesses or areas.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30580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latin typeface="Calibri" pitchFamily="34" charset="0"/>
              </a:rPr>
              <a:t>How many basic types of economic systems are there? 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latin typeface="Calibri" pitchFamily="34" charset="0"/>
              </a:rPr>
              <a:t>Name the economic systems.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latin typeface="Calibri" pitchFamily="34" charset="0"/>
              </a:rPr>
              <a:t>Which economic system do most textbooks say is the most common throughout  the world?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What is GDP (Gross Domestic Product)?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What is Specialization?</a:t>
            </a:r>
            <a:endParaRPr lang="en-US" sz="2400" b="1" dirty="0" smtClean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4572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Elephant"/>
              </a:rPr>
              <a:t>Economics</a:t>
            </a:r>
            <a:endParaRPr lang="en-US" sz="3600" b="1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Elepha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Economic Systems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>
          <a:xfrm>
            <a:off x="7315200" y="3856038"/>
            <a:ext cx="2057400" cy="792162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505200"/>
            <a:ext cx="8229600" cy="1588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4103" name="Content Placeholder 3"/>
          <p:cNvSpPr txBox="1">
            <a:spLocks/>
          </p:cNvSpPr>
          <p:nvPr/>
        </p:nvSpPr>
        <p:spPr bwMode="auto">
          <a:xfrm>
            <a:off x="-76200" y="3886200"/>
            <a:ext cx="2057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22822" y="4901625"/>
            <a:ext cx="355417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Mixed Economy</a:t>
            </a:r>
          </a:p>
        </p:txBody>
      </p:sp>
      <p:pic>
        <p:nvPicPr>
          <p:cNvPr id="4105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590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 rot="20331267">
            <a:off x="-1260475" y="425450"/>
            <a:ext cx="5105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</a:rPr>
              <a:t>Economic </a:t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5562600"/>
            <a:ext cx="2057400" cy="7921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5125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5126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19400" y="6120825"/>
            <a:ext cx="355417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5" y="4639270"/>
            <a:ext cx="1358065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5130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1828800"/>
            <a:ext cx="2057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Iran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0000FF"/>
                </a:solidFill>
              </a:rPr>
              <a:t>45%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3390900" y="3238500"/>
            <a:ext cx="534988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487194" y="2437606"/>
            <a:ext cx="19812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5487194" y="3047206"/>
            <a:ext cx="9144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3427413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5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25146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Saudi Arabia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64%</a:t>
            </a:r>
          </a:p>
        </p:txBody>
      </p:sp>
      <p:sp>
        <p:nvSpPr>
          <p:cNvPr id="5137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304800"/>
            <a:ext cx="3200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Israel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68%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 rot="20331267">
            <a:off x="-1260475" y="425450"/>
            <a:ext cx="5105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</a:rPr>
              <a:t>Economic </a:t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5562600"/>
            <a:ext cx="2057400" cy="7921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6149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6150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6120825"/>
            <a:ext cx="355417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5" y="4639270"/>
            <a:ext cx="1358065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 flipV="1">
            <a:off x="5334794" y="2437606"/>
            <a:ext cx="19812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953794" y="3047206"/>
            <a:ext cx="9144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3427413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7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2057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Nigeria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55%</a:t>
            </a:r>
          </a:p>
        </p:txBody>
      </p:sp>
      <p:sp>
        <p:nvSpPr>
          <p:cNvPr id="6159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"/>
            <a:ext cx="3200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South Africa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64%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haun Owens\Local Settings\Temporary Internet Files\Content.IE5\GLEV0HUV\MPj043872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 rot="20331267">
            <a:off x="-1260475" y="425450"/>
            <a:ext cx="51054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>
                <a:solidFill>
                  <a:schemeClr val="bg1"/>
                </a:solidFill>
              </a:rPr>
              <a:t>Economic </a:t>
            </a:r>
            <a:br>
              <a:rPr lang="en-US" b="1" smtClean="0">
                <a:solidFill>
                  <a:schemeClr val="bg1"/>
                </a:solidFill>
              </a:rPr>
            </a:br>
            <a:r>
              <a:rPr lang="en-US" b="1" smtClean="0">
                <a:solidFill>
                  <a:schemeClr val="bg1"/>
                </a:solidFill>
              </a:rPr>
              <a:t>Systems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5562600"/>
            <a:ext cx="2057400" cy="79216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Pure</a:t>
            </a:r>
          </a:p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 smtClean="0">
                <a:solidFill>
                  <a:srgbClr val="FFFF00"/>
                </a:solidFill>
              </a:rPr>
              <a:t>Market</a:t>
            </a:r>
          </a:p>
        </p:txBody>
      </p:sp>
      <p:sp>
        <p:nvSpPr>
          <p:cNvPr id="7173" name="Content Placeholder 3"/>
          <p:cNvSpPr txBox="1">
            <a:spLocks/>
          </p:cNvSpPr>
          <p:nvPr/>
        </p:nvSpPr>
        <p:spPr bwMode="auto">
          <a:xfrm>
            <a:off x="3962400" y="3779838"/>
            <a:ext cx="1676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2400" b="1">
              <a:latin typeface="Calibri" pitchFamily="34" charset="0"/>
            </a:endParaRPr>
          </a:p>
        </p:txBody>
      </p:sp>
      <p:sp>
        <p:nvSpPr>
          <p:cNvPr id="7174" name="Content Placeholder 3"/>
          <p:cNvSpPr txBox="1">
            <a:spLocks/>
          </p:cNvSpPr>
          <p:nvPr/>
        </p:nvSpPr>
        <p:spPr bwMode="auto">
          <a:xfrm>
            <a:off x="-152400" y="5608638"/>
            <a:ext cx="205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Pure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3200" b="1">
                <a:solidFill>
                  <a:srgbClr val="FFFF00"/>
                </a:solidFill>
                <a:latin typeface="Calibri" pitchFamily="34" charset="0"/>
              </a:rPr>
              <a:t>Command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6120825"/>
            <a:ext cx="355417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pc="150" dirty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cs typeface="+mn-cs"/>
              </a:rPr>
              <a:t>Mixed Economy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5935" y="4639270"/>
            <a:ext cx="1358065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100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7201" y="4639270"/>
            <a:ext cx="575799" cy="92333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0</a:t>
            </a:r>
          </a:p>
        </p:txBody>
      </p:sp>
      <p:sp>
        <p:nvSpPr>
          <p:cNvPr id="7178" name="Content Placeholder 3"/>
          <p:cNvSpPr>
            <a:spLocks noGrp="1"/>
          </p:cNvSpPr>
          <p:nvPr>
            <p:ph sz="half" idx="2"/>
          </p:nvPr>
        </p:nvSpPr>
        <p:spPr>
          <a:xfrm>
            <a:off x="-609600" y="1828800"/>
            <a:ext cx="32766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North Korea</a:t>
            </a:r>
          </a:p>
          <a:p>
            <a:pPr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         2%   </a:t>
            </a:r>
          </a:p>
          <a:p>
            <a:pPr algn="ctr">
              <a:buFont typeface="Arial" charset="0"/>
              <a:buNone/>
            </a:pPr>
            <a:endParaRPr lang="en-US" sz="3200" b="1" smtClean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112713" y="3238500"/>
            <a:ext cx="534988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944394" y="2437606"/>
            <a:ext cx="1981200" cy="1588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760913" y="2933700"/>
            <a:ext cx="1144588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2" name="Picture 2" descr="C:\Documents and Settings\Shaun Owens\Local Settings\Temporary Internet Files\Content.IE5\CZB7MS51\MCj044142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9624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3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2057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India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54%</a:t>
            </a:r>
          </a:p>
        </p:txBody>
      </p:sp>
      <p:sp>
        <p:nvSpPr>
          <p:cNvPr id="718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304800"/>
            <a:ext cx="3200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Japan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73%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4723607" y="3047206"/>
            <a:ext cx="914400" cy="1587"/>
          </a:xfrm>
          <a:prstGeom prst="line">
            <a:avLst/>
          </a:prstGeom>
          <a:ln w="139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447800"/>
            <a:ext cx="2057400" cy="1295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China </a:t>
            </a:r>
          </a:p>
          <a:p>
            <a:pPr algn="ctr">
              <a:buFont typeface="Arial" charset="0"/>
              <a:buNone/>
            </a:pPr>
            <a:r>
              <a:rPr lang="en-US" sz="3200" b="1" smtClean="0">
                <a:solidFill>
                  <a:srgbClr val="FFFF00"/>
                </a:solidFill>
              </a:rPr>
              <a:t>53%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3427413"/>
            <a:ext cx="8610600" cy="1587"/>
          </a:xfrm>
          <a:prstGeom prst="line">
            <a:avLst/>
          </a:prstGeom>
          <a:ln w="203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595</Words>
  <Application>Microsoft Office PowerPoint</Application>
  <PresentationFormat>On-screen Show (4:3)</PresentationFormat>
  <Paragraphs>93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Economic Systems</vt:lpstr>
      <vt:lpstr>Economic  Systems</vt:lpstr>
      <vt:lpstr>Economic  Systems</vt:lpstr>
      <vt:lpstr>Economic  Systems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</dc:creator>
  <cp:lastModifiedBy>jake.harris</cp:lastModifiedBy>
  <cp:revision>6</cp:revision>
  <dcterms:created xsi:type="dcterms:W3CDTF">2011-07-21T00:56:43Z</dcterms:created>
  <dcterms:modified xsi:type="dcterms:W3CDTF">2013-10-21T17:50:30Z</dcterms:modified>
</cp:coreProperties>
</file>