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74" r:id="rId4"/>
    <p:sldId id="275" r:id="rId5"/>
    <p:sldId id="285" r:id="rId6"/>
    <p:sldId id="257" r:id="rId7"/>
    <p:sldId id="260" r:id="rId8"/>
    <p:sldId id="258" r:id="rId9"/>
    <p:sldId id="278" r:id="rId10"/>
    <p:sldId id="259" r:id="rId11"/>
    <p:sldId id="279" r:id="rId12"/>
    <p:sldId id="261" r:id="rId13"/>
    <p:sldId id="277" r:id="rId14"/>
    <p:sldId id="280" r:id="rId15"/>
    <p:sldId id="262" r:id="rId16"/>
    <p:sldId id="263" r:id="rId17"/>
    <p:sldId id="270" r:id="rId18"/>
    <p:sldId id="264" r:id="rId19"/>
    <p:sldId id="282" r:id="rId20"/>
    <p:sldId id="281" r:id="rId21"/>
    <p:sldId id="265" r:id="rId22"/>
    <p:sldId id="266" r:id="rId23"/>
    <p:sldId id="283" r:id="rId24"/>
    <p:sldId id="267" r:id="rId25"/>
    <p:sldId id="284" r:id="rId26"/>
    <p:sldId id="268" r:id="rId27"/>
    <p:sldId id="276" r:id="rId28"/>
    <p:sldId id="289" r:id="rId29"/>
    <p:sldId id="290" r:id="rId30"/>
    <p:sldId id="272" r:id="rId31"/>
    <p:sldId id="273"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BB59"/>
    <a:srgbClr val="F0F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5444E9-A58F-4BF6-B5C1-B206DBA2AD44}"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105508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444E9-A58F-4BF6-B5C1-B206DBA2AD44}"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269085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444E9-A58F-4BF6-B5C1-B206DBA2AD44}"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353217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444E9-A58F-4BF6-B5C1-B206DBA2AD44}"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22387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444E9-A58F-4BF6-B5C1-B206DBA2AD44}"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349432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444E9-A58F-4BF6-B5C1-B206DBA2AD44}"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89483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5444E9-A58F-4BF6-B5C1-B206DBA2AD44}" type="datetimeFigureOut">
              <a:rPr lang="en-US" smtClean="0"/>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13952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444E9-A58F-4BF6-B5C1-B206DBA2AD44}" type="datetimeFigureOut">
              <a:rPr lang="en-US" smtClean="0"/>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349436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444E9-A58F-4BF6-B5C1-B206DBA2AD44}" type="datetimeFigureOut">
              <a:rPr lang="en-US" smtClean="0"/>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24704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444E9-A58F-4BF6-B5C1-B206DBA2AD44}"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112589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444E9-A58F-4BF6-B5C1-B206DBA2AD44}"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203652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444E9-A58F-4BF6-B5C1-B206DBA2AD44}" type="datetimeFigureOut">
              <a:rPr lang="en-US" smtClean="0"/>
              <a:t>11/1/2013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51596-9345-48AD-A688-55EE511F5C8E}" type="slidenum">
              <a:rPr lang="en-US" smtClean="0"/>
              <a:t>‹#›</a:t>
            </a:fld>
            <a:endParaRPr lang="en-US"/>
          </a:p>
        </p:txBody>
      </p:sp>
    </p:spTree>
    <p:extLst>
      <p:ext uri="{BB962C8B-B14F-4D97-AF65-F5344CB8AC3E}">
        <p14:creationId xmlns:p14="http://schemas.microsoft.com/office/powerpoint/2010/main" val="100269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6098" y="858129"/>
            <a:ext cx="11380763" cy="5064369"/>
          </a:xfrm>
          <a:prstGeom prst="ellipse">
            <a:avLst/>
          </a:prstGeom>
          <a:solidFill>
            <a:srgbClr val="F0F0D8"/>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87480" y="2236151"/>
            <a:ext cx="10477997" cy="2308324"/>
          </a:xfrm>
          <a:prstGeom prst="rect">
            <a:avLst/>
          </a:prstGeom>
          <a:noFill/>
        </p:spPr>
        <p:txBody>
          <a:bodyPr wrap="non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Environmental Issues</a:t>
            </a:r>
          </a:p>
          <a:p>
            <a:pPr algn="ctr"/>
            <a:r>
              <a:rPr lang="en-US" sz="72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of Canada</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1723291" y="4389820"/>
            <a:ext cx="8745415" cy="1200329"/>
          </a:xfrm>
          <a:prstGeom prst="rect">
            <a:avLst/>
          </a:prstGeom>
          <a:noFill/>
        </p:spPr>
        <p:txBody>
          <a:bodyPr wrap="square" rtlCol="0">
            <a:spAutoFit/>
          </a:bodyPr>
          <a:lstStyle/>
          <a:p>
            <a:endParaRPr lang="en-US" dirty="0"/>
          </a:p>
          <a:p>
            <a:pPr algn="ctr"/>
            <a:r>
              <a:rPr lang="en-US" dirty="0" smtClean="0">
                <a:latin typeface="KG Love Somebody" panose="02000503000000020003" pitchFamily="2" charset="0"/>
              </a:rPr>
              <a:t>Acid Rain </a:t>
            </a:r>
            <a:r>
              <a:rPr lang="en-US" dirty="0">
                <a:latin typeface="KG Love Somebody" panose="02000503000000020003" pitchFamily="2" charset="0"/>
              </a:rPr>
              <a:t>and </a:t>
            </a:r>
            <a:r>
              <a:rPr lang="en-US" dirty="0" smtClean="0">
                <a:latin typeface="KG Love Somebody" panose="02000503000000020003" pitchFamily="2" charset="0"/>
              </a:rPr>
              <a:t>Pollution </a:t>
            </a:r>
            <a:r>
              <a:rPr lang="en-US" dirty="0">
                <a:latin typeface="KG Love Somebody" panose="02000503000000020003" pitchFamily="2" charset="0"/>
              </a:rPr>
              <a:t>of the Great Lakes, the </a:t>
            </a:r>
            <a:r>
              <a:rPr lang="en-US" dirty="0" smtClean="0">
                <a:latin typeface="KG Love Somebody" panose="02000503000000020003" pitchFamily="2" charset="0"/>
              </a:rPr>
              <a:t>Extraction </a:t>
            </a:r>
            <a:r>
              <a:rPr lang="en-US" dirty="0">
                <a:latin typeface="KG Love Somebody" panose="02000503000000020003" pitchFamily="2" charset="0"/>
              </a:rPr>
              <a:t>and </a:t>
            </a:r>
            <a:r>
              <a:rPr lang="en-US" dirty="0" smtClean="0">
                <a:latin typeface="KG Love Somebody" panose="02000503000000020003" pitchFamily="2" charset="0"/>
              </a:rPr>
              <a:t>Use </a:t>
            </a:r>
            <a:r>
              <a:rPr lang="en-US" dirty="0">
                <a:latin typeface="KG Love Somebody" panose="02000503000000020003" pitchFamily="2" charset="0"/>
              </a:rPr>
              <a:t>of </a:t>
            </a:r>
            <a:r>
              <a:rPr lang="en-US" dirty="0" smtClean="0">
                <a:latin typeface="KG Love Somebody" panose="02000503000000020003" pitchFamily="2" charset="0"/>
              </a:rPr>
              <a:t>Natural Resources </a:t>
            </a:r>
            <a:r>
              <a:rPr lang="en-US" dirty="0">
                <a:latin typeface="KG Love Somebody" panose="02000503000000020003" pitchFamily="2" charset="0"/>
              </a:rPr>
              <a:t>on the Canadian Shield, and </a:t>
            </a:r>
            <a:r>
              <a:rPr lang="en-US" dirty="0" smtClean="0">
                <a:latin typeface="KG Love Somebody" panose="02000503000000020003" pitchFamily="2" charset="0"/>
              </a:rPr>
              <a:t>Timber </a:t>
            </a:r>
            <a:r>
              <a:rPr lang="en-US" dirty="0">
                <a:latin typeface="KG Love Somebody" panose="02000503000000020003" pitchFamily="2" charset="0"/>
              </a:rPr>
              <a:t>R</a:t>
            </a:r>
            <a:r>
              <a:rPr lang="en-US" dirty="0" smtClean="0">
                <a:latin typeface="KG Love Somebody" panose="02000503000000020003" pitchFamily="2" charset="0"/>
              </a:rPr>
              <a:t>esources</a:t>
            </a:r>
            <a:endParaRPr lang="en-US" dirty="0">
              <a:latin typeface="KG Love Somebody" panose="02000503000000020003" pitchFamily="2" charset="0"/>
            </a:endParaRPr>
          </a:p>
          <a:p>
            <a:endParaRPr lang="en-US" dirty="0"/>
          </a:p>
        </p:txBody>
      </p:sp>
    </p:spTree>
    <p:extLst>
      <p:ext uri="{BB962C8B-B14F-4D97-AF65-F5344CB8AC3E}">
        <p14:creationId xmlns:p14="http://schemas.microsoft.com/office/powerpoint/2010/main" val="1194729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Acid Rain - Solution</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07831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Canada’s government has done several things to reduce pollution:</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They are building factories that don’t pollute the air.</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Laws have been passed that require cars to produce less pollution.</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They are encouraging people to walk or ride bikes/buses, rather than driving.</a:t>
            </a:r>
          </a:p>
          <a:p>
            <a:endParaRPr lang="en-US" dirty="0"/>
          </a:p>
        </p:txBody>
      </p:sp>
    </p:spTree>
    <p:extLst>
      <p:ext uri="{BB962C8B-B14F-4D97-AF65-F5344CB8AC3E}">
        <p14:creationId xmlns:p14="http://schemas.microsoft.com/office/powerpoint/2010/main" val="324628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3057"/>
          <a:stretch/>
        </p:blipFill>
        <p:spPr>
          <a:xfrm>
            <a:off x="3640263" y="155251"/>
            <a:ext cx="4911474" cy="654749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4900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107996"/>
          </a:xfrm>
          <a:prstGeom prst="rect">
            <a:avLst/>
          </a:prstGeom>
          <a:noFill/>
        </p:spPr>
        <p:txBody>
          <a:bodyPr wrap="square" lIns="91440" tIns="45720" rIns="91440" bIns="45720">
            <a:spAutoFit/>
          </a:bodyPr>
          <a:lstStyle/>
          <a:p>
            <a:pPr algn="ctr"/>
            <a:r>
              <a:rPr lang="en-US" sz="66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Pollution – Great Lakes</a:t>
            </a:r>
            <a:endParaRPr lang="en-US" sz="66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478423"/>
          </a:xfrm>
          <a:prstGeom prst="rect">
            <a:avLst/>
          </a:prstGeom>
          <a:noFill/>
        </p:spPr>
        <p:txBody>
          <a:bodyPr wrap="square" rtlCol="0">
            <a:spAutoFit/>
          </a:bodyPr>
          <a:lstStyle/>
          <a:p>
            <a:pPr marL="576072"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In the 1970s, the Great </a:t>
            </a:r>
            <a:r>
              <a:rPr lang="en-US" sz="2800" dirty="0">
                <a:latin typeface="KBScaredStraight" panose="02000603000000000000" pitchFamily="2" charset="0"/>
                <a:ea typeface="KBScaredStraight" panose="02000603000000000000" pitchFamily="2" charset="0"/>
              </a:rPr>
              <a:t>Lakes had high levels of water </a:t>
            </a:r>
            <a:r>
              <a:rPr lang="en-US" sz="2800" dirty="0" smtClean="0">
                <a:latin typeface="KBScaredStraight" panose="02000603000000000000" pitchFamily="2" charset="0"/>
                <a:ea typeface="KBScaredStraight" panose="02000603000000000000" pitchFamily="2" charset="0"/>
              </a:rPr>
              <a:t>pollution.</a:t>
            </a:r>
            <a:endParaRPr lang="en-US" sz="2800" dirty="0">
              <a:latin typeface="KBScaredStraight" panose="02000603000000000000" pitchFamily="2" charset="0"/>
              <a:ea typeface="KBScaredStraight" panose="02000603000000000000" pitchFamily="2" charset="0"/>
            </a:endParaRPr>
          </a:p>
          <a:p>
            <a:pPr marL="1033272" lvl="1"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Fishing </a:t>
            </a:r>
            <a:r>
              <a:rPr lang="en-US" sz="2800" dirty="0">
                <a:latin typeface="KBScaredStraight" panose="02000603000000000000" pitchFamily="2" charset="0"/>
                <a:ea typeface="KBScaredStraight" panose="02000603000000000000" pitchFamily="2" charset="0"/>
              </a:rPr>
              <a:t>was unsafe; tons of animals and plants were harmed or </a:t>
            </a:r>
            <a:r>
              <a:rPr lang="en-US" sz="2800" dirty="0" smtClean="0">
                <a:latin typeface="KBScaredStraight" panose="02000603000000000000" pitchFamily="2" charset="0"/>
                <a:ea typeface="KBScaredStraight" panose="02000603000000000000" pitchFamily="2" charset="0"/>
              </a:rPr>
              <a:t>killed.</a:t>
            </a:r>
          </a:p>
          <a:p>
            <a:pPr marL="1033272" lvl="1" indent="-457200">
              <a:buFont typeface="Arial" panose="020B0604020202020204" pitchFamily="34" charset="0"/>
              <a:buChar char="•"/>
              <a:defRPr/>
            </a:pPr>
            <a:endParaRPr lang="en-US" sz="1200" dirty="0" smtClean="0">
              <a:latin typeface="KBScaredStraight" panose="02000603000000000000" pitchFamily="2" charset="0"/>
              <a:ea typeface="KBScaredStraight" panose="02000603000000000000" pitchFamily="2" charset="0"/>
            </a:endParaRPr>
          </a:p>
          <a:p>
            <a:pPr marL="576072"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Factories </a:t>
            </a:r>
            <a:r>
              <a:rPr lang="en-US" sz="2800" dirty="0">
                <a:latin typeface="KBScaredStraight" panose="02000603000000000000" pitchFamily="2" charset="0"/>
                <a:ea typeface="KBScaredStraight" panose="02000603000000000000" pitchFamily="2" charset="0"/>
              </a:rPr>
              <a:t>around the region used the lakes as a place to dump </a:t>
            </a:r>
            <a:r>
              <a:rPr lang="en-US" sz="2800" dirty="0" smtClean="0">
                <a:latin typeface="KBScaredStraight" panose="02000603000000000000" pitchFamily="2" charset="0"/>
                <a:ea typeface="KBScaredStraight" panose="02000603000000000000" pitchFamily="2" charset="0"/>
              </a:rPr>
              <a:t>wastes.	</a:t>
            </a:r>
          </a:p>
          <a:p>
            <a:pPr marL="576072" indent="-457200">
              <a:buFont typeface="Arial" panose="020B0604020202020204" pitchFamily="34" charset="0"/>
              <a:buChar char="•"/>
              <a:defRPr/>
            </a:pPr>
            <a:endParaRPr lang="en-US" sz="1200" dirty="0">
              <a:latin typeface="KBScaredStraight" panose="02000603000000000000" pitchFamily="2" charset="0"/>
              <a:ea typeface="KBScaredStraight" panose="02000603000000000000" pitchFamily="2" charset="0"/>
            </a:endParaRPr>
          </a:p>
          <a:p>
            <a:pPr marL="576072"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Factories </a:t>
            </a:r>
            <a:r>
              <a:rPr lang="en-US" sz="2800" dirty="0">
                <a:latin typeface="KBScaredStraight" panose="02000603000000000000" pitchFamily="2" charset="0"/>
                <a:ea typeface="KBScaredStraight" panose="02000603000000000000" pitchFamily="2" charset="0"/>
              </a:rPr>
              <a:t>also used the chemical </a:t>
            </a:r>
            <a:r>
              <a:rPr lang="en-US" sz="2800" i="1" dirty="0">
                <a:latin typeface="KBScaredStraight" panose="02000603000000000000" pitchFamily="2" charset="0"/>
                <a:ea typeface="KBScaredStraight" panose="02000603000000000000" pitchFamily="2" charset="0"/>
              </a:rPr>
              <a:t>phosphorus</a:t>
            </a:r>
            <a:r>
              <a:rPr lang="en-US" sz="2800" dirty="0">
                <a:latin typeface="KBScaredStraight" panose="02000603000000000000" pitchFamily="2" charset="0"/>
                <a:ea typeface="KBScaredStraight" panose="02000603000000000000" pitchFamily="2" charset="0"/>
              </a:rPr>
              <a:t> when producing things like toothpaste, fertilizer, pesticides, detergents, </a:t>
            </a:r>
            <a:r>
              <a:rPr lang="en-US" sz="2800" dirty="0" smtClean="0">
                <a:latin typeface="KBScaredStraight" panose="02000603000000000000" pitchFamily="2" charset="0"/>
                <a:ea typeface="KBScaredStraight" panose="02000603000000000000" pitchFamily="2" charset="0"/>
              </a:rPr>
              <a:t>etc.</a:t>
            </a:r>
          </a:p>
          <a:p>
            <a:pPr marL="1033272" lvl="1"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This was r</a:t>
            </a:r>
            <a:r>
              <a:rPr lang="en-US" sz="2800" dirty="0" smtClean="0">
                <a:latin typeface="KBScaredStraight" panose="02000603000000000000" pitchFamily="2" charset="0"/>
                <a:ea typeface="KBScaredStraight" panose="02000603000000000000" pitchFamily="2" charset="0"/>
              </a:rPr>
              <a:t>eally </a:t>
            </a:r>
            <a:r>
              <a:rPr lang="en-US" sz="2800" dirty="0">
                <a:latin typeface="KBScaredStraight" panose="02000603000000000000" pitchFamily="2" charset="0"/>
                <a:ea typeface="KBScaredStraight" panose="02000603000000000000" pitchFamily="2" charset="0"/>
              </a:rPr>
              <a:t>bad for lakes because it caused a rapid </a:t>
            </a:r>
            <a:r>
              <a:rPr lang="en-US" sz="2800" dirty="0" smtClean="0">
                <a:latin typeface="KBScaredStraight" panose="02000603000000000000" pitchFamily="2" charset="0"/>
                <a:ea typeface="KBScaredStraight" panose="02000603000000000000" pitchFamily="2" charset="0"/>
              </a:rPr>
              <a:t>increase in algae.</a:t>
            </a:r>
            <a:endParaRPr lang="en-US" sz="2800" dirty="0">
              <a:latin typeface="KBScaredStraight" panose="02000603000000000000" pitchFamily="2" charset="0"/>
              <a:ea typeface="KBScaredStraight" panose="02000603000000000000" pitchFamily="2" charset="0"/>
            </a:endParaRPr>
          </a:p>
          <a:p>
            <a:endParaRPr lang="en-US" dirty="0"/>
          </a:p>
        </p:txBody>
      </p:sp>
    </p:spTree>
    <p:extLst>
      <p:ext uri="{BB962C8B-B14F-4D97-AF65-F5344CB8AC3E}">
        <p14:creationId xmlns:p14="http://schemas.microsoft.com/office/powerpoint/2010/main" val="657807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24618"/>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1924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2592" y="944700"/>
            <a:ext cx="7564968" cy="495704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3811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107996"/>
          </a:xfrm>
          <a:prstGeom prst="rect">
            <a:avLst/>
          </a:prstGeom>
          <a:noFill/>
        </p:spPr>
        <p:txBody>
          <a:bodyPr wrap="square" lIns="91440" tIns="45720" rIns="91440" bIns="45720">
            <a:spAutoFit/>
          </a:bodyPr>
          <a:lstStyle/>
          <a:p>
            <a:pPr algn="ctr"/>
            <a:r>
              <a:rPr lang="en-US" sz="66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Pollution – Solution</a:t>
            </a:r>
            <a:endParaRPr lang="en-US" sz="66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4801314"/>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 1971, the Great </a:t>
            </a:r>
            <a:r>
              <a:rPr lang="en-US" sz="3200" dirty="0" smtClean="0">
                <a:latin typeface="KBScaredStraight" panose="02000603000000000000" pitchFamily="2" charset="0"/>
                <a:ea typeface="KBScaredStraight" panose="02000603000000000000" pitchFamily="2" charset="0"/>
              </a:rPr>
              <a:t>Lakes Water Quality Agreement was signed by US and Canada (renewed in 2002</a:t>
            </a:r>
            <a:r>
              <a:rPr lang="en-US" sz="3200" dirty="0" smtClean="0">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g</a:t>
            </a:r>
            <a:r>
              <a:rPr lang="en-US" sz="3200" dirty="0" smtClean="0">
                <a:latin typeface="KBScaredStraight" panose="02000603000000000000" pitchFamily="2" charset="0"/>
                <a:ea typeface="KBScaredStraight" panose="02000603000000000000" pitchFamily="2" charset="0"/>
              </a:rPr>
              <a:t>oal </a:t>
            </a:r>
            <a:r>
              <a:rPr lang="en-US" sz="3200" dirty="0" smtClean="0">
                <a:latin typeface="KBScaredStraight" panose="02000603000000000000" pitchFamily="2" charset="0"/>
                <a:ea typeface="KBScaredStraight" panose="02000603000000000000" pitchFamily="2" charset="0"/>
              </a:rPr>
              <a:t>was to restore the lakes’ environment and </a:t>
            </a:r>
            <a:r>
              <a:rPr lang="en-US" sz="3200" dirty="0" smtClean="0">
                <a:latin typeface="KBScaredStraight" panose="02000603000000000000" pitchFamily="2" charset="0"/>
                <a:ea typeface="KBScaredStraight" panose="02000603000000000000" pitchFamily="2" charset="0"/>
              </a:rPr>
              <a:t>to prevent </a:t>
            </a:r>
            <a:r>
              <a:rPr lang="en-US" sz="3200" dirty="0" smtClean="0">
                <a:latin typeface="KBScaredStraight" panose="02000603000000000000" pitchFamily="2" charset="0"/>
                <a:ea typeface="KBScaredStraight" panose="02000603000000000000" pitchFamily="2" charset="0"/>
              </a:rPr>
              <a:t>further damage.</a:t>
            </a:r>
          </a:p>
          <a:p>
            <a:pPr marL="914400" lvl="1" indent="-457200">
              <a:buFont typeface="Courier New" panose="02070309020205020404" pitchFamily="49" charset="0"/>
              <a:buChar char="o"/>
            </a:pPr>
            <a:r>
              <a:rPr lang="en-US" sz="3200" dirty="0" smtClean="0">
                <a:latin typeface="KBScaredStraight" panose="02000603000000000000" pitchFamily="2" charset="0"/>
                <a:ea typeface="KBScaredStraight" panose="02000603000000000000" pitchFamily="2" charset="0"/>
              </a:rPr>
              <a:t>The countries are w</a:t>
            </a:r>
            <a:r>
              <a:rPr lang="en-US" sz="3200" dirty="0" smtClean="0">
                <a:latin typeface="KBScaredStraight" panose="02000603000000000000" pitchFamily="2" charset="0"/>
                <a:ea typeface="KBScaredStraight" panose="02000603000000000000" pitchFamily="2" charset="0"/>
              </a:rPr>
              <a:t>orking </a:t>
            </a:r>
            <a:r>
              <a:rPr lang="en-US" sz="3200" dirty="0" smtClean="0">
                <a:latin typeface="KBScaredStraight" panose="02000603000000000000" pitchFamily="2" charset="0"/>
                <a:ea typeface="KBScaredStraight" panose="02000603000000000000" pitchFamily="2" charset="0"/>
              </a:rPr>
              <a:t>together to </a:t>
            </a:r>
            <a:r>
              <a:rPr lang="en-US" sz="3200" dirty="0" smtClean="0">
                <a:latin typeface="KBScaredStraight" panose="02000603000000000000" pitchFamily="2" charset="0"/>
                <a:ea typeface="KBScaredStraight" panose="02000603000000000000" pitchFamily="2" charset="0"/>
              </a:rPr>
              <a:t>reduce the </a:t>
            </a:r>
            <a:r>
              <a:rPr lang="en-US" sz="3200" dirty="0" smtClean="0">
                <a:latin typeface="KBScaredStraight" panose="02000603000000000000" pitchFamily="2" charset="0"/>
                <a:ea typeface="KBScaredStraight" panose="02000603000000000000" pitchFamily="2" charset="0"/>
              </a:rPr>
              <a:t>amount of human wastes dumped in </a:t>
            </a:r>
            <a:r>
              <a:rPr lang="en-US" sz="3200" dirty="0" smtClean="0">
                <a:latin typeface="KBScaredStraight" panose="02000603000000000000" pitchFamily="2" charset="0"/>
                <a:ea typeface="KBScaredStraight" panose="02000603000000000000" pitchFamily="2" charset="0"/>
              </a:rPr>
              <a:t>lakes.</a:t>
            </a:r>
            <a:endParaRPr lang="en-US" sz="3200" dirty="0" smtClean="0">
              <a:latin typeface="KBScaredStraight" panose="02000603000000000000" pitchFamily="2" charset="0"/>
              <a:ea typeface="KBScaredStraight" panose="02000603000000000000" pitchFamily="2" charset="0"/>
            </a:endParaRPr>
          </a:p>
          <a:p>
            <a:pPr marL="914400" lvl="1" indent="-457200">
              <a:buFont typeface="Courier New" panose="02070309020205020404" pitchFamily="49" charset="0"/>
              <a:buChar char="o"/>
            </a:pPr>
            <a:r>
              <a:rPr lang="en-US" sz="3200" dirty="0" smtClean="0">
                <a:latin typeface="KBScaredStraight" panose="02000603000000000000" pitchFamily="2" charset="0"/>
                <a:ea typeface="KBScaredStraight" panose="02000603000000000000" pitchFamily="2" charset="0"/>
              </a:rPr>
              <a:t>They’re working </a:t>
            </a:r>
            <a:r>
              <a:rPr lang="en-US" sz="3200" dirty="0" smtClean="0">
                <a:latin typeface="KBScaredStraight" panose="02000603000000000000" pitchFamily="2" charset="0"/>
                <a:ea typeface="KBScaredStraight" panose="02000603000000000000" pitchFamily="2" charset="0"/>
              </a:rPr>
              <a:t>to make sure that chemicals (like phosphorus) are not put into </a:t>
            </a:r>
            <a:r>
              <a:rPr lang="en-US" sz="3200" dirty="0" smtClean="0">
                <a:latin typeface="KBScaredStraight" panose="02000603000000000000" pitchFamily="2" charset="0"/>
                <a:ea typeface="KBScaredStraight" panose="02000603000000000000" pitchFamily="2" charset="0"/>
              </a:rPr>
              <a:t>lakes.</a:t>
            </a:r>
            <a:endParaRPr lang="en-US" sz="3200" dirty="0" smtClean="0">
              <a:latin typeface="KBScaredStraight" panose="02000603000000000000" pitchFamily="2" charset="0"/>
              <a:ea typeface="KBScaredStraight" panose="02000603000000000000" pitchFamily="2" charset="0"/>
            </a:endParaRPr>
          </a:p>
          <a:p>
            <a:endParaRPr lang="en-US" dirty="0"/>
          </a:p>
        </p:txBody>
      </p:sp>
    </p:spTree>
    <p:extLst>
      <p:ext uri="{BB962C8B-B14F-4D97-AF65-F5344CB8AC3E}">
        <p14:creationId xmlns:p14="http://schemas.microsoft.com/office/powerpoint/2010/main" val="1955160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015663"/>
          </a:xfrm>
          <a:prstGeom prst="rect">
            <a:avLst/>
          </a:prstGeom>
          <a:noFill/>
        </p:spPr>
        <p:txBody>
          <a:bodyPr wrap="square" lIns="91440" tIns="45720" rIns="91440" bIns="45720">
            <a:spAutoFit/>
          </a:bodyPr>
          <a:lstStyle/>
          <a:p>
            <a:pPr algn="ct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E</a:t>
            </a:r>
            <a:r>
              <a:rPr lang="en-US" sz="60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xtractio</a:t>
            </a: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n of Resources</a:t>
            </a:r>
            <a:endParaRPr lang="en-US" sz="60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293757"/>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Canadian </a:t>
            </a:r>
            <a:r>
              <a:rPr lang="en-US" sz="3200" dirty="0" smtClean="0">
                <a:latin typeface="KBScaredStraight" panose="02000603000000000000" pitchFamily="2" charset="0"/>
                <a:ea typeface="KBScaredStraight" panose="02000603000000000000" pitchFamily="2" charset="0"/>
              </a:rPr>
              <a:t>Shield is a large area of thin, rocky soil that surrounds the Hudson Bay.</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Beneath the soil is one of Canada’s most valuable resources: minerals (gold, silver, copper, zinc, lead, iron ore, uranium, &amp; nickel).</a:t>
            </a:r>
          </a:p>
          <a:p>
            <a:pPr marL="742950" lvl="1"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Mineral deposits are very </a:t>
            </a:r>
            <a:r>
              <a:rPr lang="en-US" sz="3200" dirty="0" smtClean="0">
                <a:latin typeface="KBScaredStraight" panose="02000603000000000000" pitchFamily="2" charset="0"/>
                <a:ea typeface="KBScaredStraight" panose="02000603000000000000" pitchFamily="2" charset="0"/>
              </a:rPr>
              <a:t>important to Canada’s economy </a:t>
            </a:r>
            <a:r>
              <a:rPr lang="en-US" sz="3200" dirty="0" smtClean="0">
                <a:latin typeface="KBScaredStraight" panose="02000603000000000000" pitchFamily="2" charset="0"/>
                <a:ea typeface="KBScaredStraight" panose="02000603000000000000" pitchFamily="2" charset="0"/>
              </a:rPr>
              <a:t>because they provide jobs.</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1.5 </a:t>
            </a:r>
            <a:r>
              <a:rPr lang="en-US" sz="3200" dirty="0" smtClean="0">
                <a:latin typeface="KBScaredStraight" panose="02000603000000000000" pitchFamily="2" charset="0"/>
                <a:ea typeface="KBScaredStraight" panose="02000603000000000000" pitchFamily="2" charset="0"/>
              </a:rPr>
              <a:t>million people make their living in the mining industry in this </a:t>
            </a:r>
            <a:r>
              <a:rPr lang="en-US" sz="3200" dirty="0" smtClean="0">
                <a:latin typeface="KBScaredStraight" panose="02000603000000000000" pitchFamily="2" charset="0"/>
                <a:ea typeface="KBScaredStraight" panose="02000603000000000000" pitchFamily="2" charset="0"/>
              </a:rPr>
              <a:t>area.</a:t>
            </a:r>
            <a:endParaRPr lang="en-US" sz="3200" dirty="0" smtClean="0">
              <a:latin typeface="KBScaredStraight" panose="02000603000000000000" pitchFamily="2" charset="0"/>
              <a:ea typeface="KBScaredStraight" panose="02000603000000000000" pitchFamily="2" charset="0"/>
            </a:endParaRPr>
          </a:p>
          <a:p>
            <a:endParaRPr lang="en-US" dirty="0"/>
          </a:p>
        </p:txBody>
      </p:sp>
    </p:spTree>
    <p:extLst>
      <p:ext uri="{BB962C8B-B14F-4D97-AF65-F5344CB8AC3E}">
        <p14:creationId xmlns:p14="http://schemas.microsoft.com/office/powerpoint/2010/main" val="2750008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31265" y="548640"/>
            <a:ext cx="9129469" cy="576072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175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015663"/>
          </a:xfrm>
          <a:prstGeom prst="rect">
            <a:avLst/>
          </a:prstGeom>
          <a:noFill/>
        </p:spPr>
        <p:txBody>
          <a:bodyPr wrap="square" lIns="91440" tIns="45720" rIns="91440" bIns="45720">
            <a:spAutoFit/>
          </a:bodyPr>
          <a:lstStyle/>
          <a:p>
            <a:pPr algn="ct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E</a:t>
            </a:r>
            <a:r>
              <a:rPr lang="en-US" sz="60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xtractio</a:t>
            </a: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n of Resources</a:t>
            </a:r>
            <a:endParaRPr lang="en-US" sz="60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170646"/>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Blasting &amp; digging with heavy machinery causes the land around mines to be damaged and the environment is often ruined</a:t>
            </a:r>
            <a:r>
              <a:rPr lang="en-US" sz="3600" dirty="0" smtClean="0">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i="1" dirty="0" smtClean="0">
                <a:latin typeface="KBScaredStraight" panose="02000603000000000000" pitchFamily="2" charset="0"/>
                <a:ea typeface="KBScaredStraight" panose="02000603000000000000" pitchFamily="2" charset="0"/>
              </a:rPr>
              <a:t>Slag</a:t>
            </a:r>
            <a:r>
              <a:rPr lang="en-US" sz="3600" dirty="0" smtClean="0">
                <a:latin typeface="KBScaredStraight" panose="02000603000000000000" pitchFamily="2" charset="0"/>
                <a:ea typeface="KBScaredStraight" panose="02000603000000000000" pitchFamily="2" charset="0"/>
              </a:rPr>
              <a:t>, or leftover rock from the smelting process, is often dumped in any convenient place</a:t>
            </a:r>
            <a:r>
              <a:rPr lang="en-US" sz="3600" dirty="0" smtClean="0">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Mining processes release harmful chemicals into the air, which causes acid rain.</a:t>
            </a:r>
          </a:p>
          <a:p>
            <a:endParaRPr lang="en-US" dirty="0"/>
          </a:p>
        </p:txBody>
      </p:sp>
    </p:spTree>
    <p:extLst>
      <p:ext uri="{BB962C8B-B14F-4D97-AF65-F5344CB8AC3E}">
        <p14:creationId xmlns:p14="http://schemas.microsoft.com/office/powerpoint/2010/main" val="1123900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descr="ekati_diamond_mine"/>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31753" y="179021"/>
            <a:ext cx="8002336" cy="5365974"/>
          </a:xfrm>
          <a:prstGeom prst="rect">
            <a:avLst/>
          </a:prstGeom>
          <a:ln>
            <a:solidFill>
              <a:schemeClr val="tx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5758"/>
          <a:stretch/>
        </p:blipFill>
        <p:spPr>
          <a:xfrm>
            <a:off x="7723163" y="3729283"/>
            <a:ext cx="4141564" cy="293291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7061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684505"/>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a:latin typeface="KG Second Chances Solid" panose="02000000000000000000" pitchFamily="2" charset="0"/>
            </a:endParaRPr>
          </a:p>
          <a:p>
            <a:endParaRPr lang="en-US" sz="3600" b="1" dirty="0" smtClean="0">
              <a:latin typeface="KBScaredStraight" panose="02000603000000000000" pitchFamily="2" charset="0"/>
              <a:ea typeface="KBScaredStraight" panose="02000603000000000000" pitchFamily="2" charset="0"/>
            </a:endParaRPr>
          </a:p>
          <a:p>
            <a:r>
              <a:rPr lang="en-US" sz="3600" b="1" dirty="0" smtClean="0">
                <a:latin typeface="KBScaredStraight" panose="02000603000000000000" pitchFamily="2" charset="0"/>
                <a:ea typeface="KBScaredStraight" panose="02000603000000000000" pitchFamily="2" charset="0"/>
              </a:rPr>
              <a:t>SS6G7 The student will discuss environmental issues in Canada. </a:t>
            </a:r>
            <a:endParaRPr lang="en-US" sz="3600" dirty="0" smtClean="0">
              <a:latin typeface="KBScaredStraight" panose="02000603000000000000" pitchFamily="2" charset="0"/>
              <a:ea typeface="KBScaredStraight" panose="02000603000000000000" pitchFamily="2" charset="0"/>
            </a:endParaRPr>
          </a:p>
          <a:p>
            <a:r>
              <a:rPr lang="en-US" sz="3600" dirty="0" smtClean="0">
                <a:latin typeface="KBScaredStraight" panose="02000603000000000000" pitchFamily="2" charset="0"/>
                <a:ea typeface="KBScaredStraight" panose="02000603000000000000" pitchFamily="2" charset="0"/>
              </a:rPr>
              <a:t>a. Explain the major environmental concerns of Canada regarding acid rain and pollution of the Great Lakes, the extraction and use of natural resources on the Canadian Shield, and timber resources. </a:t>
            </a:r>
            <a:endParaRPr lang="en-US" sz="3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82279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LF_0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4075" y="1027906"/>
            <a:ext cx="5486400" cy="4409062"/>
          </a:xfrm>
          <a:prstGeom prst="rect">
            <a:avLst/>
          </a:prstGeom>
          <a:ln>
            <a:solidFill>
              <a:schemeClr val="tx1"/>
            </a:solidFill>
          </a:ln>
          <a:effectLst>
            <a:outerShdw blurRad="292100" dist="139700" dir="2700000" algn="tl" rotWithShape="0">
              <a:srgbClr val="333333">
                <a:alpha val="65000"/>
              </a:srgbClr>
            </a:outerShdw>
          </a:effectLst>
        </p:spPr>
      </p:pic>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l="23243"/>
          <a:stretch/>
        </p:blipFill>
        <p:spPr>
          <a:xfrm>
            <a:off x="6286500" y="1027906"/>
            <a:ext cx="5486400" cy="440906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0501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015663"/>
          </a:xfrm>
          <a:prstGeom prst="rect">
            <a:avLst/>
          </a:prstGeom>
          <a:noFill/>
        </p:spPr>
        <p:txBody>
          <a:bodyPr wrap="square" lIns="91440" tIns="45720" rIns="91440" bIns="45720">
            <a:spAutoFit/>
          </a:bodyPr>
          <a:lstStyle/>
          <a:p>
            <a:pPr algn="ct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E</a:t>
            </a:r>
            <a:r>
              <a:rPr lang="en-US" sz="60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xtractio</a:t>
            </a: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n - Solution</a:t>
            </a:r>
            <a:endParaRPr lang="en-US" sz="60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109091"/>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Canada’s government has made new rules about mining</a:t>
            </a:r>
            <a:r>
              <a:rPr lang="en-US" sz="44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44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Some rules reduce the amount of pollution allowed in waterways.</a:t>
            </a:r>
          </a:p>
          <a:p>
            <a:pPr marL="1200150" lvl="2"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The g</a:t>
            </a:r>
            <a:r>
              <a:rPr lang="en-US" sz="4400" dirty="0" smtClean="0">
                <a:latin typeface="KBScaredStraight" panose="02000603000000000000" pitchFamily="2" charset="0"/>
                <a:ea typeface="KBScaredStraight" panose="02000603000000000000" pitchFamily="2" charset="0"/>
              </a:rPr>
              <a:t>overnment </a:t>
            </a:r>
            <a:r>
              <a:rPr lang="en-US" sz="4400" dirty="0" smtClean="0">
                <a:latin typeface="KBScaredStraight" panose="02000603000000000000" pitchFamily="2" charset="0"/>
                <a:ea typeface="KBScaredStraight" panose="02000603000000000000" pitchFamily="2" charset="0"/>
              </a:rPr>
              <a:t>hopes to keep its fish alive and safe to eat.</a:t>
            </a:r>
          </a:p>
          <a:p>
            <a:endParaRPr lang="en-US" dirty="0"/>
          </a:p>
        </p:txBody>
      </p:sp>
    </p:spTree>
    <p:extLst>
      <p:ext uri="{BB962C8B-B14F-4D97-AF65-F5344CB8AC3E}">
        <p14:creationId xmlns:p14="http://schemas.microsoft.com/office/powerpoint/2010/main" val="3728164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Timber Industry</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4912114"/>
          </a:xfrm>
          <a:prstGeom prst="rect">
            <a:avLst/>
          </a:prstGeom>
          <a:noFill/>
        </p:spPr>
        <p:txBody>
          <a:bodyPr wrap="square" rtlCol="0">
            <a:spAutoFit/>
          </a:bodyPr>
          <a:lstStyle/>
          <a:p>
            <a:pPr marL="285750" indent="-285750">
              <a:buFont typeface="Arial" panose="020B0604020202020204" pitchFamily="34" charset="0"/>
              <a:buChar char="•"/>
            </a:pPr>
            <a:endParaRPr lang="en-US" sz="3600" dirty="0">
              <a:latin typeface="KG Love Somebody" panose="02000503000000020003" pitchFamily="2" charset="0"/>
            </a:endParaRPr>
          </a:p>
          <a:p>
            <a:pPr marL="285750" indent="-285750">
              <a:lnSpc>
                <a:spcPct val="90000"/>
              </a:lnSpc>
              <a:buFont typeface="Arial" panose="020B0604020202020204" pitchFamily="34" charset="0"/>
              <a:buChar char="•"/>
            </a:pPr>
            <a:r>
              <a:rPr lang="en-US" altLang="en-US" sz="3600" dirty="0" smtClean="0">
                <a:latin typeface="KBScaredStraight" panose="02000603000000000000" pitchFamily="2" charset="0"/>
                <a:ea typeface="KBScaredStraight" panose="02000603000000000000" pitchFamily="2" charset="0"/>
              </a:rPr>
              <a:t>With almost half its land covered in forests, Canada is a leading producer of timber products.</a:t>
            </a:r>
          </a:p>
          <a:p>
            <a:pPr marL="742950" lvl="1" indent="-285750">
              <a:lnSpc>
                <a:spcPct val="90000"/>
              </a:lnSpc>
              <a:buFont typeface="Arial" panose="020B0604020202020204" pitchFamily="34" charset="0"/>
              <a:buChar char="•"/>
            </a:pPr>
            <a:r>
              <a:rPr lang="en-US" altLang="en-US" sz="3600" dirty="0" smtClean="0">
                <a:latin typeface="KBScaredStraight" panose="02000603000000000000" pitchFamily="2" charset="0"/>
                <a:ea typeface="KBScaredStraight" panose="02000603000000000000" pitchFamily="2" charset="0"/>
              </a:rPr>
              <a:t>These products </a:t>
            </a:r>
            <a:r>
              <a:rPr lang="en-US" altLang="en-US" sz="3600" dirty="0" smtClean="0">
                <a:latin typeface="KBScaredStraight" panose="02000603000000000000" pitchFamily="2" charset="0"/>
                <a:ea typeface="KBScaredStraight" panose="02000603000000000000" pitchFamily="2" charset="0"/>
              </a:rPr>
              <a:t>include lumber, paper, plywood, and wood </a:t>
            </a:r>
            <a:r>
              <a:rPr lang="en-US" altLang="en-US" sz="3600" dirty="0" smtClean="0">
                <a:latin typeface="KBScaredStraight" panose="02000603000000000000" pitchFamily="2" charset="0"/>
                <a:ea typeface="KBScaredStraight" panose="02000603000000000000" pitchFamily="2" charset="0"/>
              </a:rPr>
              <a:t>pulp.</a:t>
            </a:r>
            <a:endParaRPr lang="en-US" altLang="en-US" sz="3600" dirty="0" smtClean="0">
              <a:latin typeface="KBScaredStraight" panose="02000603000000000000" pitchFamily="2" charset="0"/>
              <a:ea typeface="KBScaredStraight" panose="02000603000000000000" pitchFamily="2" charset="0"/>
            </a:endParaRPr>
          </a:p>
          <a:p>
            <a:pPr marL="742950" lvl="1" indent="-285750">
              <a:lnSpc>
                <a:spcPct val="90000"/>
              </a:lnSpc>
              <a:buFont typeface="Arial" panose="020B0604020202020204" pitchFamily="34" charset="0"/>
              <a:buChar char="•"/>
            </a:pPr>
            <a:endParaRPr lang="en-US" altLang="en-US" sz="36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altLang="en-US" sz="3600" dirty="0" smtClean="0">
                <a:latin typeface="KBScaredStraight" panose="02000603000000000000" pitchFamily="2" charset="0"/>
                <a:ea typeface="KBScaredStraight" panose="02000603000000000000" pitchFamily="2" charset="0"/>
              </a:rPr>
              <a:t>The major timber-producing provinces include British Columbia, Quebec, and Ontario.</a:t>
            </a:r>
          </a:p>
          <a:p>
            <a:endParaRPr lang="en-US" dirty="0"/>
          </a:p>
        </p:txBody>
      </p:sp>
    </p:spTree>
    <p:extLst>
      <p:ext uri="{BB962C8B-B14F-4D97-AF65-F5344CB8AC3E}">
        <p14:creationId xmlns:p14="http://schemas.microsoft.com/office/powerpoint/2010/main" val="2960378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246" y="176441"/>
            <a:ext cx="8366760" cy="557784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descr="1546_defore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317" y="3248741"/>
            <a:ext cx="5089195" cy="339279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03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Timber Industry</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909310"/>
          </a:xfrm>
          <a:prstGeom prst="rect">
            <a:avLst/>
          </a:prstGeom>
          <a:noFill/>
        </p:spPr>
        <p:txBody>
          <a:bodyPr wrap="square" rtlCol="0">
            <a:spAutoFit/>
          </a:bodyPr>
          <a:lstStyle/>
          <a:p>
            <a:pPr marL="576072"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Citizens </a:t>
            </a:r>
            <a:r>
              <a:rPr lang="en-US" sz="2400" dirty="0">
                <a:latin typeface="KBScaredStraight" panose="02000603000000000000" pitchFamily="2" charset="0"/>
                <a:ea typeface="KBScaredStraight" panose="02000603000000000000" pitchFamily="2" charset="0"/>
              </a:rPr>
              <a:t>are concerned that logging is destroying the </a:t>
            </a:r>
            <a:r>
              <a:rPr lang="en-US" sz="2400" dirty="0" smtClean="0">
                <a:latin typeface="KBScaredStraight" panose="02000603000000000000" pitchFamily="2" charset="0"/>
                <a:ea typeface="KBScaredStraight" panose="02000603000000000000" pitchFamily="2" charset="0"/>
              </a:rPr>
              <a:t>forests.</a:t>
            </a:r>
          </a:p>
          <a:p>
            <a:pPr marL="576072" indent="-4572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576072" indent="-4572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Most timber companies cut all the trees in a given area, leaving large treeless gaps in the forest (called </a:t>
            </a:r>
            <a:r>
              <a:rPr lang="en-US" sz="2400" dirty="0" smtClean="0">
                <a:latin typeface="KBScaredStraight" panose="02000603000000000000" pitchFamily="2" charset="0"/>
                <a:ea typeface="KBScaredStraight" panose="02000603000000000000" pitchFamily="2" charset="0"/>
              </a:rPr>
              <a:t>“clear-cutting”).</a:t>
            </a:r>
          </a:p>
          <a:p>
            <a:pPr marL="1033272" lvl="1"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This reduces </a:t>
            </a:r>
            <a:r>
              <a:rPr lang="en-US" sz="2400" dirty="0">
                <a:latin typeface="KBScaredStraight" panose="02000603000000000000" pitchFamily="2" charset="0"/>
                <a:ea typeface="KBScaredStraight" panose="02000603000000000000" pitchFamily="2" charset="0"/>
              </a:rPr>
              <a:t>water quality, causes erosion, &amp; kills animals’ </a:t>
            </a:r>
            <a:r>
              <a:rPr lang="en-US" sz="2400" dirty="0" smtClean="0">
                <a:latin typeface="KBScaredStraight" panose="02000603000000000000" pitchFamily="2" charset="0"/>
                <a:ea typeface="KBScaredStraight" panose="02000603000000000000" pitchFamily="2" charset="0"/>
              </a:rPr>
              <a:t>habitats.</a:t>
            </a:r>
          </a:p>
          <a:p>
            <a:pPr marL="1033272" lvl="1"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Heavy </a:t>
            </a:r>
            <a:r>
              <a:rPr lang="en-US" sz="2400" dirty="0">
                <a:latin typeface="KBScaredStraight" panose="02000603000000000000" pitchFamily="2" charset="0"/>
                <a:ea typeface="KBScaredStraight" panose="02000603000000000000" pitchFamily="2" charset="0"/>
              </a:rPr>
              <a:t>machinery leaves the </a:t>
            </a:r>
            <a:r>
              <a:rPr lang="en-US" sz="2400" dirty="0" smtClean="0">
                <a:latin typeface="KBScaredStraight" panose="02000603000000000000" pitchFamily="2" charset="0"/>
                <a:ea typeface="KBScaredStraight" panose="02000603000000000000" pitchFamily="2" charset="0"/>
              </a:rPr>
              <a:t>forest floor compacted and makes </a:t>
            </a:r>
            <a:r>
              <a:rPr lang="en-US" sz="2400" dirty="0">
                <a:latin typeface="KBScaredStraight" panose="02000603000000000000" pitchFamily="2" charset="0"/>
                <a:ea typeface="KBScaredStraight" panose="02000603000000000000" pitchFamily="2" charset="0"/>
              </a:rPr>
              <a:t>it hard for new growth to </a:t>
            </a:r>
            <a:r>
              <a:rPr lang="en-US" sz="2400" dirty="0" smtClean="0">
                <a:latin typeface="KBScaredStraight" panose="02000603000000000000" pitchFamily="2" charset="0"/>
                <a:ea typeface="KBScaredStraight" panose="02000603000000000000" pitchFamily="2" charset="0"/>
              </a:rPr>
              <a:t>start.</a:t>
            </a:r>
          </a:p>
          <a:p>
            <a:pPr marL="1033272" lvl="1" indent="-4572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1033272" lvl="1"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Cutting </a:t>
            </a:r>
            <a:r>
              <a:rPr lang="en-US" sz="2400" dirty="0">
                <a:latin typeface="KBScaredStraight" panose="02000603000000000000" pitchFamily="2" charset="0"/>
                <a:ea typeface="KBScaredStraight" panose="02000603000000000000" pitchFamily="2" charset="0"/>
              </a:rPr>
              <a:t>trees down quicker than they can be re-grown is called </a:t>
            </a:r>
            <a:r>
              <a:rPr lang="en-US" sz="2400" dirty="0" smtClean="0">
                <a:latin typeface="KBScaredStraight" panose="02000603000000000000" pitchFamily="2" charset="0"/>
                <a:ea typeface="KBScaredStraight" panose="02000603000000000000" pitchFamily="2" charset="0"/>
              </a:rPr>
              <a:t>“deforestation”.</a:t>
            </a:r>
          </a:p>
          <a:p>
            <a:pPr marL="1033272" lvl="1"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Trees </a:t>
            </a:r>
            <a:r>
              <a:rPr lang="en-US" sz="2400" dirty="0">
                <a:latin typeface="KBScaredStraight" panose="02000603000000000000" pitchFamily="2" charset="0"/>
                <a:ea typeface="KBScaredStraight" panose="02000603000000000000" pitchFamily="2" charset="0"/>
              </a:rPr>
              <a:t>are a limited </a:t>
            </a:r>
            <a:r>
              <a:rPr lang="en-US" sz="2400" dirty="0" smtClean="0">
                <a:latin typeface="KBScaredStraight" panose="02000603000000000000" pitchFamily="2" charset="0"/>
                <a:ea typeface="KBScaredStraight" panose="02000603000000000000" pitchFamily="2" charset="0"/>
              </a:rPr>
              <a:t>resource.</a:t>
            </a:r>
          </a:p>
          <a:p>
            <a:pPr marL="1490472" lvl="2"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If </a:t>
            </a:r>
            <a:r>
              <a:rPr lang="en-US" sz="2400" dirty="0">
                <a:latin typeface="KBScaredStraight" panose="02000603000000000000" pitchFamily="2" charset="0"/>
                <a:ea typeface="KBScaredStraight" panose="02000603000000000000" pitchFamily="2" charset="0"/>
              </a:rPr>
              <a:t>they continue to be overused, they will not be renewed.</a:t>
            </a:r>
          </a:p>
          <a:p>
            <a:pPr marL="576072" indent="-457200">
              <a:buFont typeface="Arial" panose="020B0604020202020204" pitchFamily="34" charset="0"/>
              <a:buChar char="•"/>
              <a:defRPr/>
            </a:pPr>
            <a:endParaRPr lang="en-US" sz="2400" b="1" u="sng" dirty="0"/>
          </a:p>
          <a:p>
            <a:pPr marL="1033272" lvl="1" indent="-4572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endParaRPr lang="en-US" dirty="0"/>
          </a:p>
        </p:txBody>
      </p:sp>
    </p:spTree>
    <p:extLst>
      <p:ext uri="{BB962C8B-B14F-4D97-AF65-F5344CB8AC3E}">
        <p14:creationId xmlns:p14="http://schemas.microsoft.com/office/powerpoint/2010/main" val="3242182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stabnd-of-boreal-forest-tree"/>
          <p:cNvPicPr>
            <a:picLocks noChangeAspect="1" noChangeArrowheads="1"/>
          </p:cNvPicPr>
          <p:nvPr/>
        </p:nvPicPr>
        <p:blipFill rotWithShape="1">
          <a:blip r:embed="rId3">
            <a:extLst>
              <a:ext uri="{28A0092B-C50C-407E-A947-70E740481C1C}">
                <a14:useLocalDpi xmlns:a14="http://schemas.microsoft.com/office/drawing/2010/main" val="0"/>
              </a:ext>
            </a:extLst>
          </a:blip>
          <a:srcRect b="11051"/>
          <a:stretch/>
        </p:blipFill>
        <p:spPr bwMode="auto">
          <a:xfrm>
            <a:off x="5704147" y="3009821"/>
            <a:ext cx="6297889" cy="372551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3430" y="173231"/>
            <a:ext cx="7252864" cy="367610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5422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Timber - Solution</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293757"/>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Government and </a:t>
            </a:r>
            <a:r>
              <a:rPr lang="en-US" sz="3200" dirty="0" smtClean="0">
                <a:latin typeface="KBScaredStraight" panose="02000603000000000000" pitchFamily="2" charset="0"/>
                <a:ea typeface="KBScaredStraight" panose="02000603000000000000" pitchFamily="2" charset="0"/>
              </a:rPr>
              <a:t>industries </a:t>
            </a:r>
            <a:r>
              <a:rPr lang="en-US" sz="3200" dirty="0" smtClean="0">
                <a:latin typeface="KBScaredStraight" panose="02000603000000000000" pitchFamily="2" charset="0"/>
                <a:ea typeface="KBScaredStraight" panose="02000603000000000000" pitchFamily="2" charset="0"/>
              </a:rPr>
              <a:t>are working together to manage use of the </a:t>
            </a:r>
            <a:r>
              <a:rPr lang="en-US" sz="3200" dirty="0" smtClean="0">
                <a:latin typeface="KBScaredStraight" panose="02000603000000000000" pitchFamily="2" charset="0"/>
                <a:ea typeface="KBScaredStraight" panose="02000603000000000000" pitchFamily="2" charset="0"/>
              </a:rPr>
              <a:t>forests.</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Hundreds of millions of seedlings are planted each year</a:t>
            </a:r>
            <a:r>
              <a:rPr lang="en-US" sz="32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Billions of dollars are spent on managing and protecting the forests.</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Over $100 million is spent each year by the logging industry to protect wildlife &amp; their habitats.</a:t>
            </a:r>
          </a:p>
          <a:p>
            <a:endParaRPr lang="en-US" dirty="0"/>
          </a:p>
        </p:txBody>
      </p:sp>
    </p:spTree>
    <p:extLst>
      <p:ext uri="{BB962C8B-B14F-4D97-AF65-F5344CB8AC3E}">
        <p14:creationId xmlns:p14="http://schemas.microsoft.com/office/powerpoint/2010/main" val="4245594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26480" cy="6858000"/>
          </a:xfrm>
          <a:ln>
            <a:solidFill>
              <a:schemeClr val="tx1"/>
            </a:solidFill>
          </a:ln>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79" y="0"/>
            <a:ext cx="6126480" cy="6858000"/>
          </a:xfrm>
          <a:prstGeom prst="rect">
            <a:avLst/>
          </a:prstGeom>
          <a:ln>
            <a:solidFill>
              <a:schemeClr val="tx1"/>
            </a:solidFill>
          </a:ln>
        </p:spPr>
      </p:pic>
    </p:spTree>
    <p:extLst>
      <p:ext uri="{BB962C8B-B14F-4D97-AF65-F5344CB8AC3E}">
        <p14:creationId xmlns:p14="http://schemas.microsoft.com/office/powerpoint/2010/main" val="2208295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585500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a:t>
            </a:r>
            <a:r>
              <a:rPr lang="en-US" sz="4400" dirty="0" smtClean="0">
                <a:latin typeface="KG Second Chances Solid" panose="02000000000000000000" pitchFamily="2" charset="0"/>
              </a:rPr>
              <a:t>– </a:t>
            </a:r>
            <a:r>
              <a:rPr lang="en-US" sz="4400" dirty="0" smtClean="0">
                <a:latin typeface="KG Second Chances Solid" panose="02000000000000000000" pitchFamily="2" charset="0"/>
              </a:rPr>
              <a:t>“In </a:t>
            </a:r>
            <a:r>
              <a:rPr lang="en-US" sz="4400" dirty="0" smtClean="0">
                <a:latin typeface="KG Second Chances Solid" panose="02000000000000000000" pitchFamily="2" charset="0"/>
              </a:rPr>
              <a:t>My </a:t>
            </a:r>
            <a:r>
              <a:rPr lang="en-US" sz="4400" dirty="0" smtClean="0">
                <a:latin typeface="KG Second Chances Solid" panose="02000000000000000000" pitchFamily="2" charset="0"/>
              </a:rPr>
              <a:t>Opinion” Ticket Out the Door</a:t>
            </a:r>
            <a:endParaRPr lang="en-US" sz="4400" dirty="0" smtClean="0">
              <a:latin typeface="KG Second Chances Solid" panose="02000000000000000000" pitchFamily="2" charset="0"/>
            </a:endParaRPr>
          </a:p>
          <a:p>
            <a:endParaRPr lang="en-US" sz="3600" dirty="0">
              <a:latin typeface="KBScaredStraight" panose="02000603000000000000" pitchFamily="2" charset="0"/>
              <a:ea typeface="KBScaredStraight" panose="02000603000000000000" pitchFamily="2" charset="0"/>
            </a:endParaRPr>
          </a:p>
          <a:p>
            <a:r>
              <a:rPr lang="en-US" sz="3600" dirty="0" smtClean="0">
                <a:latin typeface="KBScaredStraight" panose="02000603000000000000" pitchFamily="2" charset="0"/>
                <a:ea typeface="KBScaredStraight" panose="02000603000000000000" pitchFamily="2" charset="0"/>
                <a:cs typeface="Arial" panose="020B0604020202020204" pitchFamily="34" charset="0"/>
              </a:rPr>
              <a:t>Have the students write down their opinions about </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one (or all) of Canada’s Environmental Concerns</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The key is to have them explain </a:t>
            </a:r>
            <a:r>
              <a:rPr lang="en-US" sz="3600" b="1" i="1" dirty="0" smtClean="0">
                <a:latin typeface="KBScaredStraight" panose="02000603000000000000" pitchFamily="2" charset="0"/>
                <a:ea typeface="KBScaredStraight" panose="02000603000000000000" pitchFamily="2" charset="0"/>
                <a:cs typeface="Arial" panose="020B0604020202020204" pitchFamily="34" charset="0"/>
              </a:rPr>
              <a:t>why</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 they feel this way</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a:t>
            </a:r>
          </a:p>
          <a:p>
            <a:endParaRPr lang="en-US" sz="3600" dirty="0">
              <a:latin typeface="KBScaredStraight" panose="02000603000000000000" pitchFamily="2" charset="0"/>
              <a:ea typeface="KBScaredStraight" panose="02000603000000000000" pitchFamily="2" charset="0"/>
              <a:cs typeface="Arial" panose="020B0604020202020204" pitchFamily="34" charset="0"/>
            </a:endParaRPr>
          </a:p>
          <a:p>
            <a:r>
              <a:rPr lang="en-US" sz="3600" dirty="0" smtClean="0">
                <a:latin typeface="KBScaredStraight" panose="02000603000000000000" pitchFamily="2" charset="0"/>
                <a:ea typeface="KBScaredStraight" panose="02000603000000000000" pitchFamily="2" charset="0"/>
                <a:cs typeface="Arial" panose="020B0604020202020204" pitchFamily="34" charset="0"/>
              </a:rPr>
              <a:t>*There are two per page.</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p:txBody>
      </p:sp>
    </p:spTree>
    <p:extLst>
      <p:ext uri="{BB962C8B-B14F-4D97-AF65-F5344CB8AC3E}">
        <p14:creationId xmlns:p14="http://schemas.microsoft.com/office/powerpoint/2010/main" val="33747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696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7968" y="0"/>
            <a:ext cx="4719241" cy="769441"/>
          </a:xfrm>
          <a:prstGeom prst="rect">
            <a:avLst/>
          </a:prstGeom>
          <a:noFill/>
        </p:spPr>
        <p:txBody>
          <a:bodyPr wrap="none" lIns="91440" tIns="45720" rIns="91440" bIns="45720">
            <a:spAutoFit/>
          </a:bodyPr>
          <a:lstStyle/>
          <a:p>
            <a:pPr algn="ctr"/>
            <a:r>
              <a:rPr lang="en-US" sz="44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In My Opinion…</a:t>
            </a:r>
            <a:endParaRPr lang="en-US" sz="44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5" name="TextBox 14"/>
          <p:cNvSpPr txBox="1"/>
          <p:nvPr/>
        </p:nvSpPr>
        <p:spPr>
          <a:xfrm>
            <a:off x="0" y="852990"/>
            <a:ext cx="5952776" cy="1015663"/>
          </a:xfrm>
          <a:prstGeom prst="rect">
            <a:avLst/>
          </a:prstGeom>
          <a:noFill/>
        </p:spPr>
        <p:txBody>
          <a:bodyPr wrap="square" rtlCol="0">
            <a:spAutoFit/>
          </a:bodyPr>
          <a:lstStyle/>
          <a:p>
            <a:r>
              <a:rPr lang="en-US" sz="2000" dirty="0" smtClean="0">
                <a:latin typeface="KBScaredStraight" panose="02000603000000000000" pitchFamily="2" charset="0"/>
                <a:ea typeface="KBScaredStraight" panose="02000603000000000000" pitchFamily="2" charset="0"/>
              </a:rPr>
              <a:t>What’s your opinion about the topic of today’s lesson? Why do you feel this way? Briefly explain.</a:t>
            </a:r>
            <a:endParaRPr lang="en-US" sz="2000" dirty="0">
              <a:latin typeface="KBScaredStraight" panose="02000603000000000000" pitchFamily="2" charset="0"/>
              <a:ea typeface="KBScaredStraight" panose="02000603000000000000" pitchFamily="2" charset="0"/>
            </a:endParaRPr>
          </a:p>
        </p:txBody>
      </p:sp>
      <p:sp>
        <p:nvSpPr>
          <p:cNvPr id="9" name="Rounded Rectangular Callout 8"/>
          <p:cNvSpPr/>
          <p:nvPr/>
        </p:nvSpPr>
        <p:spPr>
          <a:xfrm>
            <a:off x="193702" y="1938993"/>
            <a:ext cx="5632504" cy="4358423"/>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14859" y="0"/>
            <a:ext cx="4719241" cy="769441"/>
          </a:xfrm>
          <a:prstGeom prst="rect">
            <a:avLst/>
          </a:prstGeom>
          <a:noFill/>
        </p:spPr>
        <p:txBody>
          <a:bodyPr wrap="none" lIns="91440" tIns="45720" rIns="91440" bIns="45720">
            <a:spAutoFit/>
          </a:bodyPr>
          <a:lstStyle/>
          <a:p>
            <a:pPr algn="ctr"/>
            <a:r>
              <a:rPr lang="en-US" sz="44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In My Opinion…</a:t>
            </a:r>
            <a:endParaRPr lang="en-US" sz="44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2" name="TextBox 11"/>
          <p:cNvSpPr txBox="1"/>
          <p:nvPr/>
        </p:nvSpPr>
        <p:spPr>
          <a:xfrm>
            <a:off x="6198091" y="852990"/>
            <a:ext cx="5952776" cy="1015663"/>
          </a:xfrm>
          <a:prstGeom prst="rect">
            <a:avLst/>
          </a:prstGeom>
          <a:noFill/>
        </p:spPr>
        <p:txBody>
          <a:bodyPr wrap="square" rtlCol="0">
            <a:spAutoFit/>
          </a:bodyPr>
          <a:lstStyle/>
          <a:p>
            <a:r>
              <a:rPr lang="en-US" sz="2000" dirty="0" smtClean="0">
                <a:latin typeface="KBScaredStraight" panose="02000603000000000000" pitchFamily="2" charset="0"/>
                <a:ea typeface="KBScaredStraight" panose="02000603000000000000" pitchFamily="2" charset="0"/>
              </a:rPr>
              <a:t>What’s your opinion about the topic of today’s lesson? Why do you feel this way? Briefly explain.</a:t>
            </a:r>
            <a:endParaRPr lang="en-US" sz="2000" dirty="0">
              <a:latin typeface="KBScaredStraight" panose="02000603000000000000" pitchFamily="2" charset="0"/>
              <a:ea typeface="KBScaredStraight" panose="02000603000000000000" pitchFamily="2" charset="0"/>
            </a:endParaRPr>
          </a:p>
        </p:txBody>
      </p:sp>
      <p:sp>
        <p:nvSpPr>
          <p:cNvPr id="13" name="Rounded Rectangular Callout 12"/>
          <p:cNvSpPr/>
          <p:nvPr/>
        </p:nvSpPr>
        <p:spPr>
          <a:xfrm>
            <a:off x="6358227" y="1938992"/>
            <a:ext cx="5632504" cy="4358423"/>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791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253087"/>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smtClean="0">
                <a:latin typeface="KBScaredStraight" panose="02000603000000000000" pitchFamily="2" charset="0"/>
                <a:ea typeface="KBScaredStraight" panose="02000603000000000000" pitchFamily="2" charset="0"/>
                <a:cs typeface="Arial" panose="020B0604020202020204" pitchFamily="34" charset="0"/>
              </a:rPr>
              <a:t>Print off the following slide for each student. They should complete the chart while discussing the presentation.</a:t>
            </a:r>
            <a:endParaRPr lang="en-US" sz="44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849610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3623556"/>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give my students the following handout at the beginning of our Canada unit. I tell them to keep it handy in their Interactive Notebook, and whenever we discuss any words that begin with certain letters, they are to write them down. The first person to complete the chart wins a prize. *The words have to be things that we’ve discussed in class, not things that they already know, so they must always pay attention!</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065913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302" y="0"/>
            <a:ext cx="10494498" cy="6858000"/>
          </a:xfrm>
        </p:spPr>
      </p:pic>
    </p:spTree>
    <p:extLst>
      <p:ext uri="{BB962C8B-B14F-4D97-AF65-F5344CB8AC3E}">
        <p14:creationId xmlns:p14="http://schemas.microsoft.com/office/powerpoint/2010/main" val="2362416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426536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68941" y="49339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728550"/>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38697" y="5135771"/>
            <a:ext cx="1585328" cy="1573408"/>
          </a:xfrm>
          <a:prstGeom prst="rect">
            <a:avLst/>
          </a:prstGeom>
        </p:spPr>
      </p:pic>
      <p:pic>
        <p:nvPicPr>
          <p:cNvPr id="8" name="Picture 7"/>
          <p:cNvPicPr>
            <a:picLocks noChangeAspect="1"/>
          </p:cNvPicPr>
          <p:nvPr/>
        </p:nvPicPr>
        <p:blipFill>
          <a:blip r:embed="rId5"/>
          <a:stretch>
            <a:fillRect/>
          </a:stretch>
        </p:blipFill>
        <p:spPr>
          <a:xfrm>
            <a:off x="4388364" y="2728550"/>
            <a:ext cx="1516380" cy="1516380"/>
          </a:xfrm>
          <a:prstGeom prst="rect">
            <a:avLst/>
          </a:prstGeom>
        </p:spPr>
      </p:pic>
    </p:spTree>
    <p:extLst>
      <p:ext uri="{BB962C8B-B14F-4D97-AF65-F5344CB8AC3E}">
        <p14:creationId xmlns:p14="http://schemas.microsoft.com/office/powerpoint/2010/main" val="616095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502276" y="0"/>
            <a:ext cx="11353800" cy="6858000"/>
          </a:xfrm>
          <a:prstGeom prst="rect">
            <a:avLst/>
          </a:prstGeom>
        </p:spPr>
      </p:pic>
    </p:spTree>
    <p:extLst>
      <p:ext uri="{BB962C8B-B14F-4D97-AF65-F5344CB8AC3E}">
        <p14:creationId xmlns:p14="http://schemas.microsoft.com/office/powerpoint/2010/main" val="3547219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6098" y="858129"/>
            <a:ext cx="11380763" cy="5064369"/>
          </a:xfrm>
          <a:prstGeom prst="ellipse">
            <a:avLst/>
          </a:prstGeom>
          <a:solidFill>
            <a:srgbClr val="F0F0D8"/>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87480" y="2236151"/>
            <a:ext cx="10477997" cy="2308324"/>
          </a:xfrm>
          <a:prstGeom prst="rect">
            <a:avLst/>
          </a:prstGeom>
          <a:noFill/>
        </p:spPr>
        <p:txBody>
          <a:bodyPr wrap="non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Environmental Issues</a:t>
            </a:r>
          </a:p>
          <a:p>
            <a:pPr algn="ctr"/>
            <a:r>
              <a:rPr lang="en-US" sz="72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of Canada</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1723291" y="4389820"/>
            <a:ext cx="8745415" cy="1200329"/>
          </a:xfrm>
          <a:prstGeom prst="rect">
            <a:avLst/>
          </a:prstGeom>
          <a:noFill/>
        </p:spPr>
        <p:txBody>
          <a:bodyPr wrap="square" rtlCol="0">
            <a:spAutoFit/>
          </a:bodyPr>
          <a:lstStyle/>
          <a:p>
            <a:endParaRPr lang="en-US" dirty="0"/>
          </a:p>
          <a:p>
            <a:pPr algn="ctr"/>
            <a:r>
              <a:rPr lang="en-US" dirty="0" smtClean="0">
                <a:latin typeface="KG Love Somebody" panose="02000503000000020003" pitchFamily="2" charset="0"/>
              </a:rPr>
              <a:t>Acid Rain </a:t>
            </a:r>
            <a:r>
              <a:rPr lang="en-US" dirty="0">
                <a:latin typeface="KG Love Somebody" panose="02000503000000020003" pitchFamily="2" charset="0"/>
              </a:rPr>
              <a:t>and </a:t>
            </a:r>
            <a:r>
              <a:rPr lang="en-US" dirty="0" smtClean="0">
                <a:latin typeface="KG Love Somebody" panose="02000503000000020003" pitchFamily="2" charset="0"/>
              </a:rPr>
              <a:t>Pollution </a:t>
            </a:r>
            <a:r>
              <a:rPr lang="en-US" dirty="0">
                <a:latin typeface="KG Love Somebody" panose="02000503000000020003" pitchFamily="2" charset="0"/>
              </a:rPr>
              <a:t>of the Great Lakes, the </a:t>
            </a:r>
            <a:r>
              <a:rPr lang="en-US" dirty="0" smtClean="0">
                <a:latin typeface="KG Love Somebody" panose="02000503000000020003" pitchFamily="2" charset="0"/>
              </a:rPr>
              <a:t>Extraction </a:t>
            </a:r>
            <a:r>
              <a:rPr lang="en-US" dirty="0">
                <a:latin typeface="KG Love Somebody" panose="02000503000000020003" pitchFamily="2" charset="0"/>
              </a:rPr>
              <a:t>and </a:t>
            </a:r>
            <a:r>
              <a:rPr lang="en-US" dirty="0" smtClean="0">
                <a:latin typeface="KG Love Somebody" panose="02000503000000020003" pitchFamily="2" charset="0"/>
              </a:rPr>
              <a:t>Use </a:t>
            </a:r>
            <a:r>
              <a:rPr lang="en-US" dirty="0">
                <a:latin typeface="KG Love Somebody" panose="02000503000000020003" pitchFamily="2" charset="0"/>
              </a:rPr>
              <a:t>of </a:t>
            </a:r>
            <a:r>
              <a:rPr lang="en-US" dirty="0" smtClean="0">
                <a:latin typeface="KG Love Somebody" panose="02000503000000020003" pitchFamily="2" charset="0"/>
              </a:rPr>
              <a:t>Natural Resources </a:t>
            </a:r>
            <a:r>
              <a:rPr lang="en-US" dirty="0">
                <a:latin typeface="KG Love Somebody" panose="02000503000000020003" pitchFamily="2" charset="0"/>
              </a:rPr>
              <a:t>on the Canadian Shield, and </a:t>
            </a:r>
            <a:r>
              <a:rPr lang="en-US" dirty="0" smtClean="0">
                <a:latin typeface="KG Love Somebody" panose="02000503000000020003" pitchFamily="2" charset="0"/>
              </a:rPr>
              <a:t>Timber </a:t>
            </a:r>
            <a:r>
              <a:rPr lang="en-US" dirty="0">
                <a:latin typeface="KG Love Somebody" panose="02000503000000020003" pitchFamily="2" charset="0"/>
              </a:rPr>
              <a:t>R</a:t>
            </a:r>
            <a:r>
              <a:rPr lang="en-US" dirty="0" smtClean="0">
                <a:latin typeface="KG Love Somebody" panose="02000503000000020003" pitchFamily="2" charset="0"/>
              </a:rPr>
              <a:t>esources</a:t>
            </a:r>
            <a:endParaRPr lang="en-US" dirty="0">
              <a:latin typeface="KG Love Somebody" panose="02000503000000020003" pitchFamily="2" charset="0"/>
            </a:endParaRPr>
          </a:p>
          <a:p>
            <a:endParaRPr lang="en-US" dirty="0"/>
          </a:p>
        </p:txBody>
      </p:sp>
    </p:spTree>
    <p:extLst>
      <p:ext uri="{BB962C8B-B14F-4D97-AF65-F5344CB8AC3E}">
        <p14:creationId xmlns:p14="http://schemas.microsoft.com/office/powerpoint/2010/main" val="1850362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Acid Rain</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292823"/>
            <a:ext cx="11268219" cy="5632311"/>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Coal-burning factories, cars, &amp; trucks release chemicals that pollute the air.</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pollutants mix with water molecules in clouds and turn the water acidic.</a:t>
            </a:r>
          </a:p>
          <a:p>
            <a:pPr marL="742950" lvl="1"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High levels of acid in rain can damage or kill trees and pollute lakes enough to kill fish.</a:t>
            </a: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Houses, buildings, </a:t>
            </a:r>
            <a:r>
              <a:rPr lang="en-US" sz="3600" dirty="0" smtClean="0">
                <a:latin typeface="KBScaredStraight" panose="02000603000000000000" pitchFamily="2" charset="0"/>
                <a:ea typeface="KBScaredStraight" panose="02000603000000000000" pitchFamily="2" charset="0"/>
              </a:rPr>
              <a:t>and statues </a:t>
            </a:r>
            <a:r>
              <a:rPr lang="en-US" sz="3600" dirty="0" smtClean="0">
                <a:latin typeface="KBScaredStraight" panose="02000603000000000000" pitchFamily="2" charset="0"/>
                <a:ea typeface="KBScaredStraight" panose="02000603000000000000" pitchFamily="2" charset="0"/>
              </a:rPr>
              <a:t>can also be damaged.</a:t>
            </a:r>
          </a:p>
          <a:p>
            <a:endParaRPr lang="en-US" dirty="0"/>
          </a:p>
        </p:txBody>
      </p:sp>
    </p:spTree>
    <p:extLst>
      <p:ext uri="{BB962C8B-B14F-4D97-AF65-F5344CB8AC3E}">
        <p14:creationId xmlns:p14="http://schemas.microsoft.com/office/powerpoint/2010/main" val="1602315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743201" y="0"/>
            <a:ext cx="6724356"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6037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Acid Rain</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292823"/>
            <a:ext cx="11268219" cy="4524315"/>
          </a:xfrm>
          <a:prstGeom prst="rect">
            <a:avLst/>
          </a:prstGeom>
          <a:noFill/>
        </p:spPr>
        <p:txBody>
          <a:bodyPr wrap="square" rtlCol="0">
            <a:spAutoFit/>
          </a:bodyPr>
          <a:lstStyle/>
          <a:p>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Southern Canada (near the Great Lakes region) experiences the highest levels of acid rain.</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50-75% of the pollution that causes acid rain actually comes from the US.</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Wind patterns tend to move the pollution from the US north into Canada.</a:t>
            </a:r>
          </a:p>
          <a:p>
            <a:endParaRPr lang="en-US" dirty="0"/>
          </a:p>
        </p:txBody>
      </p:sp>
    </p:spTree>
    <p:extLst>
      <p:ext uri="{BB962C8B-B14F-4D97-AF65-F5344CB8AC3E}">
        <p14:creationId xmlns:p14="http://schemas.microsoft.com/office/powerpoint/2010/main" val="3923085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9860"/>
          <a:stretch/>
        </p:blipFill>
        <p:spPr>
          <a:xfrm>
            <a:off x="1524000" y="338070"/>
            <a:ext cx="9144000" cy="618185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9519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1052</Words>
  <Application>Microsoft Office PowerPoint</Application>
  <PresentationFormat>Widescreen</PresentationFormat>
  <Paragraphs>122</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Calibri Light</vt:lpstr>
      <vt:lpstr>Courier New</vt:lpstr>
      <vt:lpstr>KBPlanetEarth</vt:lpstr>
      <vt:lpstr>KBScaredStraight</vt:lpstr>
      <vt:lpstr>KG Love Somebody</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Chris Trantow</cp:lastModifiedBy>
  <cp:revision>15</cp:revision>
  <dcterms:created xsi:type="dcterms:W3CDTF">2013-08-25T01:57:50Z</dcterms:created>
  <dcterms:modified xsi:type="dcterms:W3CDTF">2013-11-01T19:30:19Z</dcterms:modified>
</cp:coreProperties>
</file>