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6"/>
  </p:notes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rgbClr val="000000"/>
        </a:solidFill>
        <a:latin typeface="Comic Sans MS" pitchFamily="66" charset="0"/>
        <a:ea typeface="+mn-ea"/>
        <a:cs typeface="+mn-cs"/>
      </a:defRPr>
    </a:lvl1pPr>
    <a:lvl2pPr marL="457200" algn="l" rtl="0" eaLnBrk="0" fontAlgn="base" hangingPunct="0">
      <a:spcBef>
        <a:spcPct val="0"/>
      </a:spcBef>
      <a:spcAft>
        <a:spcPct val="0"/>
      </a:spcAft>
      <a:defRPr sz="1200" kern="1200">
        <a:solidFill>
          <a:srgbClr val="000000"/>
        </a:solidFill>
        <a:latin typeface="Comic Sans MS" pitchFamily="66" charset="0"/>
        <a:ea typeface="+mn-ea"/>
        <a:cs typeface="+mn-cs"/>
      </a:defRPr>
    </a:lvl2pPr>
    <a:lvl3pPr marL="914400" algn="l" rtl="0" eaLnBrk="0" fontAlgn="base" hangingPunct="0">
      <a:spcBef>
        <a:spcPct val="0"/>
      </a:spcBef>
      <a:spcAft>
        <a:spcPct val="0"/>
      </a:spcAft>
      <a:defRPr sz="1200" kern="1200">
        <a:solidFill>
          <a:srgbClr val="000000"/>
        </a:solidFill>
        <a:latin typeface="Comic Sans MS" pitchFamily="66" charset="0"/>
        <a:ea typeface="+mn-ea"/>
        <a:cs typeface="+mn-cs"/>
      </a:defRPr>
    </a:lvl3pPr>
    <a:lvl4pPr marL="1371600" algn="l" rtl="0" eaLnBrk="0" fontAlgn="base" hangingPunct="0">
      <a:spcBef>
        <a:spcPct val="0"/>
      </a:spcBef>
      <a:spcAft>
        <a:spcPct val="0"/>
      </a:spcAft>
      <a:defRPr sz="1200" kern="1200">
        <a:solidFill>
          <a:srgbClr val="000000"/>
        </a:solidFill>
        <a:latin typeface="Comic Sans MS" pitchFamily="66" charset="0"/>
        <a:ea typeface="+mn-ea"/>
        <a:cs typeface="+mn-cs"/>
      </a:defRPr>
    </a:lvl4pPr>
    <a:lvl5pPr marL="1828800" algn="l" rtl="0" eaLnBrk="0" fontAlgn="base" hangingPunct="0">
      <a:spcBef>
        <a:spcPct val="0"/>
      </a:spcBef>
      <a:spcAft>
        <a:spcPct val="0"/>
      </a:spcAft>
      <a:defRPr sz="1200" kern="1200">
        <a:solidFill>
          <a:srgbClr val="000000"/>
        </a:solidFill>
        <a:latin typeface="Comic Sans MS" pitchFamily="66" charset="0"/>
        <a:ea typeface="+mn-ea"/>
        <a:cs typeface="+mn-cs"/>
      </a:defRPr>
    </a:lvl5pPr>
    <a:lvl6pPr marL="2286000" algn="l" defTabSz="914400" rtl="0" eaLnBrk="1" latinLnBrk="0" hangingPunct="1">
      <a:defRPr sz="1200" kern="1200">
        <a:solidFill>
          <a:srgbClr val="000000"/>
        </a:solidFill>
        <a:latin typeface="Comic Sans MS" pitchFamily="66" charset="0"/>
        <a:ea typeface="+mn-ea"/>
        <a:cs typeface="+mn-cs"/>
      </a:defRPr>
    </a:lvl6pPr>
    <a:lvl7pPr marL="2743200" algn="l" defTabSz="914400" rtl="0" eaLnBrk="1" latinLnBrk="0" hangingPunct="1">
      <a:defRPr sz="1200" kern="1200">
        <a:solidFill>
          <a:srgbClr val="000000"/>
        </a:solidFill>
        <a:latin typeface="Comic Sans MS" pitchFamily="66" charset="0"/>
        <a:ea typeface="+mn-ea"/>
        <a:cs typeface="+mn-cs"/>
      </a:defRPr>
    </a:lvl7pPr>
    <a:lvl8pPr marL="3200400" algn="l" defTabSz="914400" rtl="0" eaLnBrk="1" latinLnBrk="0" hangingPunct="1">
      <a:defRPr sz="1200" kern="1200">
        <a:solidFill>
          <a:srgbClr val="000000"/>
        </a:solidFill>
        <a:latin typeface="Comic Sans MS" pitchFamily="66" charset="0"/>
        <a:ea typeface="+mn-ea"/>
        <a:cs typeface="+mn-cs"/>
      </a:defRPr>
    </a:lvl8pPr>
    <a:lvl9pPr marL="3657600" algn="l" defTabSz="914400" rtl="0" eaLnBrk="1" latinLnBrk="0" hangingPunct="1">
      <a:defRPr sz="1200" kern="1200">
        <a:solidFill>
          <a:srgbClr val="0000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30" y="-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8.xml"/><Relationship Id="rId6" Type="http://schemas.openxmlformats.org/officeDocument/2006/relationships/slide" Target="slides/slide14.xml"/><Relationship Id="rId5" Type="http://schemas.openxmlformats.org/officeDocument/2006/relationships/slide" Target="slides/slide13.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defRPr>
            </a:lvl1pPr>
          </a:lstStyle>
          <a:p>
            <a:endParaRPr lang="en-US"/>
          </a:p>
        </p:txBody>
      </p:sp>
      <p:sp>
        <p:nvSpPr>
          <p:cNvPr id="81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40DF478A-98B0-4F0F-8ED7-C85DC1F8C3B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340BF-431B-4AFE-B2C9-8334E03A91B5}" type="slidenum">
              <a:rPr lang="en-US"/>
              <a:pPr/>
              <a:t>1</a:t>
            </a:fld>
            <a:endParaRPr lang="en-US"/>
          </a:p>
        </p:txBody>
      </p:sp>
      <p:sp>
        <p:nvSpPr>
          <p:cNvPr id="9218" name="Rectangle 2"/>
          <p:cNvSpPr>
            <a:spLocks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C0633F-2257-470B-A0B8-CF4B46C0335E}" type="slidenum">
              <a:rPr lang="en-US"/>
              <a:pPr/>
              <a:t>15</a:t>
            </a:fld>
            <a:endParaRPr lang="en-US"/>
          </a:p>
        </p:txBody>
      </p:sp>
      <p:sp>
        <p:nvSpPr>
          <p:cNvPr id="25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1" hangingPunct="1"/>
            <a:fld id="{43834297-BB53-4DBC-B97B-5BFDF90C85E0}" type="slidenum">
              <a:rPr lang="en-US">
                <a:solidFill>
                  <a:schemeClr val="tx1"/>
                </a:solidFill>
                <a:latin typeface="Tw Cen MT" pitchFamily="34" charset="0"/>
              </a:rPr>
              <a:pPr algn="r" eaLnBrk="1" hangingPunct="1"/>
              <a:t>15</a:t>
            </a:fld>
            <a:endParaRPr lang="en-US">
              <a:solidFill>
                <a:schemeClr val="tx1"/>
              </a:solidFill>
              <a:latin typeface="Tw Cen MT" pitchFamily="34" charset="0"/>
            </a:endParaRP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735C24-7C22-44A1-9E51-89F002CE4762}" type="slidenum">
              <a:rPr lang="en-US"/>
              <a:pPr/>
              <a:t>16</a:t>
            </a:fld>
            <a:endParaRPr lang="en-US"/>
          </a:p>
        </p:txBody>
      </p:sp>
      <p:sp>
        <p:nvSpPr>
          <p:cNvPr id="27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1" hangingPunct="1"/>
            <a:fld id="{D36E0F96-29CF-4F11-ADE1-DA0ADCD8BECB}" type="slidenum">
              <a:rPr lang="en-US">
                <a:solidFill>
                  <a:schemeClr val="tx1"/>
                </a:solidFill>
                <a:latin typeface="Tw Cen MT" pitchFamily="34" charset="0"/>
              </a:rPr>
              <a:pPr algn="r" eaLnBrk="1" hangingPunct="1"/>
              <a:t>16</a:t>
            </a:fld>
            <a:endParaRPr lang="en-US">
              <a:solidFill>
                <a:schemeClr val="tx1"/>
              </a:solidFill>
              <a:latin typeface="Tw Cen MT" pitchFamily="34" charset="0"/>
            </a:endParaRPr>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lang="en-US"/>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3077" name="Rectangle 5"/>
          <p:cNvSpPr>
            <a:spLocks noGrp="1" noChangeArrowheads="1"/>
          </p:cNvSpPr>
          <p:nvPr>
            <p:ph type="dt" sz="half" idx="2"/>
          </p:nvPr>
        </p:nvSpPr>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p:txBody>
          <a:bodyPr/>
          <a:lstStyle>
            <a:lvl1pPr>
              <a:defRPr>
                <a:solidFill>
                  <a:srgbClr val="CCECFF"/>
                </a:solidFill>
              </a:defRPr>
            </a:lvl1pPr>
          </a:lstStyle>
          <a:p>
            <a:fld id="{BAC3A8B5-223F-4D36-A311-6116045793DD}"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3080"/>
                                        </p:tgtEl>
                                        <p:attrNameLst>
                                          <p:attrName>style.visibility</p:attrName>
                                        </p:attrNameLst>
                                      </p:cBhvr>
                                      <p:to>
                                        <p:strVal val="visible"/>
                                      </p:to>
                                    </p:set>
                                    <p:animEffect transition="in" filter="wipe(right)">
                                      <p:cBhvr>
                                        <p:cTn id="11"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8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44CA1E-0494-47CF-85F5-F65687E1230A}" type="slidenum">
              <a:rPr lang="en-US"/>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6D9C31-331C-4365-8CB2-77B6647E45C9}" type="slidenum">
              <a:rPr lang="en-US"/>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9711740-B851-4420-AB10-913E9C0BB5AE}" type="slidenum">
              <a:rPr lang="en-US"/>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5B51E6D-E299-4ED4-AC83-8BE60E190226}" type="slidenum">
              <a:rPr lang="en-US"/>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FC3686-7A7E-4A55-8808-BBBFADC22240}" type="slidenum">
              <a:rPr lang="en-US"/>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40C6C7-48AB-4F8D-B208-B3EB5C494A0B}" type="slidenum">
              <a:rPr lang="en-US"/>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053422-16B5-400C-97ED-0FA63DBEBD3F}" type="slidenum">
              <a:rPr lang="en-US"/>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2EE095-ADF6-400E-B557-864B228D7FEB}" type="slidenum">
              <a:rPr lang="en-US"/>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F72279-2298-4B9A-8D30-1BD8A864F4CA}" type="slidenum">
              <a:rPr lang="en-US"/>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59E313-7509-4C4E-A77B-BAC3561F4725}" type="slidenum">
              <a:rPr lang="en-US"/>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1EA316-137F-4445-992D-761803A44443}" type="slidenum">
              <a:rPr lang="en-US"/>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DE8F1B-AA85-41A5-AB77-55F6F1B5FDDA}" type="slidenum">
              <a:rPr lang="en-US"/>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tx1"/>
                </a:solidFill>
                <a:latin typeface="Times New Roman" pitchFamily="18" charset="0"/>
              </a:defRPr>
            </a:lvl1pPr>
          </a:lstStyle>
          <a:p>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tx1"/>
                </a:solidFill>
                <a:latin typeface="Times New Roman" pitchFamily="18" charset="0"/>
              </a:defRPr>
            </a:lvl1pPr>
          </a:lstStyle>
          <a:p>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tx1"/>
                </a:solidFill>
                <a:latin typeface="Times New Roman" pitchFamily="18" charset="0"/>
              </a:defRPr>
            </a:lvl1pPr>
          </a:lstStyle>
          <a:p>
            <a:fld id="{F831C9FF-58B8-419D-8BA5-8377B24A06EB}" type="slidenum">
              <a:rPr lang="en-US"/>
              <a:pPr/>
              <a:t>‹#›</a:t>
            </a:fld>
            <a:endParaRPr 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3505200" y="2057400"/>
            <a:ext cx="184150" cy="520700"/>
          </a:xfrm>
          <a:prstGeom prst="rect">
            <a:avLst/>
          </a:prstGeom>
          <a:noFill/>
          <a:ln w="9525">
            <a:noFill/>
            <a:miter lim="800000"/>
            <a:headEnd/>
            <a:tailEnd/>
          </a:ln>
          <a:effectLst/>
        </p:spPr>
        <p:txBody>
          <a:bodyPr wrap="none">
            <a:spAutoFit/>
          </a:bodyPr>
          <a:lstStyle/>
          <a:p>
            <a:pPr>
              <a:spcBef>
                <a:spcPts val="500"/>
              </a:spcBef>
              <a:spcAft>
                <a:spcPts val="500"/>
              </a:spcAft>
            </a:pPr>
            <a:endParaRPr lang="en-US" sz="2400">
              <a:solidFill>
                <a:schemeClr val="tx1"/>
              </a:solidFill>
              <a:latin typeface="Times New Roman" pitchFamily="18" charset="0"/>
            </a:endParaRPr>
          </a:p>
        </p:txBody>
      </p:sp>
      <p:sp>
        <p:nvSpPr>
          <p:cNvPr id="4104" name="Rectangle 8"/>
          <p:cNvSpPr>
            <a:spLocks noGrp="1" noChangeArrowheads="1"/>
          </p:cNvSpPr>
          <p:nvPr>
            <p:ph type="ctrTitle"/>
          </p:nvPr>
        </p:nvSpPr>
        <p:spPr/>
        <p:txBody>
          <a:bodyPr/>
          <a:lstStyle/>
          <a:p>
            <a:r>
              <a:rPr lang="en-US"/>
              <a:t/>
            </a:r>
            <a:br>
              <a:rPr lang="en-US"/>
            </a:br>
            <a:endParaRPr lang="en-US"/>
          </a:p>
        </p:txBody>
      </p:sp>
      <p:sp>
        <p:nvSpPr>
          <p:cNvPr id="4105" name="Rectangle 9"/>
          <p:cNvSpPr>
            <a:spLocks noGrp="1" noChangeArrowheads="1"/>
          </p:cNvSpPr>
          <p:nvPr>
            <p:ph type="subTitle" idx="1"/>
          </p:nvPr>
        </p:nvSpPr>
        <p:spPr>
          <a:xfrm>
            <a:off x="1295400" y="914400"/>
            <a:ext cx="6705600" cy="5715000"/>
          </a:xfrm>
        </p:spPr>
        <p:txBody>
          <a:bodyPr/>
          <a:lstStyle/>
          <a:p>
            <a:r>
              <a:rPr lang="en-US" sz="4000" b="1">
                <a:solidFill>
                  <a:srgbClr val="000000"/>
                </a:solidFill>
                <a:effectLst>
                  <a:outerShdw blurRad="38100" dist="38100" dir="2700000" algn="tl">
                    <a:srgbClr val="FFFFFF"/>
                  </a:outerShdw>
                </a:effectLst>
                <a:latin typeface="Comic Sans MS" pitchFamily="66" charset="0"/>
              </a:rPr>
              <a:t>Air Pollution</a:t>
            </a:r>
          </a:p>
          <a:p>
            <a:r>
              <a:rPr lang="en-US" sz="4000" b="1">
                <a:solidFill>
                  <a:srgbClr val="000000"/>
                </a:solidFill>
                <a:effectLst>
                  <a:outerShdw blurRad="38100" dist="38100" dir="2700000" algn="tl">
                    <a:srgbClr val="FFFFFF"/>
                  </a:outerShdw>
                </a:effectLst>
                <a:latin typeface="Comic Sans MS" pitchFamily="66" charset="0"/>
              </a:rPr>
              <a:t>Mexico City, Mexico</a:t>
            </a:r>
          </a:p>
          <a:p>
            <a:r>
              <a:rPr lang="en-US" sz="4000" b="1">
                <a:solidFill>
                  <a:srgbClr val="000000"/>
                </a:solidFill>
                <a:effectLst>
                  <a:outerShdw blurRad="38100" dist="38100" dir="2700000" algn="tl">
                    <a:srgbClr val="FFFFFF"/>
                  </a:outerShdw>
                </a:effectLst>
                <a:latin typeface="Comic Sans MS" pitchFamily="66" charset="0"/>
              </a:rPr>
              <a:t>Santiago, Chile</a:t>
            </a:r>
            <a:endParaRPr lang="en-US" sz="4000">
              <a:solidFill>
                <a:srgbClr val="000000"/>
              </a:solidFill>
              <a:effectLst>
                <a:outerShdw blurRad="38100" dist="38100" dir="2700000" algn="tl">
                  <a:srgbClr val="FFFFFF"/>
                </a:outerShdw>
              </a:effectLst>
              <a:latin typeface="Comic Sans MS" pitchFamily="66" charset="0"/>
            </a:endParaRPr>
          </a:p>
          <a:p>
            <a:endParaRPr lang="en-US" sz="4000">
              <a:solidFill>
                <a:srgbClr val="000000"/>
              </a:solidFill>
              <a:effectLst>
                <a:outerShdw blurRad="38100" dist="38100" dir="2700000" algn="tl">
                  <a:srgbClr val="FFFFFF"/>
                </a:outerShdw>
              </a:effectLst>
              <a:latin typeface="Comic Sans MS" pitchFamily="66" charset="0"/>
            </a:endParaRPr>
          </a:p>
          <a:p>
            <a:endParaRPr lang="en-US" sz="4000">
              <a:solidFill>
                <a:srgbClr val="000000"/>
              </a:solidFill>
              <a:effectLst>
                <a:outerShdw blurRad="38100" dist="38100" dir="2700000" algn="tl">
                  <a:srgbClr val="FFFFFF"/>
                </a:outerShdw>
              </a:effectLst>
              <a:latin typeface="Comic Sans MS" pitchFamily="66" charset="0"/>
            </a:endParaRPr>
          </a:p>
          <a:p>
            <a:pPr algn="l"/>
            <a:r>
              <a:rPr lang="en-US"/>
              <a:t>         </a:t>
            </a:r>
          </a:p>
        </p:txBody>
      </p:sp>
      <p:pic>
        <p:nvPicPr>
          <p:cNvPr id="4108" name="Picture 12"/>
          <p:cNvPicPr>
            <a:picLocks noChangeAspect="1" noChangeArrowheads="1"/>
          </p:cNvPicPr>
          <p:nvPr/>
        </p:nvPicPr>
        <p:blipFill>
          <a:blip r:embed="rId3" cstate="print"/>
          <a:srcRect/>
          <a:stretch>
            <a:fillRect/>
          </a:stretch>
        </p:blipFill>
        <p:spPr bwMode="auto">
          <a:xfrm>
            <a:off x="5486400" y="3581400"/>
            <a:ext cx="1447800" cy="2209800"/>
          </a:xfrm>
          <a:prstGeom prst="rect">
            <a:avLst/>
          </a:prstGeom>
          <a:noFill/>
          <a:ln w="9525">
            <a:noFill/>
            <a:miter lim="800000"/>
            <a:headEnd/>
            <a:tailEnd/>
          </a:ln>
          <a:effectLst/>
        </p:spPr>
      </p:pic>
      <p:pic>
        <p:nvPicPr>
          <p:cNvPr id="4109" name="Picture 13"/>
          <p:cNvPicPr>
            <a:picLocks noChangeAspect="1" noChangeArrowheads="1"/>
          </p:cNvPicPr>
          <p:nvPr/>
        </p:nvPicPr>
        <p:blipFill>
          <a:blip r:embed="rId4" cstate="print"/>
          <a:srcRect/>
          <a:stretch>
            <a:fillRect/>
          </a:stretch>
        </p:blipFill>
        <p:spPr bwMode="auto">
          <a:xfrm>
            <a:off x="1447800" y="3733800"/>
            <a:ext cx="2133600" cy="20574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Impact on Forests</a:t>
            </a:r>
          </a:p>
        </p:txBody>
      </p:sp>
      <p:sp>
        <p:nvSpPr>
          <p:cNvPr id="24579" name="Rectangle 3"/>
          <p:cNvSpPr>
            <a:spLocks noGrp="1" noChangeArrowheads="1"/>
          </p:cNvSpPr>
          <p:nvPr>
            <p:ph type="body" idx="4294967295"/>
          </p:nvPr>
        </p:nvSpPr>
        <p:spPr>
          <a:xfrm>
            <a:off x="685800" y="1828800"/>
            <a:ext cx="7772400" cy="5029200"/>
          </a:xfrm>
        </p:spPr>
        <p:txBody>
          <a:bodyPr/>
          <a:lstStyle/>
          <a:p>
            <a:pPr eaLnBrk="1" hangingPunct="1"/>
            <a:r>
              <a:rPr lang="en-US" sz="2200" b="1">
                <a:solidFill>
                  <a:srgbClr val="000000"/>
                </a:solidFill>
                <a:effectLst>
                  <a:outerShdw blurRad="38100" dist="38100" dir="2700000" algn="tl">
                    <a:srgbClr val="FFFFFF"/>
                  </a:outerShdw>
                </a:effectLst>
                <a:latin typeface="Tempus Sans ITC" pitchFamily="82" charset="0"/>
              </a:rPr>
              <a:t>Forests are harmed even before oil is drilled</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Roads are constructed into remote areas for exploration</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Construction destroys habitats, and roads increase traffic in fragile areas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Texaco constructed oil roads in Ecuador that opened 2.5 million acres of forest to colonization</a:t>
            </a:r>
          </a:p>
          <a:p>
            <a:pPr>
              <a:spcBef>
                <a:spcPct val="0"/>
              </a:spcBef>
            </a:pPr>
            <a:endParaRPr lang="en-US" sz="2200" b="1">
              <a:solidFill>
                <a:srgbClr val="000000"/>
              </a:solidFill>
              <a:effectLst>
                <a:outerShdw blurRad="38100" dist="38100" dir="2700000" algn="tl">
                  <a:srgbClr val="FFFFFF"/>
                </a:outerShdw>
              </a:effectLst>
              <a:latin typeface="Tempus Sans ITC" pitchFamily="82" charset="0"/>
            </a:endParaRPr>
          </a:p>
          <a:p>
            <a:pPr>
              <a:spcBef>
                <a:spcPct val="0"/>
              </a:spcBef>
            </a:pPr>
            <a:r>
              <a:rPr lang="en-US" sz="2200" b="1">
                <a:solidFill>
                  <a:srgbClr val="000000"/>
                </a:solidFill>
                <a:effectLst>
                  <a:outerShdw blurRad="38100" dist="38100" dir="2700000" algn="tl">
                    <a:srgbClr val="FFFFFF"/>
                  </a:outerShdw>
                </a:effectLst>
                <a:latin typeface="Tempus Sans ITC" pitchFamily="82" charset="0"/>
              </a:rPr>
              <a:t>Deforestation</a:t>
            </a:r>
          </a:p>
          <a:p>
            <a:pPr lvl="1">
              <a:spcBef>
                <a:spcPct val="0"/>
              </a:spcBef>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The Amazon Basin has the greatest diversity of plants in So. America</a:t>
            </a:r>
          </a:p>
          <a:p>
            <a:pPr lvl="1">
              <a:spcBef>
                <a:spcPct val="0"/>
              </a:spcBef>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Ecuador's rainforests are being cut down by oil corps at a rate of 340,000 hectares a year</a:t>
            </a:r>
          </a:p>
          <a:p>
            <a:pPr lvl="1">
              <a:spcBef>
                <a:spcPct val="0"/>
              </a:spcBef>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Animals which indigenous people hunt have migrated deeper</a:t>
            </a:r>
            <a:r>
              <a:rPr lang="en-US" sz="2200" b="1">
                <a:solidFill>
                  <a:srgbClr val="000000"/>
                </a:solidFill>
                <a:effectLst>
                  <a:outerShdw blurRad="38100" dist="38100" dir="2700000" algn="tl">
                    <a:srgbClr val="FFFFFF"/>
                  </a:outerShdw>
                </a:effectLst>
                <a:latin typeface="Tempus Sans ITC" pitchFamily="82" charset="0"/>
              </a:rPr>
              <a:t> </a:t>
            </a:r>
            <a:r>
              <a:rPr lang="en-US" sz="2200">
                <a:solidFill>
                  <a:srgbClr val="000000"/>
                </a:solidFill>
                <a:effectLst>
                  <a:outerShdw blurRad="38100" dist="38100" dir="2700000" algn="tl">
                    <a:srgbClr val="FFFFFF"/>
                  </a:outerShdw>
                </a:effectLst>
                <a:latin typeface="Tempus Sans ITC" pitchFamily="82" charset="0"/>
              </a:rPr>
              <a:t>into the forests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24579">
                                            <p:txEl>
                                              <p:pRg st="0" end="0"/>
                                            </p:txEl>
                                          </p:spTgt>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499"/>
                                          </p:stCondLst>
                                        </p:cTn>
                                        <p:tgtEl>
                                          <p:spTgt spid="24579">
                                            <p:txEl>
                                              <p:pRg st="1" end="1"/>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499"/>
                                          </p:stCondLst>
                                        </p:cTn>
                                        <p:tgtEl>
                                          <p:spTgt spid="24579">
                                            <p:txEl>
                                              <p:pRg st="2" end="2"/>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499"/>
                                          </p:stCondLst>
                                        </p:cTn>
                                        <p:tgtEl>
                                          <p:spTgt spid="24579">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499"/>
                                          </p:stCondLst>
                                        </p:cTn>
                                        <p:tgtEl>
                                          <p:spTgt spid="24579">
                                            <p:txEl>
                                              <p:pRg st="5" end="5"/>
                                            </p:txEl>
                                          </p:spTgt>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499"/>
                                          </p:stCondLst>
                                        </p:cTn>
                                        <p:tgtEl>
                                          <p:spTgt spid="24579">
                                            <p:txEl>
                                              <p:pRg st="6" end="6"/>
                                            </p:txEl>
                                          </p:spTgt>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499"/>
                                          </p:stCondLst>
                                        </p:cTn>
                                        <p:tgtEl>
                                          <p:spTgt spid="24579">
                                            <p:txEl>
                                              <p:pRg st="7" end="7"/>
                                            </p:txEl>
                                          </p:spTgt>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499"/>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0"/>
            <a:ext cx="7772400" cy="1143000"/>
          </a:xfrm>
        </p:spPr>
        <p:txBody>
          <a:bodyPr anchor="ctr"/>
          <a:lstStyle/>
          <a:p>
            <a:pPr eaLnBrk="1" hangingPunct="1"/>
            <a:r>
              <a:rPr lang="en-US" b="1">
                <a:solidFill>
                  <a:srgbClr val="0066FF"/>
                </a:solidFill>
                <a:latin typeface="Tempus Sans ITC" pitchFamily="82" charset="0"/>
              </a:rPr>
              <a:t>Pollution of Water</a:t>
            </a:r>
          </a:p>
        </p:txBody>
      </p:sp>
      <p:sp>
        <p:nvSpPr>
          <p:cNvPr id="25603" name="Rectangle 3"/>
          <p:cNvSpPr>
            <a:spLocks noGrp="1" noChangeArrowheads="1"/>
          </p:cNvSpPr>
          <p:nvPr>
            <p:ph type="body" idx="4294967295"/>
          </p:nvPr>
        </p:nvSpPr>
        <p:spPr>
          <a:xfrm>
            <a:off x="0" y="990600"/>
            <a:ext cx="7620000" cy="5562600"/>
          </a:xfrm>
        </p:spPr>
        <p:txBody>
          <a:bodyPr/>
          <a:lstStyle/>
          <a:p>
            <a:pPr eaLnBrk="1" hangingPunct="1"/>
            <a:r>
              <a:rPr lang="en-US" sz="2200" b="1">
                <a:solidFill>
                  <a:srgbClr val="000000"/>
                </a:solidFill>
                <a:effectLst>
                  <a:outerShdw blurRad="38100" dist="38100" dir="2700000" algn="tl">
                    <a:srgbClr val="FFFFFF"/>
                  </a:outerShdw>
                </a:effectLst>
                <a:latin typeface="Tempus Sans ITC" pitchFamily="82" charset="0"/>
              </a:rPr>
              <a:t>Drilling produces waste mud and other crude materials that are stored in pits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Unlined pits leak wasted into water supplies, rivers (such as the Amazon), and lakes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Oil placed on roads to prevent dust also flows into rivers</a:t>
            </a:r>
          </a:p>
          <a:p>
            <a:pPr lvl="1" eaLnBrk="1" hangingPunct="1">
              <a:buClr>
                <a:schemeClr val="accent1"/>
              </a:buClr>
              <a:buFont typeface="Wingdings" pitchFamily="2" charset="2"/>
              <a:buChar char="§"/>
            </a:pPr>
            <a:r>
              <a:rPr lang="en-US" sz="2200">
                <a:solidFill>
                  <a:srgbClr val="000000"/>
                </a:solidFill>
                <a:effectLst>
                  <a:outerShdw blurRad="38100" dist="38100" dir="2700000" algn="tl">
                    <a:srgbClr val="FFFFFF"/>
                  </a:outerShdw>
                </a:effectLst>
                <a:latin typeface="Tempus Sans ITC" pitchFamily="82" charset="0"/>
              </a:rPr>
              <a:t>As a result, the drinking, bathing, and fishing water sources in the Amazon have toxin levels much higher than EPA standards; fish in Gulf of Mexico have high mercury levels</a:t>
            </a:r>
          </a:p>
          <a:p>
            <a:pPr eaLnBrk="1" hangingPunct="1"/>
            <a:r>
              <a:rPr lang="en-US" sz="2200" b="1">
                <a:solidFill>
                  <a:srgbClr val="000000"/>
                </a:solidFill>
                <a:effectLst>
                  <a:outerShdw blurRad="38100" dist="38100" dir="2700000" algn="tl">
                    <a:srgbClr val="FFFFFF"/>
                  </a:outerShdw>
                </a:effectLst>
                <a:latin typeface="Tempus Sans ITC" pitchFamily="82" charset="0"/>
              </a:rPr>
              <a:t>Oil spills also poison water</a:t>
            </a:r>
          </a:p>
          <a:p>
            <a:pPr eaLnBrk="1" hangingPunct="1"/>
            <a:r>
              <a:rPr lang="en-US" sz="2200" b="1">
                <a:solidFill>
                  <a:srgbClr val="000000"/>
                </a:solidFill>
                <a:effectLst>
                  <a:outerShdw blurRad="38100" dist="38100" dir="2700000" algn="tl">
                    <a:srgbClr val="FFFFFF"/>
                  </a:outerShdw>
                </a:effectLst>
                <a:latin typeface="Tempus Sans ITC" pitchFamily="82" charset="0"/>
              </a:rPr>
              <a:t>Effects of water contamination</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Increased risks of cancer</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Infection</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Headache and nausea</a:t>
            </a:r>
          </a:p>
          <a:p>
            <a:pPr lvl="1" eaLnBrk="1" hangingPunct="1">
              <a:buClr>
                <a:schemeClr val="accent1"/>
              </a:buClr>
              <a:buFont typeface="Wingdings" pitchFamily="2" charset="2"/>
              <a:buChar char="§"/>
            </a:pPr>
            <a:r>
              <a:rPr lang="en-US" sz="2000">
                <a:solidFill>
                  <a:srgbClr val="000000"/>
                </a:solidFill>
                <a:effectLst>
                  <a:outerShdw blurRad="38100" dist="38100" dir="2700000" algn="tl">
                    <a:srgbClr val="FFFFFF"/>
                  </a:outerShdw>
                </a:effectLst>
                <a:latin typeface="Tempus Sans ITC" pitchFamily="82" charset="0"/>
              </a:rPr>
              <a:t>Dead fish and other water animals</a:t>
            </a:r>
          </a:p>
          <a:p>
            <a:pPr lvl="1" eaLnBrk="1" hangingPunct="1">
              <a:buClr>
                <a:srgbClr val="0066FF"/>
              </a:buClr>
              <a:buFont typeface="Wingdings" pitchFamily="2" charset="2"/>
              <a:buChar char="§"/>
            </a:pPr>
            <a:endParaRPr lang="en-US" sz="2200">
              <a:solidFill>
                <a:srgbClr val="000000"/>
              </a:solidFill>
              <a:effectLst>
                <a:outerShdw blurRad="38100" dist="38100" dir="2700000" algn="tl">
                  <a:srgbClr val="FFFFFF"/>
                </a:outerShdw>
              </a:effectLst>
              <a:latin typeface="Tempus Sans ITC" pitchFamily="82" charset="0"/>
            </a:endParaRPr>
          </a:p>
        </p:txBody>
      </p:sp>
      <p:pic>
        <p:nvPicPr>
          <p:cNvPr id="20484" name="Picture 4" descr="C:\Documents and Settings\The Malamed's\Desktop\Disposable Diapers - History and Development_files\polluted water.jpg"/>
          <p:cNvPicPr>
            <a:picLocks noChangeAspect="1" noChangeArrowheads="1"/>
          </p:cNvPicPr>
          <p:nvPr/>
        </p:nvPicPr>
        <p:blipFill>
          <a:blip r:embed="rId2" cstate="print"/>
          <a:srcRect/>
          <a:stretch>
            <a:fillRect/>
          </a:stretch>
        </p:blipFill>
        <p:spPr bwMode="auto">
          <a:xfrm>
            <a:off x="7543800" y="4217988"/>
            <a:ext cx="1271588" cy="2005012"/>
          </a:xfrm>
          <a:prstGeom prst="rect">
            <a:avLst/>
          </a:prstGeom>
          <a:noFill/>
          <a:ln w="9525">
            <a:noFill/>
            <a:miter lim="800000"/>
            <a:headEnd/>
            <a:tailEnd/>
          </a:ln>
        </p:spPr>
      </p:pic>
      <p:sp>
        <p:nvSpPr>
          <p:cNvPr id="20485" name="Text Box 5"/>
          <p:cNvSpPr txBox="1">
            <a:spLocks noChangeArrowheads="1"/>
          </p:cNvSpPr>
          <p:nvPr/>
        </p:nvSpPr>
        <p:spPr bwMode="auto">
          <a:xfrm>
            <a:off x="4800600" y="6248400"/>
            <a:ext cx="4343400" cy="274638"/>
          </a:xfrm>
          <a:prstGeom prst="rect">
            <a:avLst/>
          </a:prstGeom>
          <a:noFill/>
          <a:ln w="9525">
            <a:noFill/>
            <a:miter lim="800000"/>
            <a:headEnd/>
            <a:tailEnd/>
          </a:ln>
        </p:spPr>
        <p:txBody>
          <a:bodyPr>
            <a:spAutoFit/>
          </a:bodyPr>
          <a:lstStyle/>
          <a:p>
            <a:pPr eaLnBrk="1" hangingPunct="1">
              <a:spcBef>
                <a:spcPct val="50000"/>
              </a:spcBef>
            </a:pPr>
            <a:r>
              <a:rPr lang="en-US">
                <a:solidFill>
                  <a:schemeClr val="tx1"/>
                </a:solidFill>
                <a:latin typeface="Tw Cen MT" pitchFamily="34" charset="0"/>
              </a:rPr>
              <a:t>www.panda.org/about-wwf/what_we_d0/freshwater/prolems.cfm</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25603">
                                            <p:txEl>
                                              <p:pRg st="0" end="0"/>
                                            </p:txEl>
                                          </p:spTgt>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499"/>
                                          </p:stCondLst>
                                        </p:cTn>
                                        <p:tgtEl>
                                          <p:spTgt spid="25603">
                                            <p:txEl>
                                              <p:pRg st="1" end="1"/>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499"/>
                                          </p:stCondLst>
                                        </p:cTn>
                                        <p:tgtEl>
                                          <p:spTgt spid="25603">
                                            <p:txEl>
                                              <p:pRg st="2" end="2"/>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499"/>
                                          </p:stCondLst>
                                        </p:cTn>
                                        <p:tgtEl>
                                          <p:spTgt spid="25603">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499"/>
                                          </p:stCondLst>
                                        </p:cTn>
                                        <p:tgtEl>
                                          <p:spTgt spid="25603">
                                            <p:txEl>
                                              <p:pRg st="4" end="4"/>
                                            </p:txEl>
                                          </p:spTgt>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grpId="0" nodeType="afterEffect">
                                  <p:stCondLst>
                                    <p:cond delay="1000"/>
                                  </p:stCondLst>
                                  <p:childTnLst>
                                    <p:set>
                                      <p:cBhvr>
                                        <p:cTn id="23" dur="1" fill="hold">
                                          <p:stCondLst>
                                            <p:cond delay="499"/>
                                          </p:stCondLst>
                                        </p:cTn>
                                        <p:tgtEl>
                                          <p:spTgt spid="25603">
                                            <p:txEl>
                                              <p:pRg st="5" end="5"/>
                                            </p:txEl>
                                          </p:spTgt>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499"/>
                                          </p:stCondLst>
                                        </p:cTn>
                                        <p:tgtEl>
                                          <p:spTgt spid="25603">
                                            <p:txEl>
                                              <p:pRg st="6" end="6"/>
                                            </p:txEl>
                                          </p:spTgt>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499"/>
                                          </p:stCondLst>
                                        </p:cTn>
                                        <p:tgtEl>
                                          <p:spTgt spid="25603">
                                            <p:txEl>
                                              <p:pRg st="7" end="7"/>
                                            </p:txEl>
                                          </p:spTgt>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499"/>
                                          </p:stCondLst>
                                        </p:cTn>
                                        <p:tgtEl>
                                          <p:spTgt spid="25603">
                                            <p:txEl>
                                              <p:pRg st="8" end="8"/>
                                            </p:txEl>
                                          </p:spTgt>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499"/>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Pollution of Air and Soil</a:t>
            </a:r>
          </a:p>
        </p:txBody>
      </p:sp>
      <p:sp>
        <p:nvSpPr>
          <p:cNvPr id="26627" name="Rectangle 3"/>
          <p:cNvSpPr>
            <a:spLocks noGrp="1" noChangeArrowheads="1"/>
          </p:cNvSpPr>
          <p:nvPr>
            <p:ph type="body" sz="half" idx="4294967295"/>
          </p:nvPr>
        </p:nvSpPr>
        <p:spPr>
          <a:xfrm>
            <a:off x="685800" y="1981200"/>
            <a:ext cx="3810000" cy="4114800"/>
          </a:xfrm>
        </p:spPr>
        <p:txBody>
          <a:bodyPr/>
          <a:lstStyle/>
          <a:p>
            <a:pPr eaLnBrk="1" hangingPunct="1">
              <a:lnSpc>
                <a:spcPct val="90000"/>
              </a:lnSpc>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1.  Oil wells burn off natural gas polluting air and making constant noise</a:t>
            </a:r>
          </a:p>
          <a:p>
            <a:pPr eaLnBrk="1" hangingPunct="1">
              <a:lnSpc>
                <a:spcPct val="90000"/>
              </a:lnSpc>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2. Gas flares produce soot which is deposited on roofs</a:t>
            </a:r>
          </a:p>
          <a:p>
            <a:pPr lvl="1" eaLnBrk="1" hangingPunct="1">
              <a:lnSpc>
                <a:spcPct val="90000"/>
              </a:lnSpc>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Also reduces crop growth and affects</a:t>
            </a:r>
            <a:r>
              <a:rPr lang="en-US" sz="2400">
                <a:latin typeface="Tempus Sans ITC" pitchFamily="82" charset="0"/>
              </a:rPr>
              <a:t> wildlife</a:t>
            </a:r>
          </a:p>
        </p:txBody>
      </p:sp>
      <p:sp>
        <p:nvSpPr>
          <p:cNvPr id="26628" name="Rectangle 4"/>
          <p:cNvSpPr>
            <a:spLocks noGrp="1" noChangeArrowheads="1"/>
          </p:cNvSpPr>
          <p:nvPr>
            <p:ph type="body" sz="half" idx="4294967295"/>
          </p:nvPr>
        </p:nvSpPr>
        <p:spPr>
          <a:xfrm>
            <a:off x="4648200" y="1981200"/>
            <a:ext cx="3810000" cy="4114800"/>
          </a:xfrm>
        </p:spPr>
        <p:txBody>
          <a:bodyPr/>
          <a:lstStyle/>
          <a:p>
            <a:pPr eaLnBrk="1" hangingPunct="1">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3. Rain washes soot off of the rooftops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Chemicals in soot can be detrimental to soil’s fertility</a:t>
            </a:r>
          </a:p>
          <a:p>
            <a:pPr eaLnBrk="1" hangingPunct="1">
              <a:buFont typeface="Monotype Sorts" pitchFamily="2" charset="2"/>
              <a:buNone/>
            </a:pPr>
            <a:r>
              <a:rPr lang="en-US" sz="2800">
                <a:solidFill>
                  <a:srgbClr val="000000"/>
                </a:solidFill>
                <a:effectLst>
                  <a:outerShdw blurRad="38100" dist="38100" dir="2700000" algn="tl">
                    <a:srgbClr val="FFFFFF"/>
                  </a:outerShdw>
                </a:effectLst>
                <a:latin typeface="Tempus Sans ITC" pitchFamily="82" charset="0"/>
              </a:rPr>
              <a:t>4. Oil spills contaminate top soil so that plants cannot grow </a:t>
            </a:r>
          </a:p>
          <a:p>
            <a:pPr eaLnBrk="1" hangingPunct="1">
              <a:buFont typeface="Monotype Sorts" pitchFamily="2" charset="2"/>
              <a:buNone/>
            </a:pPr>
            <a:r>
              <a:rPr lang="en-US" sz="2800">
                <a:latin typeface="Tempus Sans ITC" pitchFamily="82" charset="0"/>
              </a:rPr>
              <a:t>             </a:t>
            </a:r>
            <a:endParaRPr lang="en-US" sz="2000">
              <a:latin typeface="Tempus Sans ITC" pitchFamily="82" charset="0"/>
            </a:endParaRPr>
          </a:p>
          <a:p>
            <a:pPr lvl="1" eaLnBrk="1" hangingPunct="1">
              <a:buFontTx/>
              <a:buNone/>
            </a:pPr>
            <a:endParaRPr lang="en-US" sz="2400">
              <a:latin typeface="Tempus Sans ITC" pitchFamily="8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6627">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662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6627">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26628">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26628">
                                            <p:txEl>
                                              <p:pRg st="1" end="1"/>
                                            </p:txEl>
                                          </p:spTgt>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26628">
                                            <p:txEl>
                                              <p:pRg st="2" end="2"/>
                                            </p:txEl>
                                          </p:spTgt>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0"/>
      <p:bldP spid="26628"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Oil Spills</a:t>
            </a:r>
          </a:p>
        </p:txBody>
      </p:sp>
      <p:sp>
        <p:nvSpPr>
          <p:cNvPr id="29699" name="Rectangle 3"/>
          <p:cNvSpPr>
            <a:spLocks noGrp="1" noChangeArrowheads="1"/>
          </p:cNvSpPr>
          <p:nvPr>
            <p:ph type="body" idx="4294967295"/>
          </p:nvPr>
        </p:nvSpPr>
        <p:spPr>
          <a:xfrm>
            <a:off x="609600" y="1981200"/>
            <a:ext cx="8229600" cy="5181600"/>
          </a:xfrm>
        </p:spPr>
        <p:txBody>
          <a:bodyPr/>
          <a:lstStyle/>
          <a:p>
            <a:pPr eaLnBrk="1" hangingPunct="1"/>
            <a:r>
              <a:rPr lang="en-US" sz="2800" b="1">
                <a:solidFill>
                  <a:srgbClr val="000000"/>
                </a:solidFill>
                <a:effectLst>
                  <a:outerShdw blurRad="38100" dist="38100" dir="2700000" algn="tl">
                    <a:srgbClr val="FFFFFF"/>
                  </a:outerShdw>
                </a:effectLst>
                <a:latin typeface="Tempus Sans ITC" pitchFamily="82" charset="0"/>
              </a:rPr>
              <a:t>Oil spills occur during accidents involving tankers, barges, and pipelines usually when the oil is being transported to other countries</a:t>
            </a:r>
            <a:endParaRPr lang="en-US" sz="2000" b="1">
              <a:solidFill>
                <a:srgbClr val="000000"/>
              </a:solidFill>
              <a:effectLst>
                <a:outerShdw blurRad="38100" dist="38100" dir="2700000" algn="tl">
                  <a:srgbClr val="FFFFFF"/>
                </a:outerShdw>
              </a:effectLst>
              <a:latin typeface="Tempus Sans ITC" pitchFamily="82" charset="0"/>
            </a:endParaRPr>
          </a:p>
          <a:p>
            <a:pPr eaLnBrk="1" hangingPunct="1"/>
            <a:r>
              <a:rPr lang="en-US" sz="2800" b="1">
                <a:solidFill>
                  <a:srgbClr val="000000"/>
                </a:solidFill>
                <a:effectLst>
                  <a:outerShdw blurRad="38100" dist="38100" dir="2700000" algn="tl">
                    <a:srgbClr val="FFFFFF"/>
                  </a:outerShdw>
                </a:effectLst>
                <a:latin typeface="Tempus Sans ITC" pitchFamily="82" charset="0"/>
              </a:rPr>
              <a:t>Causes of spills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Natural disasters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Carelessness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Illegal dumpers</a:t>
            </a:r>
          </a:p>
          <a:p>
            <a:pPr lvl="1" eaLnBrk="1" hangingPunct="1">
              <a:buClr>
                <a:schemeClr val="accent1"/>
              </a:buClr>
              <a:buFont typeface="Wingdings" pitchFamily="2" charset="2"/>
              <a:buChar char="§"/>
            </a:pPr>
            <a:r>
              <a:rPr lang="en-US" sz="2400">
                <a:solidFill>
                  <a:srgbClr val="000000"/>
                </a:solidFill>
                <a:effectLst>
                  <a:outerShdw blurRad="38100" dist="38100" dir="2700000" algn="tl">
                    <a:srgbClr val="FFFFFF"/>
                  </a:outerShdw>
                </a:effectLst>
                <a:latin typeface="Tempus Sans ITC" pitchFamily="82" charset="0"/>
              </a:rPr>
              <a:t>Equipment breaking</a:t>
            </a:r>
          </a:p>
          <a:p>
            <a:pPr lvl="2" eaLnBrk="1" hangingPunct="1"/>
            <a:r>
              <a:rPr lang="en-US" sz="2000">
                <a:solidFill>
                  <a:srgbClr val="000000"/>
                </a:solidFill>
                <a:effectLst>
                  <a:outerShdw blurRad="38100" dist="38100" dir="2700000" algn="tl">
                    <a:srgbClr val="FFFFFF"/>
                  </a:outerShdw>
                </a:effectLst>
                <a:latin typeface="Tempus Sans ITC" pitchFamily="82" charset="0"/>
              </a:rPr>
              <a:t>Pipelines are supposed to be buried to reduce risk of breaking and spilling…</a:t>
            </a:r>
          </a:p>
          <a:p>
            <a:pPr lvl="2" eaLnBrk="1" hangingPunct="1"/>
            <a:r>
              <a:rPr lang="en-US" sz="2000">
                <a:solidFill>
                  <a:srgbClr val="000000"/>
                </a:solidFill>
                <a:effectLst>
                  <a:outerShdw blurRad="38100" dist="38100" dir="2700000" algn="tl">
                    <a:srgbClr val="FFFFFF"/>
                  </a:outerShdw>
                </a:effectLst>
                <a:latin typeface="Tempus Sans ITC" pitchFamily="82" charset="0"/>
              </a:rPr>
              <a:t>but they are often above ground and run though villages</a:t>
            </a:r>
            <a:r>
              <a:rPr lang="en-US" sz="2000">
                <a:solidFill>
                  <a:srgbClr val="000000"/>
                </a:solidFill>
                <a:effectLst>
                  <a:outerShdw blurRad="38100" dist="38100" dir="2700000" algn="tl">
                    <a:srgbClr val="FFFFFF"/>
                  </a:outerShdw>
                </a:effectLst>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9699">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9699">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9699">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29699">
                                            <p:txEl>
                                              <p:pRg st="3" end="3"/>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9699">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969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969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bldLvl="2"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nchor="ctr"/>
          <a:lstStyle/>
          <a:p>
            <a:pPr eaLnBrk="1" hangingPunct="1"/>
            <a:r>
              <a:rPr lang="en-US" b="1">
                <a:solidFill>
                  <a:srgbClr val="0066FF"/>
                </a:solidFill>
                <a:latin typeface="Tempus Sans ITC" pitchFamily="82" charset="0"/>
              </a:rPr>
              <a:t>Effects of Oil Spills</a:t>
            </a:r>
          </a:p>
        </p:txBody>
      </p:sp>
      <p:sp>
        <p:nvSpPr>
          <p:cNvPr id="30723" name="Rectangle 3"/>
          <p:cNvSpPr>
            <a:spLocks noGrp="1" noChangeArrowheads="1"/>
          </p:cNvSpPr>
          <p:nvPr>
            <p:ph type="body" sz="half" idx="4294967295"/>
          </p:nvPr>
        </p:nvSpPr>
        <p:spPr>
          <a:xfrm>
            <a:off x="685800" y="1981200"/>
            <a:ext cx="3810000" cy="4419600"/>
          </a:xfrm>
        </p:spPr>
        <p:txBody>
          <a:bodyPr/>
          <a:lstStyle/>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Spills can leave soil economically useless</a:t>
            </a:r>
          </a:p>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Oil floats on water spreading out into a thin layer</a:t>
            </a:r>
          </a:p>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Oil destroys insulation of fur and water repellent in feathers</a:t>
            </a:r>
            <a:r>
              <a:rPr lang="en-US" sz="2800">
                <a:solidFill>
                  <a:srgbClr val="000000"/>
                </a:solidFill>
                <a:effectLst>
                  <a:outerShdw blurRad="38100" dist="38100" dir="2700000" algn="tl">
                    <a:srgbClr val="FFFFFF"/>
                  </a:outerShdw>
                </a:effectLst>
                <a:latin typeface="Tempus Sans ITC" pitchFamily="82" charset="0"/>
              </a:rPr>
              <a:t> </a:t>
            </a:r>
            <a:r>
              <a:rPr lang="en-US" sz="2400">
                <a:solidFill>
                  <a:srgbClr val="000000"/>
                </a:solidFill>
                <a:effectLst>
                  <a:outerShdw blurRad="38100" dist="38100" dir="2700000" algn="tl">
                    <a:srgbClr val="FFFFFF"/>
                  </a:outerShdw>
                </a:effectLst>
                <a:latin typeface="Tempus Sans ITC" pitchFamily="82" charset="0"/>
              </a:rPr>
              <a:t>of animals</a:t>
            </a:r>
          </a:p>
          <a:p>
            <a:pPr eaLnBrk="1" hangingPunct="1">
              <a:lnSpc>
                <a:spcPct val="90000"/>
              </a:lnSpc>
            </a:pPr>
            <a:r>
              <a:rPr lang="en-US" sz="2400">
                <a:solidFill>
                  <a:srgbClr val="000000"/>
                </a:solidFill>
                <a:effectLst>
                  <a:outerShdw blurRad="38100" dist="38100" dir="2700000" algn="tl">
                    <a:srgbClr val="FFFFFF"/>
                  </a:outerShdw>
                </a:effectLst>
                <a:latin typeface="Tempus Sans ITC" pitchFamily="82" charset="0"/>
              </a:rPr>
              <a:t>Many animals ingest oil when they try to clean themselves</a:t>
            </a:r>
          </a:p>
          <a:p>
            <a:pPr eaLnBrk="1" hangingPunct="1">
              <a:lnSpc>
                <a:spcPct val="90000"/>
              </a:lnSpc>
              <a:buFont typeface="Monotype Sorts" pitchFamily="2" charset="2"/>
              <a:buNone/>
            </a:pPr>
            <a:r>
              <a:rPr lang="en-US" sz="2400">
                <a:solidFill>
                  <a:srgbClr val="000000"/>
                </a:solidFill>
                <a:effectLst>
                  <a:outerShdw blurRad="38100" dist="38100" dir="2700000" algn="tl">
                    <a:srgbClr val="FFFFFF"/>
                  </a:outerShdw>
                </a:effectLst>
                <a:latin typeface="Tempus Sans ITC" pitchFamily="82" charset="0"/>
              </a:rPr>
              <a:t>     </a:t>
            </a:r>
          </a:p>
        </p:txBody>
      </p:sp>
      <p:graphicFrame>
        <p:nvGraphicFramePr>
          <p:cNvPr id="30724" name="Object 4"/>
          <p:cNvGraphicFramePr>
            <a:graphicFrameLocks noChangeAspect="1"/>
          </p:cNvGraphicFramePr>
          <p:nvPr>
            <p:ph sz="half" idx="4294967295"/>
          </p:nvPr>
        </p:nvGraphicFramePr>
        <p:xfrm>
          <a:off x="4572000" y="2667000"/>
          <a:ext cx="4114800" cy="2819400"/>
        </p:xfrm>
        <a:graphic>
          <a:graphicData uri="http://schemas.openxmlformats.org/presentationml/2006/ole">
            <p:oleObj spid="_x0000_s23556" name="Photo Editor Photo" r:id="rId3" imgW="3000000" imgH="1714739" progId="MSPhotoEd.3">
              <p:embed/>
            </p:oleObj>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0723">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0723">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0723">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30723">
                                            <p:txEl>
                                              <p:pRg st="3" end="3"/>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30723">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499"/>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1981200"/>
            <a:ext cx="3581400" cy="3140075"/>
          </a:xfrm>
          <a:prstGeom prst="rect">
            <a:avLst/>
          </a:prstGeom>
          <a:noFill/>
          <a:ln w="9525">
            <a:noFill/>
            <a:miter lim="800000"/>
            <a:headEnd/>
            <a:tailEnd/>
          </a:ln>
        </p:spPr>
        <p:txBody>
          <a:bodyPr>
            <a:spAutoFit/>
          </a:bodyPr>
          <a:lstStyle/>
          <a:p>
            <a:pPr eaLnBrk="1" hangingPunct="1">
              <a:spcBef>
                <a:spcPct val="50000"/>
              </a:spcBef>
            </a:pPr>
            <a:r>
              <a:rPr lang="en-US" sz="2000">
                <a:solidFill>
                  <a:schemeClr val="bg1"/>
                </a:solidFill>
              </a:rPr>
              <a:t>This oil well off the coast of Ciudad del Carmen, Mexico blew up on June 3, 1979.  By the time the well was brought under control over </a:t>
            </a:r>
            <a:r>
              <a:rPr lang="en-US" sz="2000" i="1">
                <a:solidFill>
                  <a:schemeClr val="bg1"/>
                </a:solidFill>
              </a:rPr>
              <a:t>seven months</a:t>
            </a:r>
            <a:r>
              <a:rPr lang="en-US" sz="2000">
                <a:solidFill>
                  <a:schemeClr val="bg1"/>
                </a:solidFill>
              </a:rPr>
              <a:t> later, an estimated 140 million gallons of oil had spilled into the bay. This was one of the largest oil spills ever.  </a:t>
            </a:r>
            <a:endParaRPr lang="en-US" sz="2800"/>
          </a:p>
        </p:txBody>
      </p:sp>
      <p:pic>
        <p:nvPicPr>
          <p:cNvPr id="24579" name="Picture 5"/>
          <p:cNvPicPr>
            <a:picLocks noChangeAspect="1" noChangeArrowheads="1"/>
          </p:cNvPicPr>
          <p:nvPr/>
        </p:nvPicPr>
        <p:blipFill>
          <a:blip r:embed="rId3" cstate="print"/>
          <a:srcRect/>
          <a:stretch>
            <a:fillRect/>
          </a:stretch>
        </p:blipFill>
        <p:spPr bwMode="auto">
          <a:xfrm>
            <a:off x="3759200" y="990600"/>
            <a:ext cx="5080000" cy="3390900"/>
          </a:xfrm>
          <a:prstGeom prst="rect">
            <a:avLst/>
          </a:prstGeom>
          <a:noFill/>
          <a:ln w="9525">
            <a:noFill/>
            <a:miter lim="800000"/>
            <a:headEnd/>
            <a:tailEnd/>
          </a:ln>
        </p:spPr>
      </p:pic>
      <p:sp>
        <p:nvSpPr>
          <p:cNvPr id="24580" name="Text Box 6"/>
          <p:cNvSpPr txBox="1">
            <a:spLocks noChangeArrowheads="1"/>
          </p:cNvSpPr>
          <p:nvPr/>
        </p:nvSpPr>
        <p:spPr bwMode="auto">
          <a:xfrm>
            <a:off x="685800" y="5486400"/>
            <a:ext cx="7788275" cy="1006475"/>
          </a:xfrm>
          <a:prstGeom prst="rect">
            <a:avLst/>
          </a:prstGeom>
          <a:noFill/>
          <a:ln w="9525">
            <a:noFill/>
            <a:miter lim="800000"/>
            <a:headEnd/>
            <a:tailEnd/>
          </a:ln>
        </p:spPr>
        <p:txBody>
          <a:bodyPr>
            <a:spAutoFit/>
          </a:bodyPr>
          <a:lstStyle/>
          <a:p>
            <a:pPr eaLnBrk="1" hangingPunct="1"/>
            <a:r>
              <a:rPr lang="en-US" sz="2000">
                <a:solidFill>
                  <a:schemeClr val="bg1"/>
                </a:solidFill>
              </a:rPr>
              <a:t>140 million gallons!  Just how much oil is that anyway?   Can you figure out a way to help somebody understand just how much </a:t>
            </a:r>
            <a:r>
              <a:rPr lang="en-US" sz="2000" i="1">
                <a:solidFill>
                  <a:srgbClr val="FD0820"/>
                </a:solidFill>
              </a:rPr>
              <a:t>140 million gallons</a:t>
            </a:r>
            <a:r>
              <a:rPr lang="en-US" sz="2000">
                <a:solidFill>
                  <a:schemeClr val="bg1"/>
                </a:solidFill>
              </a:rPr>
              <a:t> </a:t>
            </a:r>
            <a:r>
              <a:rPr lang="en-US" sz="2000" i="1">
                <a:solidFill>
                  <a:srgbClr val="FD0820"/>
                </a:solidFill>
              </a:rPr>
              <a:t>really is</a:t>
            </a:r>
            <a:r>
              <a:rPr lang="en-US" sz="2000">
                <a:solidFill>
                  <a:srgbClr val="FD0820"/>
                </a:solidFill>
              </a:rPr>
              <a:t>?</a:t>
            </a:r>
            <a:r>
              <a:rPr lang="en-US" sz="2000">
                <a:solidFill>
                  <a:schemeClr val="bg1"/>
                </a:solidFill>
              </a:rPr>
              <a:t>  </a:t>
            </a:r>
          </a:p>
        </p:txBody>
      </p:sp>
      <p:sp>
        <p:nvSpPr>
          <p:cNvPr id="24581" name="Text Box 7"/>
          <p:cNvSpPr txBox="1">
            <a:spLocks noChangeArrowheads="1"/>
          </p:cNvSpPr>
          <p:nvPr/>
        </p:nvSpPr>
        <p:spPr bwMode="auto">
          <a:xfrm>
            <a:off x="2514600" y="0"/>
            <a:ext cx="3657600" cy="579438"/>
          </a:xfrm>
          <a:prstGeom prst="rect">
            <a:avLst/>
          </a:prstGeom>
          <a:noFill/>
          <a:ln w="9525">
            <a:noFill/>
            <a:miter lim="800000"/>
            <a:headEnd/>
            <a:tailEnd/>
          </a:ln>
        </p:spPr>
        <p:txBody>
          <a:bodyPr>
            <a:spAutoFit/>
          </a:bodyPr>
          <a:lstStyle/>
          <a:p>
            <a:pPr algn="ctr" eaLnBrk="1" hangingPunct="1"/>
            <a:r>
              <a:rPr lang="en-US" sz="3200" b="1">
                <a:solidFill>
                  <a:schemeClr val="bg1"/>
                </a:solidFill>
              </a:rPr>
              <a:t>Oil Spills</a:t>
            </a:r>
            <a:r>
              <a:rPr lang="en-US" sz="2000">
                <a:solidFill>
                  <a:schemeClr val="bg1"/>
                </a:solidFill>
              </a:rPr>
              <a:t>  </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0"/>
            <a:ext cx="2209800" cy="1474788"/>
          </a:xfrm>
          <a:prstGeom prst="rect">
            <a:avLst/>
          </a:prstGeom>
          <a:noFill/>
          <a:ln w="9525">
            <a:noFill/>
            <a:miter lim="800000"/>
            <a:headEnd/>
            <a:tailEnd/>
          </a:ln>
        </p:spPr>
      </p:pic>
      <p:sp>
        <p:nvSpPr>
          <p:cNvPr id="26627" name="Text Box 3"/>
          <p:cNvSpPr txBox="1">
            <a:spLocks noChangeArrowheads="1"/>
          </p:cNvSpPr>
          <p:nvPr/>
        </p:nvSpPr>
        <p:spPr bwMode="auto">
          <a:xfrm>
            <a:off x="2362200" y="228600"/>
            <a:ext cx="6477000" cy="457200"/>
          </a:xfrm>
          <a:prstGeom prst="rect">
            <a:avLst/>
          </a:prstGeom>
          <a:noFill/>
          <a:ln w="9525">
            <a:noFill/>
            <a:miter lim="800000"/>
            <a:headEnd/>
            <a:tailEnd/>
          </a:ln>
        </p:spPr>
        <p:txBody>
          <a:bodyPr>
            <a:spAutoFit/>
          </a:bodyPr>
          <a:lstStyle/>
          <a:p>
            <a:pPr eaLnBrk="1" hangingPunct="1">
              <a:spcBef>
                <a:spcPct val="50000"/>
              </a:spcBef>
            </a:pPr>
            <a:r>
              <a:rPr lang="en-US" sz="2800">
                <a:solidFill>
                  <a:schemeClr val="bg1"/>
                </a:solidFill>
              </a:rPr>
              <a:t>140 million gallons.  That’s something like…</a:t>
            </a:r>
            <a:endParaRPr lang="en-US" sz="2800">
              <a:solidFill>
                <a:schemeClr val="tx1"/>
              </a:solidFill>
              <a:latin typeface="Tw Cen MT" pitchFamily="34" charset="0"/>
            </a:endParaRPr>
          </a:p>
        </p:txBody>
      </p:sp>
      <p:sp>
        <p:nvSpPr>
          <p:cNvPr id="8196" name="Text Box 4"/>
          <p:cNvSpPr txBox="1">
            <a:spLocks noChangeArrowheads="1"/>
          </p:cNvSpPr>
          <p:nvPr/>
        </p:nvSpPr>
        <p:spPr bwMode="auto">
          <a:xfrm>
            <a:off x="457200" y="1981200"/>
            <a:ext cx="8458200" cy="3074988"/>
          </a:xfrm>
          <a:prstGeom prst="rect">
            <a:avLst/>
          </a:prstGeom>
          <a:noFill/>
          <a:ln w="9525">
            <a:noFill/>
            <a:miter lim="800000"/>
            <a:headEnd/>
            <a:tailEnd/>
          </a:ln>
        </p:spPr>
        <p:txBody>
          <a:bodyPr>
            <a:spAutoFit/>
          </a:bodyPr>
          <a:lstStyle/>
          <a:p>
            <a:pPr eaLnBrk="1" hangingPunct="1">
              <a:spcBef>
                <a:spcPct val="50000"/>
              </a:spcBef>
              <a:buFontTx/>
              <a:buChar char="•"/>
              <a:defRPr/>
            </a:pPr>
            <a:r>
              <a:rPr lang="en-US" sz="2800">
                <a:solidFill>
                  <a:schemeClr val="bg1"/>
                </a:solidFill>
              </a:rPr>
              <a:t> Filling the average-sized bathtub up around </a:t>
            </a:r>
            <a:r>
              <a:rPr lang="en-US" sz="2800">
                <a:solidFill>
                  <a:srgbClr val="FD0820"/>
                </a:solidFill>
              </a:rPr>
              <a:t>2 million times</a:t>
            </a:r>
            <a:r>
              <a:rPr lang="en-US" sz="2800">
                <a:solidFill>
                  <a:schemeClr val="bg1"/>
                </a:solidFill>
              </a:rPr>
              <a:t>.  To do this, you would have to fill up your bathtub 10 times a day, </a:t>
            </a:r>
            <a:r>
              <a:rPr lang="en-US" sz="2800" u="sng">
                <a:solidFill>
                  <a:schemeClr val="bg1"/>
                </a:solidFill>
              </a:rPr>
              <a:t>every day</a:t>
            </a:r>
            <a:r>
              <a:rPr lang="en-US" sz="2800">
                <a:solidFill>
                  <a:schemeClr val="bg1"/>
                </a:solidFill>
              </a:rPr>
              <a:t> for about 550 </a:t>
            </a:r>
            <a:r>
              <a:rPr lang="en-US" sz="2800" b="1" i="1">
                <a:solidFill>
                  <a:srgbClr val="FD0820"/>
                </a:solidFill>
                <a:effectLst>
                  <a:outerShdw blurRad="38100" dist="38100" dir="2700000" algn="tl">
                    <a:srgbClr val="FFFFFF"/>
                  </a:outerShdw>
                </a:effectLst>
              </a:rPr>
              <a:t>years</a:t>
            </a:r>
            <a:r>
              <a:rPr lang="en-US" sz="2800">
                <a:solidFill>
                  <a:schemeClr val="bg1"/>
                </a:solidFill>
              </a:rPr>
              <a:t> in a row!  Don’t skip a day, now!</a:t>
            </a:r>
          </a:p>
          <a:p>
            <a:pPr eaLnBrk="1" hangingPunct="1">
              <a:spcBef>
                <a:spcPct val="50000"/>
              </a:spcBef>
              <a:defRPr/>
            </a:pPr>
            <a:endParaRPr lang="en-US" sz="2800">
              <a:solidFill>
                <a:schemeClr val="bg1"/>
              </a:solidFill>
            </a:endParaRPr>
          </a:p>
          <a:p>
            <a:pPr eaLnBrk="1" hangingPunct="1">
              <a:spcBef>
                <a:spcPct val="50000"/>
              </a:spcBef>
              <a:buFontTx/>
              <a:buChar char="•"/>
              <a:defRPr/>
            </a:pPr>
            <a:r>
              <a:rPr lang="en-US" sz="2800">
                <a:solidFill>
                  <a:schemeClr val="bg1"/>
                </a:solidFill>
              </a:rPr>
              <a:t> Or, filling up your classroom about 5,500 times!  That’s something like </a:t>
            </a:r>
            <a:r>
              <a:rPr lang="en-US" sz="2800">
                <a:solidFill>
                  <a:srgbClr val="FD0820"/>
                </a:solidFill>
              </a:rPr>
              <a:t>once a day, every day, for 15 years</a:t>
            </a:r>
            <a:r>
              <a:rPr lang="en-US" sz="2800">
                <a:solidFill>
                  <a:schemeClr val="bg1"/>
                </a:solidFill>
              </a:rPr>
              <a:t>!</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2400"/>
            <a:ext cx="7772400" cy="1295400"/>
          </a:xfrm>
        </p:spPr>
        <p:txBody>
          <a:bodyPr/>
          <a:lstStyle/>
          <a:p>
            <a:r>
              <a:rPr lang="en-US" sz="4000"/>
              <a:t>DEFORESTATION of the Amazon</a:t>
            </a:r>
          </a:p>
        </p:txBody>
      </p:sp>
      <p:sp>
        <p:nvSpPr>
          <p:cNvPr id="28675" name="Rectangle 3"/>
          <p:cNvSpPr>
            <a:spLocks noGrp="1" noChangeArrowheads="1"/>
          </p:cNvSpPr>
          <p:nvPr>
            <p:ph type="subTitle" idx="1"/>
          </p:nvPr>
        </p:nvSpPr>
        <p:spPr/>
        <p:txBody>
          <a:bodyPr/>
          <a:lstStyle/>
          <a:p>
            <a:endParaRPr lang="en-US"/>
          </a:p>
        </p:txBody>
      </p:sp>
      <p:pic>
        <p:nvPicPr>
          <p:cNvPr id="28676" name="Picture 4" descr="madagascar_erosion_aerial_view_3"/>
          <p:cNvPicPr>
            <a:picLocks noChangeAspect="1" noChangeArrowheads="1"/>
          </p:cNvPicPr>
          <p:nvPr/>
        </p:nvPicPr>
        <p:blipFill>
          <a:blip r:embed="rId2" cstate="print"/>
          <a:srcRect/>
          <a:stretch>
            <a:fillRect/>
          </a:stretch>
        </p:blipFill>
        <p:spPr bwMode="auto">
          <a:xfrm>
            <a:off x="2667000" y="1447800"/>
            <a:ext cx="3924300" cy="5238750"/>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flipV="1">
            <a:off x="457200" y="200025"/>
            <a:ext cx="8229600" cy="74613"/>
          </a:xfrm>
        </p:spPr>
        <p:txBody>
          <a:bodyPr/>
          <a:lstStyle/>
          <a:p>
            <a:endParaRPr lang="en-US" sz="4000"/>
          </a:p>
        </p:txBody>
      </p:sp>
      <p:sp>
        <p:nvSpPr>
          <p:cNvPr id="29699" name="Rectangle 3"/>
          <p:cNvSpPr>
            <a:spLocks noGrp="1" noChangeArrowheads="1"/>
          </p:cNvSpPr>
          <p:nvPr>
            <p:ph type="body" idx="1"/>
          </p:nvPr>
        </p:nvSpPr>
        <p:spPr>
          <a:xfrm>
            <a:off x="457200" y="228600"/>
            <a:ext cx="8229600" cy="6400800"/>
          </a:xfrm>
        </p:spPr>
        <p:txBody>
          <a:bodyPr/>
          <a:lstStyle/>
          <a:p>
            <a:pPr>
              <a:lnSpc>
                <a:spcPct val="90000"/>
              </a:lnSpc>
              <a:buFont typeface="Monotype Sorts" pitchFamily="2" charset="2"/>
              <a:buNone/>
            </a:pPr>
            <a:r>
              <a:rPr lang="en-US" sz="2400">
                <a:solidFill>
                  <a:srgbClr val="000000"/>
                </a:solidFill>
                <a:effectLst>
                  <a:outerShdw blurRad="38100" dist="38100" dir="2700000" algn="tl">
                    <a:srgbClr val="FFFFFF"/>
                  </a:outerShdw>
                </a:effectLst>
              </a:rPr>
              <a:t> </a:t>
            </a:r>
            <a:r>
              <a:rPr lang="en-US" sz="2400" b="1">
                <a:solidFill>
                  <a:srgbClr val="000000"/>
                </a:solidFill>
                <a:effectLst>
                  <a:outerShdw blurRad="38100" dist="38100" dir="2700000" algn="tl">
                    <a:srgbClr val="FFFFFF"/>
                  </a:outerShdw>
                </a:effectLst>
              </a:rPr>
              <a:t>WHY ARE RAINFORESTS BEING DESTROYED? </a:t>
            </a:r>
          </a:p>
          <a:p>
            <a:pPr>
              <a:lnSpc>
                <a:spcPct val="90000"/>
              </a:lnSpc>
            </a:pPr>
            <a:r>
              <a:rPr lang="en-US" sz="2400" b="1">
                <a:solidFill>
                  <a:srgbClr val="000000"/>
                </a:solidFill>
                <a:effectLst>
                  <a:outerShdw blurRad="38100" dist="38100" dir="2700000" algn="tl">
                    <a:srgbClr val="FFFFFF"/>
                  </a:outerShdw>
                </a:effectLst>
              </a:rPr>
              <a:t>Every year an area of rainforest the size of New Jersey is cut down and destroyed. The plants and animals that used to live in these forests either die or must find a new forest to call their home. Why are rainforests being destroyed? </a:t>
            </a:r>
            <a:br>
              <a:rPr lang="en-US" sz="2400" b="1">
                <a:solidFill>
                  <a:srgbClr val="000000"/>
                </a:solidFill>
                <a:effectLst>
                  <a:outerShdw blurRad="38100" dist="38100" dir="2700000" algn="tl">
                    <a:srgbClr val="FFFFFF"/>
                  </a:outerShdw>
                </a:effectLst>
              </a:rPr>
            </a:br>
            <a:r>
              <a:rPr lang="en-US" sz="2400" b="1">
                <a:solidFill>
                  <a:srgbClr val="000000"/>
                </a:solidFill>
                <a:effectLst>
                  <a:outerShdw blurRad="38100" dist="38100" dir="2700000" algn="tl">
                    <a:srgbClr val="FFFFFF"/>
                  </a:outerShdw>
                </a:effectLst>
              </a:rPr>
              <a:t/>
            </a:r>
            <a:br>
              <a:rPr lang="en-US" sz="2400" b="1">
                <a:solidFill>
                  <a:srgbClr val="000000"/>
                </a:solidFill>
                <a:effectLst>
                  <a:outerShdw blurRad="38100" dist="38100" dir="2700000" algn="tl">
                    <a:srgbClr val="FFFFFF"/>
                  </a:outerShdw>
                </a:effectLst>
              </a:rPr>
            </a:br>
            <a:r>
              <a:rPr lang="en-US" sz="2400" b="1">
                <a:solidFill>
                  <a:srgbClr val="000000"/>
                </a:solidFill>
                <a:effectLst>
                  <a:outerShdw blurRad="38100" dist="38100" dir="2700000" algn="tl">
                    <a:srgbClr val="FFFFFF"/>
                  </a:outerShdw>
                </a:effectLst>
              </a:rPr>
              <a:t>Humans are the main cause of rainforest destruction or deforestation. Humans are cutting down rainforests for many reasons, including: </a:t>
            </a:r>
          </a:p>
          <a:p>
            <a:pPr>
              <a:lnSpc>
                <a:spcPct val="90000"/>
              </a:lnSpc>
            </a:pPr>
            <a:r>
              <a:rPr lang="en-US" sz="2400" b="1">
                <a:solidFill>
                  <a:srgbClr val="000000"/>
                </a:solidFill>
                <a:effectLst>
                  <a:outerShdw blurRad="38100" dist="38100" dir="2700000" algn="tl">
                    <a:srgbClr val="FFFFFF"/>
                  </a:outerShdw>
                </a:effectLst>
              </a:rPr>
              <a:t>wood for both timber and wood for making fires; </a:t>
            </a:r>
          </a:p>
          <a:p>
            <a:pPr>
              <a:lnSpc>
                <a:spcPct val="90000"/>
              </a:lnSpc>
            </a:pPr>
            <a:r>
              <a:rPr lang="en-US" sz="2400" b="1">
                <a:solidFill>
                  <a:srgbClr val="000000"/>
                </a:solidFill>
                <a:effectLst>
                  <a:outerShdw blurRad="38100" dist="38100" dir="2700000" algn="tl">
                    <a:srgbClr val="FFFFFF"/>
                  </a:outerShdw>
                </a:effectLst>
              </a:rPr>
              <a:t>agriculture for both small and large farms; </a:t>
            </a:r>
          </a:p>
          <a:p>
            <a:pPr>
              <a:lnSpc>
                <a:spcPct val="90000"/>
              </a:lnSpc>
            </a:pPr>
            <a:r>
              <a:rPr lang="en-US" sz="2400" b="1">
                <a:solidFill>
                  <a:srgbClr val="000000"/>
                </a:solidFill>
                <a:effectLst>
                  <a:outerShdw blurRad="38100" dist="38100" dir="2700000" algn="tl">
                    <a:srgbClr val="FFFFFF"/>
                  </a:outerShdw>
                </a:effectLst>
              </a:rPr>
              <a:t>land for poor farmers who don't have anywhere else to live; </a:t>
            </a:r>
          </a:p>
          <a:p>
            <a:pPr>
              <a:lnSpc>
                <a:spcPct val="90000"/>
              </a:lnSpc>
            </a:pPr>
            <a:r>
              <a:rPr lang="en-US" sz="2400" b="1">
                <a:solidFill>
                  <a:srgbClr val="000000"/>
                </a:solidFill>
                <a:effectLst>
                  <a:outerShdw blurRad="38100" dist="38100" dir="2700000" algn="tl">
                    <a:srgbClr val="FFFFFF"/>
                  </a:outerShdw>
                </a:effectLst>
              </a:rPr>
              <a:t>grazing land for cattle; and </a:t>
            </a:r>
          </a:p>
          <a:p>
            <a:pPr>
              <a:lnSpc>
                <a:spcPct val="90000"/>
              </a:lnSpc>
            </a:pPr>
            <a:r>
              <a:rPr lang="en-US" sz="2400" b="1">
                <a:solidFill>
                  <a:srgbClr val="000000"/>
                </a:solidFill>
                <a:effectLst>
                  <a:outerShdw blurRad="38100" dist="38100" dir="2700000" algn="tl">
                    <a:srgbClr val="FFFFFF"/>
                  </a:outerShdw>
                </a:effectLst>
              </a:rPr>
              <a:t>road construction </a:t>
            </a:r>
            <a:br>
              <a:rPr lang="en-US" sz="2400" b="1">
                <a:solidFill>
                  <a:srgbClr val="000000"/>
                </a:solidFill>
                <a:effectLst>
                  <a:outerShdw blurRad="38100" dist="38100" dir="2700000" algn="tl">
                    <a:srgbClr val="FFFFFF"/>
                  </a:outerShdw>
                </a:effectLst>
              </a:rPr>
            </a:br>
            <a:endParaRPr lang="en-US" sz="2400" b="1">
              <a:solidFill>
                <a:srgbClr val="000000"/>
              </a:solidFill>
              <a:effectLst>
                <a:outerShdw blurRad="38100" dist="38100" dir="2700000" algn="tl">
                  <a:srgbClr val="FFFFFF"/>
                </a:outerShdw>
              </a:effectLst>
            </a:endParaRPr>
          </a:p>
          <a:p>
            <a:pPr>
              <a:lnSpc>
                <a:spcPct val="90000"/>
              </a:lnSpc>
            </a:pPr>
            <a:endParaRPr lang="en-US" sz="240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81000" y="457200"/>
            <a:ext cx="8229600" cy="5867400"/>
          </a:xfrm>
        </p:spPr>
        <p:txBody>
          <a:bodyPr/>
          <a:lstStyle/>
          <a:p>
            <a:r>
              <a:rPr lang="en-US"/>
              <a:t>TROPICAL RAINFORESTS OF THE WORLD</a:t>
            </a:r>
          </a:p>
        </p:txBody>
      </p:sp>
      <p:pic>
        <p:nvPicPr>
          <p:cNvPr id="30724" name="Picture 4" descr="world-rainforest-map-sm"/>
          <p:cNvPicPr>
            <a:picLocks noChangeAspect="1" noChangeArrowheads="1"/>
          </p:cNvPicPr>
          <p:nvPr/>
        </p:nvPicPr>
        <p:blipFill>
          <a:blip r:embed="rId2" cstate="print"/>
          <a:srcRect/>
          <a:stretch>
            <a:fillRect/>
          </a:stretch>
        </p:blipFill>
        <p:spPr bwMode="auto">
          <a:xfrm>
            <a:off x="1219200" y="1905000"/>
            <a:ext cx="6856413" cy="3530600"/>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solidFill>
                  <a:srgbClr val="000000"/>
                </a:solidFill>
                <a:effectLst/>
                <a:latin typeface="Comic Sans MS" pitchFamily="66" charset="0"/>
              </a:rPr>
              <a:t>What is air pollution?</a:t>
            </a:r>
            <a:endParaRPr lang="en-US"/>
          </a:p>
        </p:txBody>
      </p:sp>
      <p:sp>
        <p:nvSpPr>
          <p:cNvPr id="5123" name="Rectangle 3"/>
          <p:cNvSpPr>
            <a:spLocks noGrp="1" noChangeArrowheads="1"/>
          </p:cNvSpPr>
          <p:nvPr>
            <p:ph type="body" sz="half" idx="1"/>
          </p:nvPr>
        </p:nvSpPr>
        <p:spPr/>
        <p:txBody>
          <a:bodyPr/>
          <a:lstStyle/>
          <a:p>
            <a:r>
              <a:rPr lang="en-US" sz="1600">
                <a:solidFill>
                  <a:srgbClr val="000000"/>
                </a:solidFill>
                <a:effectLst/>
                <a:latin typeface="Comic Sans MS" pitchFamily="66" charset="0"/>
              </a:rPr>
              <a:t>Dust, fumes, gas, odor, smoke or vapor in the air that can be harmful to living things</a:t>
            </a:r>
          </a:p>
          <a:p>
            <a:r>
              <a:rPr lang="en-US" sz="1600">
                <a:solidFill>
                  <a:srgbClr val="000000"/>
                </a:solidFill>
                <a:effectLst/>
                <a:latin typeface="Comic Sans MS" pitchFamily="66" charset="0"/>
              </a:rPr>
              <a:t>Smog:</a:t>
            </a:r>
            <a:r>
              <a:rPr lang="en-US" sz="1600">
                <a:solidFill>
                  <a:srgbClr val="000000"/>
                </a:solidFill>
                <a:effectLst>
                  <a:outerShdw blurRad="38100" dist="38100" dir="2700000" algn="tl">
                    <a:srgbClr val="FFFFFF"/>
                  </a:outerShdw>
                </a:effectLst>
                <a:latin typeface="Comic Sans MS" pitchFamily="66" charset="0"/>
              </a:rPr>
              <a:t> </a:t>
            </a:r>
            <a:r>
              <a:rPr kumimoji="0" lang="en-US" sz="1600">
                <a:solidFill>
                  <a:srgbClr val="000000"/>
                </a:solidFill>
                <a:effectLst/>
                <a:latin typeface="Comic Sans MS" pitchFamily="66" charset="0"/>
              </a:rPr>
              <a:t>fog made heavier and darker by smoke and chemical fumes (as noted above)</a:t>
            </a:r>
          </a:p>
          <a:p>
            <a:r>
              <a:rPr kumimoji="0" lang="en-US" sz="1600">
                <a:solidFill>
                  <a:srgbClr val="000000"/>
                </a:solidFill>
                <a:effectLst/>
                <a:latin typeface="Comic Sans MS" pitchFamily="66" charset="0"/>
              </a:rPr>
              <a:t>Smog contains ozone,a pollutant that can harm our health</a:t>
            </a:r>
          </a:p>
          <a:p>
            <a:r>
              <a:rPr kumimoji="0" lang="en-US" sz="1600">
                <a:solidFill>
                  <a:srgbClr val="000000"/>
                </a:solidFill>
                <a:effectLst/>
                <a:latin typeface="Comic Sans MS" pitchFamily="66" charset="0"/>
              </a:rPr>
              <a:t>Ozone is a odorless, colorless gas composed of three atoms of oxygen</a:t>
            </a:r>
          </a:p>
          <a:p>
            <a:r>
              <a:rPr kumimoji="0" lang="en-US" sz="1600">
                <a:solidFill>
                  <a:srgbClr val="000000"/>
                </a:solidFill>
                <a:effectLst/>
                <a:latin typeface="Comic Sans MS" pitchFamily="66" charset="0"/>
              </a:rPr>
              <a:t>In earth’s lower atmosphere, ozone is formed when pollutants given off by cars, power plants, refineries and factories react chemically in the presence of sunlight</a:t>
            </a:r>
            <a:endParaRPr lang="en-US" sz="1600"/>
          </a:p>
        </p:txBody>
      </p:sp>
      <p:pic>
        <p:nvPicPr>
          <p:cNvPr id="5124" name="Picture 4"/>
          <p:cNvPicPr>
            <a:picLocks noChangeAspect="1" noChangeArrowheads="1"/>
          </p:cNvPicPr>
          <p:nvPr>
            <p:ph type="clipArt" sz="half" idx="2"/>
          </p:nvPr>
        </p:nvPicPr>
        <p:blipFill>
          <a:blip r:embed="rId2" cstate="print"/>
          <a:srcRect/>
          <a:stretch>
            <a:fillRect/>
          </a:stretch>
        </p:blip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457200"/>
            <a:ext cx="8229600" cy="6400800"/>
          </a:xfrm>
        </p:spPr>
        <p:txBody>
          <a:bodyPr/>
          <a:lstStyle/>
          <a:p>
            <a:pPr>
              <a:lnSpc>
                <a:spcPct val="80000"/>
              </a:lnSpc>
            </a:pPr>
            <a:r>
              <a:rPr lang="en-US" sz="1800" b="1">
                <a:solidFill>
                  <a:srgbClr val="000000"/>
                </a:solidFill>
                <a:effectLst>
                  <a:outerShdw blurRad="38100" dist="38100" dir="2700000" algn="tl">
                    <a:srgbClr val="FFFFFF"/>
                  </a:outerShdw>
                </a:effectLst>
              </a:rPr>
              <a:t/>
            </a:r>
            <a:br>
              <a:rPr lang="en-US" sz="18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LOGGING AND TIMBER HARVESTING IN THE RAINFOREST </a:t>
            </a:r>
          </a:p>
          <a:p>
            <a:pPr>
              <a:lnSpc>
                <a:spcPct val="80000"/>
              </a:lnSpc>
            </a:pPr>
            <a:r>
              <a:rPr lang="en-US" sz="2000" b="1">
                <a:solidFill>
                  <a:srgbClr val="000000"/>
                </a:solidFill>
                <a:effectLst>
                  <a:outerShdw blurRad="38100" dist="38100" dir="2700000" algn="tl">
                    <a:srgbClr val="FFFFFF"/>
                  </a:outerShdw>
                </a:effectLst>
              </a:rPr>
              <a:t>One of the leading causes of rainforest destruction is logging. Many types of wood used for furniture, flooring, and construction are harvested from tropical forests in Africa, Asia, and South America. By buying certain wood products, people in places like the United States are directly contributing to the destruction of rainforests. </a:t>
            </a:r>
            <a:br>
              <a:rPr lang="en-US" sz="20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
            </a:r>
            <a:br>
              <a:rPr lang="en-US" sz="20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Research has found that the number of species found in logged rainforest is much lower than the number found in untouched primary rainforest. Many rainforest animals cannot survive in the changed environment. </a:t>
            </a:r>
            <a:br>
              <a:rPr lang="en-US" sz="20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
            </a:r>
            <a:br>
              <a:rPr lang="en-US" sz="2000" b="1">
                <a:solidFill>
                  <a:srgbClr val="000000"/>
                </a:solidFill>
                <a:effectLst>
                  <a:outerShdw blurRad="38100" dist="38100" dir="2700000" algn="tl">
                    <a:srgbClr val="FFFFFF"/>
                  </a:outerShdw>
                </a:effectLst>
              </a:rPr>
            </a:br>
            <a:r>
              <a:rPr lang="en-US" sz="2000" b="1">
                <a:solidFill>
                  <a:srgbClr val="000000"/>
                </a:solidFill>
                <a:effectLst>
                  <a:outerShdw blurRad="38100" dist="38100" dir="2700000" algn="tl">
                    <a:srgbClr val="FFFFFF"/>
                  </a:outerShdw>
                </a:effectLst>
              </a:rPr>
              <a:t>Local people often rely on harvesting wood for rainforests for fire wood and building materials. In the past such practices were not particularly damaging to the ecosystem. However, today in areas with large human populations, the sheer number of people collecting wood from an area rainforest can be extremely damaging. For example the forests around the refugee camps in Central Africa (Rwanda and Congo) were virtually stripped of all trees in some areas. </a:t>
            </a:r>
            <a:br>
              <a:rPr lang="en-US" sz="2000" b="1">
                <a:solidFill>
                  <a:srgbClr val="000000"/>
                </a:solidFill>
                <a:effectLst>
                  <a:outerShdw blurRad="38100" dist="38100" dir="2700000" algn="tl">
                    <a:srgbClr val="FFFFFF"/>
                  </a:outerShdw>
                </a:effectLst>
              </a:rPr>
            </a:br>
            <a:r>
              <a:rPr lang="en-US" sz="2000" b="1"/>
              <a:t/>
            </a:r>
            <a:br>
              <a:rPr lang="en-US" sz="2000" b="1"/>
            </a:br>
            <a:endParaRPr lang="en-US" sz="2000" b="1"/>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kali9755"/>
          <p:cNvPicPr>
            <a:picLocks noChangeAspect="1" noChangeArrowheads="1"/>
          </p:cNvPicPr>
          <p:nvPr/>
        </p:nvPicPr>
        <p:blipFill>
          <a:blip r:embed="rId2" cstate="print"/>
          <a:srcRect/>
          <a:stretch>
            <a:fillRect/>
          </a:stretch>
        </p:blipFill>
        <p:spPr bwMode="auto">
          <a:xfrm>
            <a:off x="1389063" y="228600"/>
            <a:ext cx="6383337" cy="6400800"/>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flipV="1">
            <a:off x="457200" y="200025"/>
            <a:ext cx="8229600" cy="74613"/>
          </a:xfrm>
        </p:spPr>
        <p:txBody>
          <a:bodyPr/>
          <a:lstStyle/>
          <a:p>
            <a:endParaRPr lang="en-US" sz="4000"/>
          </a:p>
        </p:txBody>
      </p:sp>
      <p:sp>
        <p:nvSpPr>
          <p:cNvPr id="33795" name="Rectangle 3"/>
          <p:cNvSpPr>
            <a:spLocks noGrp="1" noChangeArrowheads="1"/>
          </p:cNvSpPr>
          <p:nvPr>
            <p:ph type="body" idx="1"/>
          </p:nvPr>
        </p:nvSpPr>
        <p:spPr>
          <a:xfrm>
            <a:off x="304800" y="457200"/>
            <a:ext cx="8229600" cy="3048000"/>
          </a:xfrm>
        </p:spPr>
        <p:txBody>
          <a:bodyPr/>
          <a:lstStyle/>
          <a:p>
            <a:pPr>
              <a:lnSpc>
                <a:spcPct val="80000"/>
              </a:lnSpc>
            </a:pPr>
            <a:r>
              <a:rPr lang="en-US" sz="2400">
                <a:solidFill>
                  <a:srgbClr val="000000"/>
                </a:solidFill>
                <a:effectLst>
                  <a:outerShdw blurRad="38100" dist="38100" dir="2700000" algn="tl">
                    <a:srgbClr val="FFFFFF"/>
                  </a:outerShdw>
                </a:effectLst>
              </a:rPr>
              <a:t>CATTLE IN THE RAINFOREST </a:t>
            </a:r>
            <a:endParaRPr lang="en-US" sz="2400" b="1">
              <a:solidFill>
                <a:srgbClr val="000000"/>
              </a:solidFill>
              <a:effectLst>
                <a:outerShdw blurRad="38100" dist="38100" dir="2700000" algn="tl">
                  <a:srgbClr val="FFFFFF"/>
                </a:outerShdw>
              </a:effectLst>
            </a:endParaRPr>
          </a:p>
          <a:p>
            <a:pPr>
              <a:lnSpc>
                <a:spcPct val="80000"/>
              </a:lnSpc>
            </a:pPr>
            <a:r>
              <a:rPr lang="en-US" sz="2400">
                <a:solidFill>
                  <a:srgbClr val="000000"/>
                </a:solidFill>
                <a:effectLst>
                  <a:outerShdw blurRad="38100" dist="38100" dir="2700000" algn="tl">
                    <a:srgbClr val="FFFFFF"/>
                  </a:outerShdw>
                </a:effectLst>
              </a:rPr>
              <a:t>Clearing for cattle pasture is the leading cause of deforestation in the Amazon and Brazil now produces more beef than ever before. Besides raising cattle for food, many landowners use cattle to expand their land holdings. By simply placing cattle on an area of forest land, landowners can gain ownership rights to that land.</a:t>
            </a:r>
            <a:r>
              <a:rPr lang="en-US" sz="1800"/>
              <a:t> </a:t>
            </a:r>
            <a:br>
              <a:rPr lang="en-US" sz="1800"/>
            </a:br>
            <a:r>
              <a:rPr lang="en-US" sz="1800"/>
              <a:t/>
            </a:r>
            <a:br>
              <a:rPr lang="en-US" sz="1800"/>
            </a:br>
            <a:r>
              <a:rPr lang="en-US" sz="1200"/>
              <a:t/>
            </a:r>
            <a:br>
              <a:rPr lang="en-US" sz="1200"/>
            </a:br>
            <a:endParaRPr lang="en-US" sz="1200"/>
          </a:p>
        </p:txBody>
      </p:sp>
      <p:pic>
        <p:nvPicPr>
          <p:cNvPr id="33796" name="Picture 4" descr="Tambopata_1030_5149"/>
          <p:cNvPicPr>
            <a:picLocks noChangeAspect="1" noChangeArrowheads="1"/>
          </p:cNvPicPr>
          <p:nvPr/>
        </p:nvPicPr>
        <p:blipFill>
          <a:blip r:embed="rId2" cstate="print"/>
          <a:srcRect t="-3059"/>
          <a:stretch>
            <a:fillRect/>
          </a:stretch>
        </p:blipFill>
        <p:spPr bwMode="auto">
          <a:xfrm>
            <a:off x="2057400" y="3048000"/>
            <a:ext cx="5338763" cy="3667125"/>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81000" y="533400"/>
            <a:ext cx="8229600" cy="3886200"/>
          </a:xfrm>
        </p:spPr>
        <p:txBody>
          <a:bodyPr/>
          <a:lstStyle/>
          <a:p>
            <a:pPr>
              <a:lnSpc>
                <a:spcPct val="80000"/>
              </a:lnSpc>
            </a:pPr>
            <a:r>
              <a:rPr lang="en-US" sz="1800" b="1"/>
              <a:t/>
            </a:r>
            <a:br>
              <a:rPr lang="en-US" sz="1800" b="1"/>
            </a:br>
            <a:r>
              <a:rPr lang="en-US" sz="1800" b="1">
                <a:solidFill>
                  <a:srgbClr val="000000"/>
                </a:solidFill>
                <a:effectLst>
                  <a:outerShdw blurRad="38100" dist="38100" dir="2700000" algn="tl">
                    <a:srgbClr val="FFFFFF"/>
                  </a:outerShdw>
                </a:effectLst>
              </a:rPr>
              <a:t>THE ROLE OF POVERTY IN DEFORESTATION </a:t>
            </a:r>
          </a:p>
          <a:p>
            <a:pPr>
              <a:lnSpc>
                <a:spcPct val="80000"/>
              </a:lnSpc>
            </a:pPr>
            <a:r>
              <a:rPr lang="en-US" sz="1800" b="1">
                <a:solidFill>
                  <a:srgbClr val="000000"/>
                </a:solidFill>
                <a:effectLst>
                  <a:outerShdw blurRad="38100" dist="38100" dir="2700000" algn="tl">
                    <a:srgbClr val="FFFFFF"/>
                  </a:outerShdw>
                </a:effectLst>
              </a:rPr>
              <a:t>Poverty plays a major role in deforestation. The world's rainforests are found in the poorest areas on the planet. The people who live in and around rainforests rely on these ecosystems for their survival. They collect fruit and wood, hunt wildlife to put meat on the table, and are paid by companies that extract resources from forest lands. </a:t>
            </a:r>
            <a:br>
              <a:rPr lang="en-US" sz="1800" b="1">
                <a:solidFill>
                  <a:srgbClr val="000000"/>
                </a:solidFill>
                <a:effectLst>
                  <a:outerShdw blurRad="38100" dist="38100" dir="2700000" algn="tl">
                    <a:srgbClr val="FFFFFF"/>
                  </a:outerShdw>
                </a:effectLst>
              </a:rPr>
            </a:br>
            <a:r>
              <a:rPr lang="en-US" sz="1800" b="1">
                <a:solidFill>
                  <a:srgbClr val="000000"/>
                </a:solidFill>
                <a:effectLst>
                  <a:outerShdw blurRad="38100" dist="38100" dir="2700000" algn="tl">
                    <a:srgbClr val="FFFFFF"/>
                  </a:outerShdw>
                </a:effectLst>
              </a:rPr>
              <a:t/>
            </a:r>
            <a:br>
              <a:rPr lang="en-US" sz="1800" b="1">
                <a:solidFill>
                  <a:srgbClr val="000000"/>
                </a:solidFill>
                <a:effectLst>
                  <a:outerShdw blurRad="38100" dist="38100" dir="2700000" algn="tl">
                    <a:srgbClr val="FFFFFF"/>
                  </a:outerShdw>
                </a:effectLst>
              </a:rPr>
            </a:br>
            <a:r>
              <a:rPr lang="en-US" sz="1800" b="1">
                <a:solidFill>
                  <a:srgbClr val="000000"/>
                </a:solidFill>
                <a:effectLst>
                  <a:outerShdw blurRad="38100" dist="38100" dir="2700000" algn="tl">
                    <a:srgbClr val="FFFFFF"/>
                  </a:outerShdw>
                </a:effectLst>
              </a:rPr>
              <a:t>Most rural poor never have the options that we in Western countries take for granted. These people almost never have a choice to go to college or become a doctor, factory worker, or secretary. They must live off the land that surrounds them and make use of whatever resources they can find. Their poverty costs the entire world through the loss of the tropical rainforests and wildlife. Without providing for these people rainforests cannot be saved. </a:t>
            </a:r>
            <a:br>
              <a:rPr lang="en-US" sz="1800" b="1">
                <a:solidFill>
                  <a:srgbClr val="000000"/>
                </a:solidFill>
                <a:effectLst>
                  <a:outerShdw blurRad="38100" dist="38100" dir="2700000" algn="tl">
                    <a:srgbClr val="FFFFFF"/>
                  </a:outerShdw>
                </a:effectLst>
              </a:rPr>
            </a:br>
            <a:endParaRPr lang="en-US" sz="1800" b="1">
              <a:solidFill>
                <a:srgbClr val="000000"/>
              </a:solidFill>
              <a:effectLst>
                <a:outerShdw blurRad="38100" dist="38100" dir="2700000" algn="tl">
                  <a:srgbClr val="FFFFFF"/>
                </a:outerShdw>
              </a:effectLst>
            </a:endParaRPr>
          </a:p>
          <a:p>
            <a:pPr>
              <a:lnSpc>
                <a:spcPct val="80000"/>
              </a:lnSpc>
            </a:pPr>
            <a:endParaRPr lang="en-US" sz="1800"/>
          </a:p>
        </p:txBody>
      </p:sp>
      <p:pic>
        <p:nvPicPr>
          <p:cNvPr id="34820" name="Picture 4" descr="akavandra_kids_07"/>
          <p:cNvPicPr>
            <a:picLocks noChangeAspect="1" noChangeArrowheads="1"/>
          </p:cNvPicPr>
          <p:nvPr/>
        </p:nvPicPr>
        <p:blipFill>
          <a:blip r:embed="rId2" cstate="print"/>
          <a:srcRect/>
          <a:stretch>
            <a:fillRect/>
          </a:stretch>
        </p:blipFill>
        <p:spPr bwMode="auto">
          <a:xfrm>
            <a:off x="2971800" y="4267200"/>
            <a:ext cx="3276600" cy="2428875"/>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BIBLIOGRAPHY</a:t>
            </a:r>
          </a:p>
        </p:txBody>
      </p:sp>
      <p:sp>
        <p:nvSpPr>
          <p:cNvPr id="35843" name="Rectangle 3"/>
          <p:cNvSpPr>
            <a:spLocks noGrp="1" noChangeArrowheads="1"/>
          </p:cNvSpPr>
          <p:nvPr>
            <p:ph type="body" idx="1"/>
          </p:nvPr>
        </p:nvSpPr>
        <p:spPr/>
        <p:txBody>
          <a:bodyPr/>
          <a:lstStyle/>
          <a:p>
            <a:r>
              <a:rPr lang="en-US">
                <a:solidFill>
                  <a:srgbClr val="000000"/>
                </a:solidFill>
                <a:effectLst>
                  <a:outerShdw blurRad="38100" dist="38100" dir="2700000" algn="tl">
                    <a:srgbClr val="FFFFFF"/>
                  </a:outerShdw>
                </a:effectLst>
              </a:rPr>
              <a:t>All information and pictures from</a:t>
            </a:r>
          </a:p>
          <a:p>
            <a:pPr>
              <a:buFont typeface="Monotype Sorts" pitchFamily="2" charset="2"/>
              <a:buNone/>
            </a:pPr>
            <a:r>
              <a:rPr lang="en-US">
                <a:solidFill>
                  <a:srgbClr val="000000"/>
                </a:solidFill>
                <a:effectLst>
                  <a:outerShdw blurRad="38100" dist="38100" dir="2700000" algn="tl">
                    <a:srgbClr val="FFFFFF"/>
                  </a:outerShdw>
                </a:effectLst>
              </a:rPr>
              <a:t>http://kids.mongabay.com/elementary/</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solidFill>
                  <a:srgbClr val="000000"/>
                </a:solidFill>
                <a:effectLst/>
                <a:latin typeface="Comic Sans MS" pitchFamily="66" charset="0"/>
              </a:rPr>
              <a:t>Mexico City, Mexico</a:t>
            </a:r>
            <a:endParaRPr lang="en-US">
              <a:solidFill>
                <a:srgbClr val="000000"/>
              </a:solidFill>
              <a:effectLst/>
              <a:latin typeface="Comic Sans MS" pitchFamily="66" charset="0"/>
            </a:endParaRPr>
          </a:p>
        </p:txBody>
      </p:sp>
      <p:sp>
        <p:nvSpPr>
          <p:cNvPr id="7171" name="Rectangle 3"/>
          <p:cNvSpPr>
            <a:spLocks noGrp="1" noChangeArrowheads="1"/>
          </p:cNvSpPr>
          <p:nvPr>
            <p:ph type="body" sz="half" idx="1"/>
          </p:nvPr>
        </p:nvSpPr>
        <p:spPr/>
        <p:txBody>
          <a:bodyPr/>
          <a:lstStyle/>
          <a:p>
            <a:pPr>
              <a:spcBef>
                <a:spcPts val="500"/>
              </a:spcBef>
              <a:spcAft>
                <a:spcPts val="500"/>
              </a:spcAft>
            </a:pPr>
            <a:r>
              <a:rPr kumimoji="0" lang="en-US" sz="1200">
                <a:solidFill>
                  <a:srgbClr val="000000"/>
                </a:solidFill>
                <a:effectLst/>
                <a:latin typeface="Comic Sans MS" pitchFamily="66" charset="0"/>
              </a:rPr>
              <a:t>Famous for its size, its history, and the warmth of its people, Mexico City is also well known for its air pollution.</a:t>
            </a:r>
            <a:r>
              <a:rPr kumimoji="0" lang="en-US" sz="2800">
                <a:effectLst/>
              </a:rPr>
              <a:t> </a:t>
            </a:r>
          </a:p>
          <a:p>
            <a:pPr>
              <a:spcBef>
                <a:spcPts val="500"/>
              </a:spcBef>
              <a:spcAft>
                <a:spcPts val="500"/>
              </a:spcAft>
            </a:pPr>
            <a:r>
              <a:rPr kumimoji="0" lang="en-US" sz="1200">
                <a:solidFill>
                  <a:srgbClr val="000000"/>
                </a:solidFill>
                <a:effectLst/>
                <a:latin typeface="Comic Sans MS" pitchFamily="66" charset="0"/>
              </a:rPr>
              <a:t>The air pollution in Mexico City is one of the most severe air pollution cases in the world.</a:t>
            </a:r>
            <a:endParaRPr kumimoji="0" lang="en-US" sz="2800">
              <a:effectLst/>
            </a:endParaRPr>
          </a:p>
          <a:p>
            <a:pPr>
              <a:spcBef>
                <a:spcPts val="500"/>
              </a:spcBef>
              <a:spcAft>
                <a:spcPts val="500"/>
              </a:spcAft>
            </a:pPr>
            <a:r>
              <a:rPr kumimoji="0" lang="en-US" sz="1200">
                <a:solidFill>
                  <a:srgbClr val="000000"/>
                </a:solidFill>
                <a:effectLst/>
                <a:latin typeface="Comic Sans MS" pitchFamily="66" charset="0"/>
              </a:rPr>
              <a:t>Many factors have contributed to this situation: industrial growth, a population boom and a large increase in vehicles. </a:t>
            </a:r>
          </a:p>
          <a:p>
            <a:pPr>
              <a:spcBef>
                <a:spcPts val="500"/>
              </a:spcBef>
              <a:spcAft>
                <a:spcPts val="500"/>
              </a:spcAft>
            </a:pPr>
            <a:r>
              <a:rPr kumimoji="0" lang="en-US" sz="1200">
                <a:solidFill>
                  <a:srgbClr val="000000"/>
                </a:solidFill>
                <a:effectLst/>
                <a:latin typeface="Comic Sans MS" pitchFamily="66" charset="0"/>
              </a:rPr>
              <a:t>Children in Mexico City rarely use the color blue when they paint the sky in their city. Most pick colors like gray, brown or even black to depict the smog that hangs over the city of roughly 18 million people. Many days students are banned from playing outside and because the smog is so bad.</a:t>
            </a:r>
          </a:p>
          <a:p>
            <a:pPr>
              <a:spcBef>
                <a:spcPts val="500"/>
              </a:spcBef>
              <a:spcAft>
                <a:spcPts val="500"/>
              </a:spcAft>
            </a:pPr>
            <a:r>
              <a:rPr kumimoji="0" lang="en-US" sz="1200">
                <a:solidFill>
                  <a:srgbClr val="000000"/>
                </a:solidFill>
                <a:effectLst/>
                <a:latin typeface="Comic Sans MS" pitchFamily="66" charset="0"/>
              </a:rPr>
              <a:t>Pollutants can irritate eyes and cause or aggravate many heart and lung problems. People die sooner than they would if they lived in a pollution free environment.</a:t>
            </a:r>
            <a:endParaRPr kumimoji="0" lang="en-US" sz="2800">
              <a:effectLst/>
            </a:endParaRPr>
          </a:p>
          <a:p>
            <a:pPr>
              <a:spcBef>
                <a:spcPts val="500"/>
              </a:spcBef>
              <a:spcAft>
                <a:spcPts val="500"/>
              </a:spcAft>
            </a:pPr>
            <a:endParaRPr kumimoji="0" lang="en-US" sz="2800">
              <a:effectLst/>
            </a:endParaRPr>
          </a:p>
          <a:p>
            <a:pPr>
              <a:spcBef>
                <a:spcPts val="500"/>
              </a:spcBef>
              <a:spcAft>
                <a:spcPts val="500"/>
              </a:spcAft>
            </a:pPr>
            <a:endParaRPr kumimoji="0" lang="en-US" sz="1200">
              <a:solidFill>
                <a:srgbClr val="000000"/>
              </a:solidFill>
              <a:effectLst/>
              <a:latin typeface="Comic Sans MS" pitchFamily="66" charset="0"/>
            </a:endParaRPr>
          </a:p>
          <a:p>
            <a:pPr>
              <a:spcBef>
                <a:spcPts val="500"/>
              </a:spcBef>
              <a:spcAft>
                <a:spcPts val="500"/>
              </a:spcAft>
            </a:pPr>
            <a:r>
              <a:rPr kumimoji="0" lang="en-US" sz="1200">
                <a:solidFill>
                  <a:srgbClr val="000000"/>
                </a:solidFill>
                <a:effectLst/>
                <a:latin typeface="Comic Sans MS" pitchFamily="66" charset="0"/>
              </a:rPr>
              <a:t>.</a:t>
            </a:r>
            <a:endParaRPr kumimoji="0" lang="en-US" sz="1200">
              <a:effectLst/>
              <a:latin typeface="Comic Sans MS" pitchFamily="66" charset="0"/>
            </a:endParaRPr>
          </a:p>
          <a:p>
            <a:pPr>
              <a:spcBef>
                <a:spcPts val="500"/>
              </a:spcBef>
              <a:spcAft>
                <a:spcPts val="500"/>
              </a:spcAft>
            </a:pPr>
            <a:endParaRPr kumimoji="0" lang="en-US" sz="2800">
              <a:effectLst/>
            </a:endParaRPr>
          </a:p>
          <a:p>
            <a:pPr>
              <a:spcBef>
                <a:spcPts val="500"/>
              </a:spcBef>
              <a:spcAft>
                <a:spcPts val="500"/>
              </a:spcAft>
            </a:pPr>
            <a:endParaRPr kumimoji="0" lang="en-US" sz="2800">
              <a:effectLst/>
            </a:endParaRPr>
          </a:p>
          <a:p>
            <a:endParaRPr lang="en-US" sz="2800"/>
          </a:p>
        </p:txBody>
      </p:sp>
      <p:pic>
        <p:nvPicPr>
          <p:cNvPr id="7173" name="Picture 5"/>
          <p:cNvPicPr>
            <a:picLocks noChangeAspect="1" noChangeArrowheads="1"/>
          </p:cNvPicPr>
          <p:nvPr>
            <p:ph type="clipArt" sz="half" idx="2"/>
          </p:nvPr>
        </p:nvPicPr>
        <p:blipFill>
          <a:blip r:embed="rId2" cstate="print"/>
          <a:srcRect/>
          <a:stretch>
            <a:fillRect/>
          </a:stretch>
        </p:blip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solidFill>
                  <a:srgbClr val="000000"/>
                </a:solidFill>
                <a:effectLst/>
                <a:latin typeface="Comic Sans MS" pitchFamily="66" charset="0"/>
              </a:rPr>
              <a:t>Why Mexico City?</a:t>
            </a:r>
          </a:p>
        </p:txBody>
      </p:sp>
      <p:pic>
        <p:nvPicPr>
          <p:cNvPr id="10243" name="Picture 3"/>
          <p:cNvPicPr>
            <a:picLocks noChangeAspect="1" noChangeArrowheads="1"/>
          </p:cNvPicPr>
          <p:nvPr>
            <p:ph type="clipArt" sz="half" idx="1"/>
          </p:nvPr>
        </p:nvPicPr>
        <p:blipFill>
          <a:blip r:embed="rId2" cstate="print"/>
          <a:srcRect/>
          <a:stretch>
            <a:fillRect/>
          </a:stretch>
        </p:blipFill>
        <p:spPr/>
      </p:pic>
      <p:sp>
        <p:nvSpPr>
          <p:cNvPr id="10244" name="Rectangle 4"/>
          <p:cNvSpPr>
            <a:spLocks noGrp="1" noChangeArrowheads="1"/>
          </p:cNvSpPr>
          <p:nvPr>
            <p:ph type="body" sz="half" idx="2"/>
          </p:nvPr>
        </p:nvSpPr>
        <p:spPr/>
        <p:txBody>
          <a:bodyPr/>
          <a:lstStyle/>
          <a:p>
            <a:r>
              <a:rPr lang="en-US" sz="1200">
                <a:solidFill>
                  <a:srgbClr val="000000"/>
                </a:solidFill>
                <a:effectLst/>
                <a:latin typeface="Comic Sans MS" pitchFamily="66" charset="0"/>
              </a:rPr>
              <a:t>Geography (location) along with human activity(industry and vehicles) increases the problem of air pollution in Mexico City. Located in the crater of an extinct volcano, Mexico City is about 2,240 m above sea level. The lower oxygen levels at this altitude causes smog to develop easily. In turn, the smog prevents the sun from heating the atmosphere enough to penetrate the pollution blanketing the city.</a:t>
            </a:r>
          </a:p>
          <a:p>
            <a:r>
              <a:rPr lang="en-US" sz="1200">
                <a:solidFill>
                  <a:srgbClr val="000000"/>
                </a:solidFill>
                <a:effectLst/>
                <a:latin typeface="Comic Sans MS" pitchFamily="66" charset="0"/>
              </a:rPr>
              <a:t>The Mexican government is working to solve the problem. The Metropolitan Environmental Commission is focused on improving the air quality in Mexico City.</a:t>
            </a:r>
          </a:p>
          <a:p>
            <a:pPr>
              <a:spcBef>
                <a:spcPts val="500"/>
              </a:spcBef>
              <a:spcAft>
                <a:spcPts val="500"/>
              </a:spcAft>
            </a:pPr>
            <a:r>
              <a:rPr kumimoji="0" lang="en-US" sz="1200">
                <a:solidFill>
                  <a:srgbClr val="000000"/>
                </a:solidFill>
                <a:effectLst/>
                <a:latin typeface="Comic Sans MS" pitchFamily="66" charset="0"/>
              </a:rPr>
              <a:t>The US state department warning: Air pollution in Mexico City is severe, especially from December to May, and combined with high altitude could affect travelers with underlying respiratory problems.</a:t>
            </a:r>
            <a:r>
              <a:rPr kumimoji="0" lang="en-US" sz="2800">
                <a:effectLst/>
              </a:rPr>
              <a:t> </a:t>
            </a:r>
          </a:p>
          <a:p>
            <a:endParaRPr lang="en-US" sz="280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solidFill>
                  <a:srgbClr val="000000"/>
                </a:solidFill>
                <a:effectLst/>
                <a:latin typeface="Comic Sans MS" pitchFamily="66" charset="0"/>
              </a:rPr>
              <a:t>Santiago, Chile</a:t>
            </a:r>
            <a:endParaRPr lang="en-US">
              <a:solidFill>
                <a:srgbClr val="000000"/>
              </a:solidFill>
              <a:effectLst/>
              <a:latin typeface="Comic Sans MS" pitchFamily="66" charset="0"/>
            </a:endParaRPr>
          </a:p>
        </p:txBody>
      </p:sp>
      <p:sp>
        <p:nvSpPr>
          <p:cNvPr id="11267" name="Rectangle 3"/>
          <p:cNvSpPr>
            <a:spLocks noGrp="1" noChangeArrowheads="1"/>
          </p:cNvSpPr>
          <p:nvPr>
            <p:ph type="body" sz="half" idx="1"/>
          </p:nvPr>
        </p:nvSpPr>
        <p:spPr/>
        <p:txBody>
          <a:bodyPr/>
          <a:lstStyle/>
          <a:p>
            <a:pPr>
              <a:spcBef>
                <a:spcPts val="500"/>
              </a:spcBef>
              <a:spcAft>
                <a:spcPts val="500"/>
              </a:spcAft>
            </a:pPr>
            <a:r>
              <a:rPr kumimoji="0" lang="en-US" sz="1200">
                <a:solidFill>
                  <a:srgbClr val="000000"/>
                </a:solidFill>
                <a:effectLst/>
                <a:latin typeface="Comic Sans MS" pitchFamily="66" charset="0"/>
              </a:rPr>
              <a:t>The five million inhabitants of Santiago, Chile are exposed to high levels of air pollution. Santiago ranks as one of the most polluted cities in the world and frequently has air-quality alerts and pollution emergencies.</a:t>
            </a:r>
          </a:p>
          <a:p>
            <a:pPr>
              <a:spcBef>
                <a:spcPts val="500"/>
              </a:spcBef>
              <a:spcAft>
                <a:spcPts val="500"/>
              </a:spcAft>
            </a:pPr>
            <a:r>
              <a:rPr kumimoji="0" lang="en-US" sz="1200">
                <a:solidFill>
                  <a:srgbClr val="000000"/>
                </a:solidFill>
                <a:effectLst/>
                <a:latin typeface="Comic Sans MS" pitchFamily="66" charset="0"/>
              </a:rPr>
              <a:t>Air pollution in Santiago results in damaging respiratory diseases and a large number of premature deaths.</a:t>
            </a:r>
            <a:r>
              <a:rPr kumimoji="0" lang="en-US" sz="2800">
                <a:effectLst/>
              </a:rPr>
              <a:t> </a:t>
            </a:r>
          </a:p>
          <a:p>
            <a:pPr>
              <a:spcBef>
                <a:spcPts val="500"/>
              </a:spcBef>
              <a:spcAft>
                <a:spcPts val="500"/>
              </a:spcAft>
            </a:pPr>
            <a:r>
              <a:rPr kumimoji="0" lang="en-US" sz="1200">
                <a:solidFill>
                  <a:srgbClr val="000000"/>
                </a:solidFill>
                <a:effectLst/>
                <a:latin typeface="Comic Sans MS" pitchFamily="66" charset="0"/>
              </a:rPr>
              <a:t>Air pollution in Santiago is caused by factories, rapid urban expansion and an increasing rate of automobile use. </a:t>
            </a:r>
          </a:p>
          <a:p>
            <a:pPr>
              <a:spcBef>
                <a:spcPts val="500"/>
              </a:spcBef>
              <a:spcAft>
                <a:spcPts val="500"/>
              </a:spcAft>
            </a:pPr>
            <a:r>
              <a:rPr kumimoji="0" lang="en-US" sz="1200">
                <a:solidFill>
                  <a:srgbClr val="000000"/>
                </a:solidFill>
                <a:effectLst/>
                <a:latin typeface="Comic Sans MS" pitchFamily="66" charset="0"/>
              </a:rPr>
              <a:t>Chile is the world's largest producer of copper. In Santiago, the process of copper mining contributes a considerable amount of pollutants to both the air and water; pollutants include sulfur dioxide, arsenic and suspended particulate matter.</a:t>
            </a:r>
          </a:p>
          <a:p>
            <a:pPr>
              <a:spcBef>
                <a:spcPts val="500"/>
              </a:spcBef>
              <a:spcAft>
                <a:spcPts val="500"/>
              </a:spcAft>
            </a:pPr>
            <a:r>
              <a:rPr kumimoji="0" lang="en-US" sz="1200">
                <a:solidFill>
                  <a:srgbClr val="000000"/>
                </a:solidFill>
                <a:effectLst/>
                <a:latin typeface="Comic Sans MS" pitchFamily="66" charset="0"/>
              </a:rPr>
              <a:t>A copper mine (right) in Chile shows how air quality is effected.</a:t>
            </a:r>
            <a:r>
              <a:rPr kumimoji="0" lang="en-US" sz="2800">
                <a:effectLst/>
              </a:rPr>
              <a:t> </a:t>
            </a:r>
          </a:p>
          <a:p>
            <a:pPr>
              <a:spcBef>
                <a:spcPts val="500"/>
              </a:spcBef>
              <a:spcAft>
                <a:spcPts val="500"/>
              </a:spcAft>
            </a:pPr>
            <a:endParaRPr kumimoji="0" lang="en-US" sz="2800">
              <a:effectLst/>
            </a:endParaRPr>
          </a:p>
          <a:p>
            <a:pPr>
              <a:spcBef>
                <a:spcPts val="500"/>
              </a:spcBef>
              <a:spcAft>
                <a:spcPts val="500"/>
              </a:spcAft>
            </a:pPr>
            <a:endParaRPr kumimoji="0" lang="en-US" sz="2800">
              <a:effectLst/>
            </a:endParaRPr>
          </a:p>
          <a:p>
            <a:pPr>
              <a:spcBef>
                <a:spcPts val="500"/>
              </a:spcBef>
              <a:spcAft>
                <a:spcPts val="500"/>
              </a:spcAft>
            </a:pPr>
            <a:endParaRPr kumimoji="0" lang="en-US" sz="2800">
              <a:effectLst/>
            </a:endParaRPr>
          </a:p>
          <a:p>
            <a:endParaRPr lang="en-US" sz="2800"/>
          </a:p>
        </p:txBody>
      </p:sp>
      <p:pic>
        <p:nvPicPr>
          <p:cNvPr id="11269" name="Picture 5"/>
          <p:cNvPicPr>
            <a:picLocks noChangeAspect="1" noChangeArrowheads="1"/>
          </p:cNvPicPr>
          <p:nvPr>
            <p:ph type="clipArt" sz="half" idx="2"/>
          </p:nvPr>
        </p:nvPicPr>
        <p:blipFill>
          <a:blip r:embed="rId2" cstate="print"/>
          <a:srcRect/>
          <a:stretch>
            <a:fillRect/>
          </a:stretch>
        </p:blip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solidFill>
                  <a:srgbClr val="000000"/>
                </a:solidFill>
                <a:effectLst/>
                <a:latin typeface="Comic Sans MS" pitchFamily="66" charset="0"/>
              </a:rPr>
              <a:t>Why Santiago?</a:t>
            </a:r>
          </a:p>
        </p:txBody>
      </p:sp>
      <p:pic>
        <p:nvPicPr>
          <p:cNvPr id="12291" name="Picture 3"/>
          <p:cNvPicPr>
            <a:picLocks noChangeAspect="1" noChangeArrowheads="1"/>
          </p:cNvPicPr>
          <p:nvPr>
            <p:ph type="clipArt" sz="half" idx="1"/>
          </p:nvPr>
        </p:nvPicPr>
        <p:blipFill>
          <a:blip r:embed="rId2" cstate="print"/>
          <a:srcRect/>
          <a:stretch>
            <a:fillRect/>
          </a:stretch>
        </p:blipFill>
        <p:spPr/>
      </p:pic>
      <p:sp>
        <p:nvSpPr>
          <p:cNvPr id="12292" name="Rectangle 4"/>
          <p:cNvSpPr>
            <a:spLocks noGrp="1" noChangeArrowheads="1"/>
          </p:cNvSpPr>
          <p:nvPr>
            <p:ph type="body" sz="half" idx="2"/>
          </p:nvPr>
        </p:nvSpPr>
        <p:spPr/>
        <p:txBody>
          <a:bodyPr/>
          <a:lstStyle/>
          <a:p>
            <a:r>
              <a:rPr lang="en-US" sz="1200">
                <a:solidFill>
                  <a:srgbClr val="000000"/>
                </a:solidFill>
                <a:effectLst/>
                <a:latin typeface="Comic Sans MS" pitchFamily="66" charset="0"/>
              </a:rPr>
              <a:t>Geography (location) effects Santiago’s air quality.  Santiago is located in an enclosed valley with limited wind and little rain. Thus air pollutants stay in the valley.</a:t>
            </a:r>
          </a:p>
          <a:p>
            <a:endParaRPr lang="en-US" sz="1200">
              <a:solidFill>
                <a:srgbClr val="000000"/>
              </a:solidFill>
              <a:effectLst/>
              <a:latin typeface="Comic Sans MS" pitchFamily="66" charset="0"/>
            </a:endParaRPr>
          </a:p>
          <a:p>
            <a:r>
              <a:rPr kumimoji="0" lang="en-US" sz="1200">
                <a:solidFill>
                  <a:srgbClr val="000000"/>
                </a:solidFill>
                <a:effectLst/>
                <a:latin typeface="Comic Sans MS" pitchFamily="66" charset="0"/>
              </a:rPr>
              <a:t>In an effort to reduce air pollution, the city authorities have restricted the operation of motor vehicles, keeping one fifth of all vehicles off the streets each weekday. Public transportation is provided by a subway and bus system.</a:t>
            </a:r>
            <a:r>
              <a:rPr kumimoji="0" lang="en-US" sz="2800">
                <a:effectLst/>
              </a:rPr>
              <a:t> </a:t>
            </a:r>
          </a:p>
          <a:p>
            <a:endParaRPr kumimoji="0" lang="en-US" sz="1200">
              <a:solidFill>
                <a:srgbClr val="000000"/>
              </a:solidFill>
              <a:effectLst/>
              <a:latin typeface="Comic Sans MS" pitchFamily="66" charset="0"/>
            </a:endParaRPr>
          </a:p>
          <a:p>
            <a:r>
              <a:rPr kumimoji="0" lang="en-US" sz="1200">
                <a:solidFill>
                  <a:srgbClr val="000000"/>
                </a:solidFill>
                <a:effectLst/>
                <a:latin typeface="Comic Sans MS" pitchFamily="66" charset="0"/>
              </a:rPr>
              <a:t>The US State Department has issued a warning to travelers: Air pollution is a major source of health concern in Santiago. The most severe air pollution occurs during the winter (May through August).</a:t>
            </a:r>
            <a:r>
              <a:rPr kumimoji="0" lang="en-US" sz="2800">
                <a:effectLst/>
              </a:rPr>
              <a:t> </a:t>
            </a:r>
            <a:br>
              <a:rPr kumimoji="0" lang="en-US" sz="2800">
                <a:effectLst/>
              </a:rPr>
            </a:br>
            <a:endParaRPr kumimoji="0" lang="en-US" sz="2800">
              <a:effectLst/>
            </a:endParaRPr>
          </a:p>
          <a:p>
            <a:endParaRPr lang="en-US" sz="1200">
              <a:solidFill>
                <a:srgbClr val="000000"/>
              </a:solidFill>
              <a:effectLst/>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09600" y="2133600"/>
            <a:ext cx="7772400" cy="1143000"/>
          </a:xfrm>
        </p:spPr>
        <p:txBody>
          <a:bodyPr anchor="ctr"/>
          <a:lstStyle/>
          <a:p>
            <a:pPr eaLnBrk="1" hangingPunct="1"/>
            <a:r>
              <a:rPr lang="en-US" sz="6600" b="1">
                <a:latin typeface="Tempus Sans ITC" pitchFamily="82" charset="0"/>
              </a:rPr>
              <a:t/>
            </a:r>
            <a:br>
              <a:rPr lang="en-US" sz="6600" b="1">
                <a:latin typeface="Tempus Sans ITC" pitchFamily="82" charset="0"/>
              </a:rPr>
            </a:br>
            <a:r>
              <a:rPr lang="en-US" sz="6600" b="1">
                <a:solidFill>
                  <a:srgbClr val="000000"/>
                </a:solidFill>
                <a:effectLst>
                  <a:outerShdw blurRad="38100" dist="38100" dir="2700000" algn="tl">
                    <a:srgbClr val="FFFFFF"/>
                  </a:outerShdw>
                </a:effectLst>
                <a:latin typeface="Tempus Sans ITC" pitchFamily="82" charset="0"/>
              </a:rPr>
              <a:t>Oil-Related Pollution </a:t>
            </a:r>
            <a:br>
              <a:rPr lang="en-US" sz="6600" b="1">
                <a:solidFill>
                  <a:srgbClr val="000000"/>
                </a:solidFill>
                <a:effectLst>
                  <a:outerShdw blurRad="38100" dist="38100" dir="2700000" algn="tl">
                    <a:srgbClr val="FFFFFF"/>
                  </a:outerShdw>
                </a:effectLst>
                <a:latin typeface="Tempus Sans ITC" pitchFamily="82" charset="0"/>
              </a:rPr>
            </a:br>
            <a:r>
              <a:rPr lang="en-US" sz="6600" b="1">
                <a:solidFill>
                  <a:srgbClr val="000000"/>
                </a:solidFill>
                <a:effectLst>
                  <a:outerShdw blurRad="38100" dist="38100" dir="2700000" algn="tl">
                    <a:srgbClr val="FFFFFF"/>
                  </a:outerShdw>
                </a:effectLst>
                <a:latin typeface="Tempus Sans ITC" pitchFamily="82" charset="0"/>
              </a:rPr>
              <a:t>in Latin America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8600" y="457200"/>
            <a:ext cx="7772400" cy="1066800"/>
          </a:xfrm>
        </p:spPr>
        <p:txBody>
          <a:bodyPr anchor="ctr"/>
          <a:lstStyle/>
          <a:p>
            <a:pPr eaLnBrk="1" hangingPunct="1"/>
            <a:r>
              <a:rPr lang="en-US" b="1">
                <a:solidFill>
                  <a:srgbClr val="0066FF"/>
                </a:solidFill>
                <a:latin typeface="Tempus Sans ITC" pitchFamily="82" charset="0"/>
              </a:rPr>
              <a:t>Background Info. About Oil</a:t>
            </a:r>
          </a:p>
        </p:txBody>
      </p:sp>
      <p:sp>
        <p:nvSpPr>
          <p:cNvPr id="22531" name="Rectangle 3"/>
          <p:cNvSpPr>
            <a:spLocks noGrp="1" noChangeArrowheads="1"/>
          </p:cNvSpPr>
          <p:nvPr>
            <p:ph type="body" idx="4294967295"/>
          </p:nvPr>
        </p:nvSpPr>
        <p:spPr>
          <a:xfrm>
            <a:off x="685800" y="1752600"/>
            <a:ext cx="3810000" cy="4648200"/>
          </a:xfrm>
        </p:spPr>
        <p:txBody>
          <a:bodyPr/>
          <a:lstStyle/>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-Within Latin America, oil has been found in Mexico, Venezuela, and Ecuador </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-These countries’ economies depend on this business</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-Oil is used to produce many items, including:</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*gasoline	*medicine</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*plastics	*paint</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*cosmetics	*diapers</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*medicine	*toothpaste</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Significant problems have arisen from the extraction, production, and  distribution of oil</a:t>
            </a:r>
          </a:p>
          <a:p>
            <a:pPr eaLnBrk="1" hangingPunct="1">
              <a:lnSpc>
                <a:spcPct val="90000"/>
              </a:lnSpc>
              <a:buFont typeface="Monotype Sorts" pitchFamily="2" charset="2"/>
              <a:buNone/>
            </a:pPr>
            <a:r>
              <a:rPr lang="en-US" sz="2000" b="1">
                <a:solidFill>
                  <a:srgbClr val="000000"/>
                </a:solidFill>
                <a:effectLst>
                  <a:outerShdw blurRad="38100" dist="38100" dir="2700000" algn="tl">
                    <a:srgbClr val="FFFFFF"/>
                  </a:outerShdw>
                </a:effectLst>
                <a:latin typeface="Tempus Sans ITC" pitchFamily="82" charset="0"/>
              </a:rPr>
              <a:t>	</a:t>
            </a:r>
          </a:p>
        </p:txBody>
      </p:sp>
      <p:pic>
        <p:nvPicPr>
          <p:cNvPr id="18436" name="Picture 4" descr="C:\Documents and Settings\The Malamed's\Desktop\Disposable Diapers - History and Development_files\oil-drilling-well.jpg"/>
          <p:cNvPicPr>
            <a:picLocks noChangeAspect="1" noChangeArrowheads="1"/>
          </p:cNvPicPr>
          <p:nvPr/>
        </p:nvPicPr>
        <p:blipFill>
          <a:blip r:embed="rId2" cstate="print"/>
          <a:srcRect/>
          <a:stretch>
            <a:fillRect/>
          </a:stretch>
        </p:blipFill>
        <p:spPr bwMode="auto">
          <a:xfrm>
            <a:off x="5410200" y="1524000"/>
            <a:ext cx="2671763" cy="4819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22531">
                                            <p:txEl>
                                              <p:pRg st="0" end="0"/>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22531">
                                            <p:txEl>
                                              <p:pRg st="1" end="1"/>
                                            </p:txEl>
                                          </p:spTgt>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grpId="0" nodeType="afterEffect">
                                  <p:stCondLst>
                                    <p:cond delay="1000"/>
                                  </p:stCondLst>
                                  <p:childTnLst>
                                    <p:set>
                                      <p:cBhvr>
                                        <p:cTn id="17" dur="1" fill="hold">
                                          <p:stCondLst>
                                            <p:cond delay="499"/>
                                          </p:stCondLst>
                                        </p:cTn>
                                        <p:tgtEl>
                                          <p:spTgt spid="22531">
                                            <p:txEl>
                                              <p:pRg st="2" end="2"/>
                                            </p:txEl>
                                          </p:spTgt>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1000"/>
                                  </p:stCondLst>
                                  <p:childTnLst>
                                    <p:set>
                                      <p:cBhvr>
                                        <p:cTn id="20" dur="1" fill="hold">
                                          <p:stCondLst>
                                            <p:cond delay="499"/>
                                          </p:stCondLst>
                                        </p:cTn>
                                        <p:tgtEl>
                                          <p:spTgt spid="22531">
                                            <p:txEl>
                                              <p:pRg st="3" end="3"/>
                                            </p:txEl>
                                          </p:spTgt>
                                        </p:tgtEl>
                                        <p:attrNameLst>
                                          <p:attrName>style.visibility</p:attrName>
                                        </p:attrNameLst>
                                      </p:cBhvr>
                                      <p:to>
                                        <p:strVal val="visible"/>
                                      </p:to>
                                    </p:set>
                                  </p:childTnLst>
                                </p:cTn>
                              </p:par>
                            </p:childTnLst>
                          </p:cTn>
                        </p:par>
                        <p:par>
                          <p:cTn id="21" fill="hold">
                            <p:stCondLst>
                              <p:cond delay="6500"/>
                            </p:stCondLst>
                            <p:childTnLst>
                              <p:par>
                                <p:cTn id="22" presetID="1" presetClass="entr" presetSubtype="0" fill="hold" grpId="0" nodeType="afterEffect">
                                  <p:stCondLst>
                                    <p:cond delay="1000"/>
                                  </p:stCondLst>
                                  <p:childTnLst>
                                    <p:set>
                                      <p:cBhvr>
                                        <p:cTn id="23" dur="1" fill="hold">
                                          <p:stCondLst>
                                            <p:cond delay="499"/>
                                          </p:stCondLst>
                                        </p:cTn>
                                        <p:tgtEl>
                                          <p:spTgt spid="22531">
                                            <p:txEl>
                                              <p:pRg st="4" end="4"/>
                                            </p:txEl>
                                          </p:spTgt>
                                        </p:tgtEl>
                                        <p:attrNameLst>
                                          <p:attrName>style.visibility</p:attrName>
                                        </p:attrNameLst>
                                      </p:cBhvr>
                                      <p:to>
                                        <p:strVal val="visible"/>
                                      </p:to>
                                    </p:set>
                                  </p:childTnLst>
                                </p:cTn>
                              </p:par>
                            </p:childTnLst>
                          </p:cTn>
                        </p:par>
                        <p:par>
                          <p:cTn id="24" fill="hold">
                            <p:stCondLst>
                              <p:cond delay="8000"/>
                            </p:stCondLst>
                            <p:childTnLst>
                              <p:par>
                                <p:cTn id="25" presetID="1" presetClass="entr" presetSubtype="0" fill="hold" grpId="0" nodeType="afterEffect">
                                  <p:stCondLst>
                                    <p:cond delay="100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par>
                          <p:cTn id="27" fill="hold">
                            <p:stCondLst>
                              <p:cond delay="9500"/>
                            </p:stCondLst>
                            <p:childTnLst>
                              <p:par>
                                <p:cTn id="28" presetID="1" presetClass="entr" presetSubtype="0" fill="hold" grpId="0" nodeType="afterEffect">
                                  <p:stCondLst>
                                    <p:cond delay="1000"/>
                                  </p:stCondLst>
                                  <p:childTnLst>
                                    <p:set>
                                      <p:cBhvr>
                                        <p:cTn id="29" dur="1" fill="hold">
                                          <p:stCondLst>
                                            <p:cond delay="499"/>
                                          </p:stCondLst>
                                        </p:cTn>
                                        <p:tgtEl>
                                          <p:spTgt spid="22531">
                                            <p:txEl>
                                              <p:pRg st="6" end="6"/>
                                            </p:txEl>
                                          </p:spTgt>
                                        </p:tgtEl>
                                        <p:attrNameLst>
                                          <p:attrName>style.visibility</p:attrName>
                                        </p:attrNameLst>
                                      </p:cBhvr>
                                      <p:to>
                                        <p:strVal val="visible"/>
                                      </p:to>
                                    </p:set>
                                  </p:childTnLst>
                                </p:cTn>
                              </p:par>
                            </p:childTnLst>
                          </p:cTn>
                        </p:par>
                        <p:par>
                          <p:cTn id="30" fill="hold">
                            <p:stCondLst>
                              <p:cond delay="11000"/>
                            </p:stCondLst>
                            <p:childTnLst>
                              <p:par>
                                <p:cTn id="31" presetID="1" presetClass="entr" presetSubtype="0" fill="hold" grpId="0" nodeType="afterEffect">
                                  <p:stCondLst>
                                    <p:cond delay="1000"/>
                                  </p:stCondLst>
                                  <p:childTnLst>
                                    <p:set>
                                      <p:cBhvr>
                                        <p:cTn id="32" dur="1" fill="hold">
                                          <p:stCondLst>
                                            <p:cond delay="499"/>
                                          </p:stCondLst>
                                        </p:cTn>
                                        <p:tgtEl>
                                          <p:spTgt spid="22531">
                                            <p:txEl>
                                              <p:pRg st="7" end="7"/>
                                            </p:txEl>
                                          </p:spTgt>
                                        </p:tgtEl>
                                        <p:attrNameLst>
                                          <p:attrName>style.visibility</p:attrName>
                                        </p:attrNameLst>
                                      </p:cBhvr>
                                      <p:to>
                                        <p:strVal val="visible"/>
                                      </p:to>
                                    </p:set>
                                  </p:childTnLst>
                                </p:cTn>
                              </p:par>
                            </p:childTnLst>
                          </p:cTn>
                        </p:par>
                        <p:par>
                          <p:cTn id="33" fill="hold">
                            <p:stCondLst>
                              <p:cond delay="12500"/>
                            </p:stCondLst>
                            <p:childTnLst>
                              <p:par>
                                <p:cTn id="34" presetID="1" presetClass="entr" presetSubtype="0" fill="hold" grpId="0" nodeType="afterEffect">
                                  <p:stCondLst>
                                    <p:cond delay="1000"/>
                                  </p:stCondLst>
                                  <p:childTnLst>
                                    <p:set>
                                      <p:cBhvr>
                                        <p:cTn id="35" dur="1" fill="hold">
                                          <p:stCondLst>
                                            <p:cond delay="499"/>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solidFill>
                  <a:srgbClr val="000000"/>
                </a:solidFill>
                <a:effectLst>
                  <a:outerShdw blurRad="38100" dist="38100" dir="2700000" algn="tl">
                    <a:srgbClr val="FFFFFF"/>
                  </a:outerShdw>
                </a:effectLst>
              </a:rPr>
              <a:t>More Facts about Oil</a:t>
            </a:r>
          </a:p>
        </p:txBody>
      </p:sp>
      <p:sp>
        <p:nvSpPr>
          <p:cNvPr id="36867" name="Rectangle 3"/>
          <p:cNvSpPr>
            <a:spLocks noGrp="1" noChangeArrowheads="1"/>
          </p:cNvSpPr>
          <p:nvPr>
            <p:ph type="body" idx="1"/>
          </p:nvPr>
        </p:nvSpPr>
        <p:spPr/>
        <p:txBody>
          <a:bodyPr/>
          <a:lstStyle/>
          <a:p>
            <a:r>
              <a:rPr lang="en-US" sz="2800">
                <a:solidFill>
                  <a:srgbClr val="000000"/>
                </a:solidFill>
                <a:effectLst>
                  <a:outerShdw blurRad="38100" dist="38100" dir="2700000" algn="tl">
                    <a:srgbClr val="FFFFFF"/>
                  </a:outerShdw>
                </a:effectLst>
              </a:rPr>
              <a:t>The United States has 5% of the world’s total population, yet uses 25% of the oil produced</a:t>
            </a:r>
          </a:p>
          <a:p>
            <a:r>
              <a:rPr lang="en-US" sz="2800">
                <a:solidFill>
                  <a:srgbClr val="000000"/>
                </a:solidFill>
                <a:effectLst>
                  <a:outerShdw blurRad="38100" dist="38100" dir="2700000" algn="tl">
                    <a:srgbClr val="FFFFFF"/>
                  </a:outerShdw>
                </a:effectLst>
              </a:rPr>
              <a:t>The U.S. buys more oil from Latin American countries than from all Middle Eastern countries combined</a:t>
            </a:r>
          </a:p>
          <a:p>
            <a:r>
              <a:rPr lang="en-US" sz="2800">
                <a:solidFill>
                  <a:srgbClr val="000000"/>
                </a:solidFill>
                <a:effectLst>
                  <a:outerShdw blurRad="38100" dist="38100" dir="2700000" algn="tl">
                    <a:srgbClr val="FFFFFF"/>
                  </a:outerShdw>
                </a:effectLst>
              </a:rPr>
              <a:t>However, there is a greater supply of oil in the Middle East than in Latin America, which is why the U.S. is so involved in that area of the world.</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Comic Sans MS" pitchFamily="66"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203</TotalTime>
  <Words>1428</Words>
  <Application>Microsoft Office PowerPoint</Application>
  <PresentationFormat>On-screen Show (4:3)</PresentationFormat>
  <Paragraphs>131</Paragraphs>
  <Slides>24</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Times New Roman</vt:lpstr>
      <vt:lpstr>Tahoma</vt:lpstr>
      <vt:lpstr>Monotype Sorts</vt:lpstr>
      <vt:lpstr>Comic Sans MS</vt:lpstr>
      <vt:lpstr>Tempus Sans ITC</vt:lpstr>
      <vt:lpstr>Wingdings</vt:lpstr>
      <vt:lpstr>Tw Cen MT</vt:lpstr>
      <vt:lpstr>Arial</vt:lpstr>
      <vt:lpstr>Whirlpool</vt:lpstr>
      <vt:lpstr>Microsoft Photo Editor 3.0 Photo</vt:lpstr>
      <vt:lpstr> </vt:lpstr>
      <vt:lpstr>What is air pollution?</vt:lpstr>
      <vt:lpstr>Mexico City, Mexico</vt:lpstr>
      <vt:lpstr>Why Mexico City?</vt:lpstr>
      <vt:lpstr>Santiago, Chile</vt:lpstr>
      <vt:lpstr>Why Santiago?</vt:lpstr>
      <vt:lpstr> Oil-Related Pollution  in Latin America</vt:lpstr>
      <vt:lpstr>Background Info. About Oil</vt:lpstr>
      <vt:lpstr>More Facts about Oil</vt:lpstr>
      <vt:lpstr>Impact on Forests</vt:lpstr>
      <vt:lpstr>Pollution of Water</vt:lpstr>
      <vt:lpstr>Pollution of Air and Soil</vt:lpstr>
      <vt:lpstr>Oil Spills</vt:lpstr>
      <vt:lpstr>Effects of Oil Spills</vt:lpstr>
      <vt:lpstr>Slide 15</vt:lpstr>
      <vt:lpstr>Slide 16</vt:lpstr>
      <vt:lpstr>DEFORESTATION of the Amazon</vt:lpstr>
      <vt:lpstr>Slide 18</vt:lpstr>
      <vt:lpstr>Slide 19</vt:lpstr>
      <vt:lpstr>Slide 20</vt:lpstr>
      <vt:lpstr>Slide 21</vt:lpstr>
      <vt:lpstr>Slide 22</vt:lpstr>
      <vt:lpstr>Slide 23</vt:lpstr>
      <vt:lpstr>BIBLIOGRAPHY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dc:title>
  <dc:creator>Caitlin</dc:creator>
  <cp:lastModifiedBy>Ben Schilling</cp:lastModifiedBy>
  <cp:revision>9</cp:revision>
  <dcterms:created xsi:type="dcterms:W3CDTF">2008-03-02T16:23:38Z</dcterms:created>
  <dcterms:modified xsi:type="dcterms:W3CDTF">2012-01-22T01:19:04Z</dcterms:modified>
</cp:coreProperties>
</file>