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7" r:id="rId6"/>
    <p:sldId id="261" r:id="rId7"/>
    <p:sldId id="268" r:id="rId8"/>
    <p:sldId id="285" r:id="rId9"/>
    <p:sldId id="282" r:id="rId10"/>
    <p:sldId id="304" r:id="rId11"/>
    <p:sldId id="284" r:id="rId12"/>
    <p:sldId id="269" r:id="rId13"/>
    <p:sldId id="283" r:id="rId14"/>
    <p:sldId id="264" r:id="rId15"/>
    <p:sldId id="270" r:id="rId16"/>
    <p:sldId id="286" r:id="rId17"/>
    <p:sldId id="271" r:id="rId18"/>
    <p:sldId id="287" r:id="rId19"/>
    <p:sldId id="281" r:id="rId20"/>
    <p:sldId id="288" r:id="rId21"/>
    <p:sldId id="272" r:id="rId22"/>
    <p:sldId id="289" r:id="rId23"/>
    <p:sldId id="265" r:id="rId24"/>
    <p:sldId id="290" r:id="rId25"/>
    <p:sldId id="273" r:id="rId26"/>
    <p:sldId id="302" r:id="rId27"/>
    <p:sldId id="274" r:id="rId28"/>
    <p:sldId id="300" r:id="rId29"/>
    <p:sldId id="301" r:id="rId30"/>
    <p:sldId id="275" r:id="rId31"/>
    <p:sldId id="303" r:id="rId32"/>
    <p:sldId id="276" r:id="rId33"/>
    <p:sldId id="266" r:id="rId34"/>
    <p:sldId id="291" r:id="rId35"/>
    <p:sldId id="277" r:id="rId36"/>
    <p:sldId id="296" r:id="rId37"/>
    <p:sldId id="293" r:id="rId38"/>
    <p:sldId id="297" r:id="rId39"/>
    <p:sldId id="294" r:id="rId40"/>
    <p:sldId id="292" r:id="rId41"/>
    <p:sldId id="295" r:id="rId42"/>
    <p:sldId id="278" r:id="rId43"/>
    <p:sldId id="298" r:id="rId44"/>
    <p:sldId id="280" r:id="rId45"/>
    <p:sldId id="279" r:id="rId46"/>
    <p:sldId id="29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A3F"/>
    <a:srgbClr val="D6DE20"/>
    <a:srgbClr val="FC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8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3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5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E0D0-135B-4636-B77C-52885F7C86B6}" type="datetimeFigureOut">
              <a:rPr lang="en-US" smtClean="0"/>
              <a:t>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F2D84-7898-4E13-82B4-86CE39997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1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1" y="675249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56739"/>
            <a:ext cx="12192000" cy="1097280"/>
          </a:xfrm>
          <a:prstGeom prst="rect">
            <a:avLst/>
          </a:prstGeom>
          <a:solidFill>
            <a:srgbClr val="14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35870"/>
            <a:ext cx="12192000" cy="914400"/>
          </a:xfrm>
          <a:prstGeom prst="rect">
            <a:avLst/>
          </a:prstGeom>
          <a:solidFill>
            <a:srgbClr val="FCF7DC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 of the Yangtze and Ganges Rivers &amp;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Air Pollution and Flooding in India and China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9442" y="1027208"/>
            <a:ext cx="8148898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Asia’s</a:t>
            </a:r>
          </a:p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Issues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977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3311" r="2803" b="3454"/>
          <a:stretch/>
        </p:blipFill>
        <p:spPr>
          <a:xfrm>
            <a:off x="5918687" y="2132427"/>
            <a:ext cx="6091311" cy="4600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3872" r="2803" b="3697"/>
          <a:stretch/>
        </p:blipFill>
        <p:spPr>
          <a:xfrm>
            <a:off x="154744" y="191086"/>
            <a:ext cx="607724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69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Ganges River is highly polluted with dangerous bacteria.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estimated that about 80% of all illnesses and 1/3</a:t>
            </a:r>
            <a:r>
              <a:rPr lang="en-US" sz="30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rd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 of deaths in India come from diseases carried by dirty water.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Outbreaks of such diseases as cholera, dysentery, typhoid, and hepatitis are common.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Cities along the Ganges have the highest rates of water-born diseases (found in drinking water) of any who live in India.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17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59" y="2191647"/>
            <a:ext cx="690477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"/>
          <a:stretch/>
        </p:blipFill>
        <p:spPr>
          <a:xfrm>
            <a:off x="117524" y="117670"/>
            <a:ext cx="6667500" cy="35680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62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India’s government started a program in 1985 called the Ganges Action Plan, with the purpose of cleaning up the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have built many sewage and water treatment plants along the river.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it has not proved to be enough as India’s growing population and the run-off from industrial and farm production have continued to pollute the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2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1824" y="2370931"/>
            <a:ext cx="9668352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Yangtze River</a:t>
            </a:r>
            <a:endParaRPr lang="en-US" sz="10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146A3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205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23" y="0"/>
            <a:ext cx="7911354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823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Yangtze River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Yangtze is China’s longest river and the third longest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begins in the Tibetan Plateau and flows nearly 4,000 miles through 185 towns where 400 million people live until it reaches the East China Sea.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Yangtze is extremely important to about a third of China’s population because it provides hydroelectric power, water for irrigation, and transportation for cargo ships.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Pumping stations along the river take water out to supply people with water for drinking, irrigation, and industrial uses.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4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5"/>
          <a:stretch/>
        </p:blipFill>
        <p:spPr>
          <a:xfrm>
            <a:off x="1206446" y="0"/>
            <a:ext cx="977910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06769" y="0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Yangtze in Shanghai</a:t>
            </a:r>
          </a:p>
        </p:txBody>
      </p:sp>
    </p:spTree>
    <p:extLst>
      <p:ext uri="{BB962C8B-B14F-4D97-AF65-F5344CB8AC3E}">
        <p14:creationId xmlns:p14="http://schemas.microsoft.com/office/powerpoint/2010/main" val="137686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082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7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 of Pollution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Billions of tons of chemicals and waste from agriculture, industry, and humans pour into the river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Nitrogen from fertilizers and arsenic (poisonous chemical) from industrial uses are the leading pollutants in the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6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9" y="0"/>
            <a:ext cx="1029343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5" y="3953022"/>
            <a:ext cx="4229590" cy="27774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11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457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2000" dirty="0"/>
          </a:p>
          <a:p>
            <a:r>
              <a:rPr lang="en-US" sz="28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SS7G10 The student will discuss environmental issues across Southern and Eastern Asia. 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a. Describe the causes and effects of pollution on the Yangtze and Ganges Rivers. </a:t>
            </a:r>
          </a:p>
          <a:p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b. Describe the causes and effects of air pollution and flooding in India and China.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3918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pollution  puts all of the cities along its banks at risk.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species of plants and animals are dying.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Nitrates from farm run-off has caused algae in the water to multiply and is contaminating and killing the fish.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Chinese people are eating the sick fish, which has led to many health problems.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Hundreds of millions of Chinese villagers do not have safe drinking water because of the pollution.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67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confluence.furman.edu:8443/download/attachments/2359552/yangtze-river.jpg?version=1&amp;modificationDate=125813425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1" y="1143000"/>
            <a:ext cx="5733736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20" y="729831"/>
            <a:ext cx="4636037" cy="5398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3036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Chinese government is building more water treatment facilities along the Yangtze’s banks.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encouraging cities to build sanitary landfills for garbage rather than dumping it into the river.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03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4399" y="1909267"/>
            <a:ext cx="794320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Flooding in </a:t>
            </a:r>
          </a:p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India</a:t>
            </a:r>
            <a:endParaRPr lang="en-US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088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Monsoons are a mixed blessing for India.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Farmers depend on the rain for their crops and the huge amounts of water are used to generate electricity.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monsoons are also responsible for heavy floods.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Monsoon season begins in June and spreads heavy rain until September.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If flooding occurs, the rivers overflow and cause mass destruction and spread water-borne diseases.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809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54000"/>
            <a:ext cx="9906000" cy="6350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931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monsoons are too severe, the rivers overflow their banks and water sweeps over the 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this happens, airports close, power lines fall, humans and animals drown, and water-borne illnesses spread.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8" y="182879"/>
            <a:ext cx="4788784" cy="57009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36" y="1923755"/>
            <a:ext cx="7159451" cy="46775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800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24399" y="1909267"/>
            <a:ext cx="794320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Flooding in </a:t>
            </a:r>
          </a:p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China</a:t>
            </a:r>
            <a:endParaRPr lang="en-US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491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Monsoons are beneficial to farmers, but they also cause floods in China.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monsoon season runs from March through August.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Over the years, loggers have cut down many of the trees that used to contain flooding.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Farmers downstream have also drained wetlands that used to act as sponges during floods.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actions have multiplied the effects of the storm water runoff and it now takes much less water to cause a flood.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6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1" y="675249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56739"/>
            <a:ext cx="12192000" cy="1097280"/>
          </a:xfrm>
          <a:prstGeom prst="rect">
            <a:avLst/>
          </a:prstGeom>
          <a:solidFill>
            <a:srgbClr val="146A3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35870"/>
            <a:ext cx="12192000" cy="914400"/>
          </a:xfrm>
          <a:prstGeom prst="rect">
            <a:avLst/>
          </a:prstGeom>
          <a:solidFill>
            <a:srgbClr val="FCF7DC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Pollution of the Yangtze and Ganges Rivers &amp; </a:t>
            </a:r>
          </a:p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Air Pollution and Flooding in India and China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9442" y="1027208"/>
            <a:ext cx="8148898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Asia’s</a:t>
            </a:r>
          </a:p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Environmental</a:t>
            </a:r>
          </a:p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Issues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088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0"/>
          <a:stretch/>
        </p:blipFill>
        <p:spPr>
          <a:xfrm>
            <a:off x="5309687" y="965395"/>
            <a:ext cx="6737979" cy="5715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4" b="15642"/>
          <a:stretch/>
        </p:blipFill>
        <p:spPr>
          <a:xfrm>
            <a:off x="154744" y="173209"/>
            <a:ext cx="5813328" cy="45157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69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Monsoons usually cause floods every two or three years in China.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the river floods, homes and crops are buried and lives are lost.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Flooding from China’s Huang He River has caused more deaths than any other river in the world.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8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0" y="0"/>
            <a:ext cx="1028185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25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58" y="2064012"/>
            <a:ext cx="841448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Air Pollution</a:t>
            </a:r>
          </a:p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 India</a:t>
            </a:r>
            <a:endParaRPr lang="en-US" sz="10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748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7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 of Pollution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some of the heaviest air pollution in the world due to an enormous and automobile emissions and the development of industry.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Automobile emissions account for almost 70% of the air pollution in some urban areas of India.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Indoor air pollution is also a growing problem.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rural areas, many families cook over open fires, using wood, livestock dung, or coal as fuel.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These fuel sources emit carbon monoxide, soot, and other harmful chemicals into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44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9714" y="4551828"/>
            <a:ext cx="7472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“Cooking fuel in rural India is prepared from a wet mix of dried grass, </a:t>
            </a:r>
            <a:r>
              <a:rPr lang="en-US" sz="2000" dirty="0" err="1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fuelwood</a:t>
            </a:r>
            <a:r>
              <a:rPr lang="en-US" sz="2000" dirty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 pieces, hay, leaves and mostly cow/livestock dung. This mix is patted down into disc-shaped cakes, dried, and then used as fuel in stoves. When it burns, it produces smoke and numerous indoor air pollutants at concentrations 5 times higher than coal.”</a:t>
            </a:r>
            <a:endParaRPr lang="en-US" sz="2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8" y="879500"/>
            <a:ext cx="4277685" cy="5099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449" y="287285"/>
            <a:ext cx="6396815" cy="42645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019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1" y="1280160"/>
            <a:ext cx="7162800" cy="4297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402" y="685800"/>
            <a:ext cx="4014439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686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184709"/>
            <a:ext cx="9863797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Because of India’s rapidly growing population, more and more Indians are exposed to pollution every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Indians living in cities have some of the highest rates of respiratory disease in the world.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Air pollution is now the fifth leading cause of death in India.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Taj Mahal, a sacred site and popular tourist destination, is growing yellow from high levels of air pollution.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Some scientists believe that Indian smog could potentially change weather patterns in North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97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939541"/>
            <a:ext cx="4828032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832" y="106682"/>
            <a:ext cx="609600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8" y="974921"/>
            <a:ext cx="5442856" cy="49081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4073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Solution?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has been very difficult for India’s government to enforce laws on industry and transportation to clean up the air because it would effect the economy.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large part of India’s population is poor and does not want anything to slow down economic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India has been investing money in clean up efforts, but it has not proved to be enough.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1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0323" y="2370931"/>
            <a:ext cx="9391353" cy="24622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Ganges River</a:t>
            </a:r>
            <a:endParaRPr lang="en-US" sz="10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146A3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3603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8420" y="1106582"/>
            <a:ext cx="10170941" cy="4492237"/>
          </a:xfrm>
          <a:prstGeom prst="ellipse">
            <a:avLst/>
          </a:prstGeom>
          <a:solidFill>
            <a:srgbClr val="D6DE20">
              <a:alpha val="94000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88758" y="2064012"/>
            <a:ext cx="8414484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Air Pollution</a:t>
            </a:r>
          </a:p>
          <a:p>
            <a:pPr algn="ctr"/>
            <a:r>
              <a:rPr lang="en-US" sz="10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 China</a:t>
            </a:r>
            <a:endParaRPr lang="en-US" sz="100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146A3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513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7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 of Pollution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cities have experienced tremendous growth in population and industry in the past few decades.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China is home to 16 of the world’s 20 most polluted cities.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Much of China’s energy is provided by burning coal, a process that sends soot, ash, and chemicals into the air.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Chinese people also burn coal to heat their homes, adding to the pollution problem.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Millions of Chinese people now drive automobiles, whose exhaust is a major source of air pollution.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492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4" y="640080"/>
            <a:ext cx="7974349" cy="55778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574" y="1600200"/>
            <a:ext cx="244928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6920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Effects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leading causes of death in China are heart and respiratory conditions related to overexposure to air pollution.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Air pollution has also created acid rain in China, a problem for at least a third of country’s agricultural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9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air pollution created in Chinese cities is not confined in the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Winds carry the contaminated air and rain to Korea, Japan, and other parts of Asia as well.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426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8" y="2571456"/>
            <a:ext cx="6592186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8812"/>
            <a:ext cx="6172200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5640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8" y="0"/>
            <a:ext cx="10453303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478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Solution?</a:t>
            </a:r>
            <a:endParaRPr lang="en-US" sz="80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146A3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government created the Beijing Municipal Environmental Protection Bureau to work on the quality of the city’s air before the 2008 Olympics.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Automobile traffic was greatly reduced and many factories were temporarily closed.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air pollutants were cut by as much as 45%.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9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people enjoyed the cleaner air and petitioned the government to find long-term ways to clean it up.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5744" r="1733" b="3590"/>
          <a:stretch/>
        </p:blipFill>
        <p:spPr>
          <a:xfrm>
            <a:off x="2628210" y="0"/>
            <a:ext cx="693557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53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Ganges River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Ganges River begins high in the Himalayas and flows southeast through India and Bangladesh for more than 1,500 miles to the Bay of Bengal.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most important river to the Indian subcontinent.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Ganges provides water for drinking, bathing, cooking, and for transportation for over 400 million people who live in its river valley.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runs through India’s most fertile and densely populated areas.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Ganges is nicknamed “Mother Ganges”, and it is very sacred to the Hindu religion.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2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002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CF7DC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5145"/>
            <a:ext cx="10058400" cy="21082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700" b="1" cap="none" spc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146A3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Causes of Pollution</a:t>
            </a:r>
          </a:p>
          <a:p>
            <a:pPr algn="ctr"/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101" y="1255049"/>
            <a:ext cx="98637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About two million tons of chemical, human, and agricultural waste pours into the Ganges every day.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Cities pour millions of gallons of sewage into the river that is eventually carried to villages farther south.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Human and animal waste also pollute the river.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Hindus believe that they will have a peaceful journey to the next life if their ashes are scattered into the Ganges.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Many are too poor for cremation, so they place the bodies in the water instead.</a:t>
            </a:r>
          </a:p>
        </p:txBody>
      </p:sp>
    </p:spTree>
    <p:extLst>
      <p:ext uri="{BB962C8B-B14F-4D97-AF65-F5344CB8AC3E}">
        <p14:creationId xmlns:p14="http://schemas.microsoft.com/office/powerpoint/2010/main" val="277188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6A3F">
              <a:alpha val="97000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21548" y="1122363"/>
            <a:ext cx="9863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fdsafs</a:t>
            </a:r>
            <a:endParaRPr lang="en-US" sz="32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46" y="0"/>
            <a:ext cx="1028700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547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1468</Words>
  <Application>Microsoft Office PowerPoint</Application>
  <PresentationFormat>Widescreen</PresentationFormat>
  <Paragraphs>150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35</cp:revision>
  <dcterms:created xsi:type="dcterms:W3CDTF">2014-01-05T13:25:55Z</dcterms:created>
  <dcterms:modified xsi:type="dcterms:W3CDTF">2017-02-18T15:45:10Z</dcterms:modified>
</cp:coreProperties>
</file>