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67" r:id="rId5"/>
    <p:sldId id="326" r:id="rId6"/>
    <p:sldId id="471" r:id="rId7"/>
    <p:sldId id="483" r:id="rId8"/>
    <p:sldId id="484" r:id="rId9"/>
    <p:sldId id="486" r:id="rId10"/>
    <p:sldId id="487" r:id="rId11"/>
    <p:sldId id="488" r:id="rId12"/>
    <p:sldId id="489" r:id="rId13"/>
    <p:sldId id="490" r:id="rId14"/>
    <p:sldId id="491" r:id="rId15"/>
    <p:sldId id="345" r:id="rId16"/>
    <p:sldId id="403" r:id="rId17"/>
    <p:sldId id="347" r:id="rId18"/>
    <p:sldId id="348" r:id="rId19"/>
    <p:sldId id="409" r:id="rId20"/>
    <p:sldId id="406" r:id="rId21"/>
    <p:sldId id="411" r:id="rId22"/>
    <p:sldId id="412" r:id="rId23"/>
    <p:sldId id="410" r:id="rId24"/>
    <p:sldId id="413" r:id="rId25"/>
    <p:sldId id="481" r:id="rId26"/>
    <p:sldId id="407" r:id="rId27"/>
    <p:sldId id="455" r:id="rId28"/>
    <p:sldId id="456" r:id="rId29"/>
    <p:sldId id="408" r:id="rId30"/>
    <p:sldId id="415" r:id="rId31"/>
    <p:sldId id="404" r:id="rId32"/>
    <p:sldId id="416" r:id="rId33"/>
    <p:sldId id="414" r:id="rId34"/>
    <p:sldId id="423" r:id="rId35"/>
    <p:sldId id="417" r:id="rId36"/>
    <p:sldId id="424" r:id="rId37"/>
    <p:sldId id="419" r:id="rId38"/>
    <p:sldId id="482" r:id="rId39"/>
    <p:sldId id="418" r:id="rId40"/>
    <p:sldId id="425" r:id="rId41"/>
    <p:sldId id="420" r:id="rId42"/>
    <p:sldId id="459" r:id="rId43"/>
    <p:sldId id="460" r:id="rId44"/>
    <p:sldId id="405" r:id="rId45"/>
    <p:sldId id="426" r:id="rId46"/>
    <p:sldId id="430" r:id="rId47"/>
    <p:sldId id="427" r:id="rId48"/>
    <p:sldId id="422" r:id="rId49"/>
    <p:sldId id="428" r:id="rId50"/>
    <p:sldId id="485" r:id="rId51"/>
    <p:sldId id="461" r:id="rId52"/>
    <p:sldId id="431" r:id="rId53"/>
    <p:sldId id="445" r:id="rId54"/>
    <p:sldId id="444" r:id="rId55"/>
    <p:sldId id="446" r:id="rId56"/>
    <p:sldId id="432" r:id="rId57"/>
    <p:sldId id="447" r:id="rId58"/>
    <p:sldId id="434" r:id="rId59"/>
    <p:sldId id="462" r:id="rId60"/>
    <p:sldId id="433" r:id="rId61"/>
    <p:sldId id="448" r:id="rId62"/>
    <p:sldId id="435" r:id="rId63"/>
    <p:sldId id="463" r:id="rId64"/>
    <p:sldId id="436" r:id="rId65"/>
    <p:sldId id="437" r:id="rId66"/>
    <p:sldId id="438" r:id="rId67"/>
    <p:sldId id="439" r:id="rId68"/>
    <p:sldId id="440" r:id="rId69"/>
    <p:sldId id="468" r:id="rId70"/>
    <p:sldId id="469" r:id="rId71"/>
    <p:sldId id="470" r:id="rId72"/>
    <p:sldId id="325" r:id="rId73"/>
    <p:sldId id="450" r:id="rId74"/>
    <p:sldId id="443" r:id="rId75"/>
    <p:sldId id="476" r:id="rId76"/>
    <p:sldId id="477" r:id="rId77"/>
    <p:sldId id="478" r:id="rId78"/>
    <p:sldId id="479" r:id="rId79"/>
    <p:sldId id="480" r:id="rId80"/>
    <p:sldId id="457" r:id="rId81"/>
    <p:sldId id="458" r:id="rId82"/>
    <p:sldId id="465" r:id="rId83"/>
    <p:sldId id="464" r:id="rId84"/>
    <p:sldId id="466" r:id="rId85"/>
    <p:sldId id="340" r:id="rId86"/>
    <p:sldId id="452" r:id="rId87"/>
    <p:sldId id="453" r:id="rId88"/>
    <p:sldId id="454"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A9A3"/>
    <a:srgbClr val="666666"/>
    <a:srgbClr val="F15B5D"/>
    <a:srgbClr val="EDD62D"/>
    <a:srgbClr val="CBCC66"/>
    <a:srgbClr val="547F71"/>
    <a:srgbClr val="F37A8F"/>
    <a:srgbClr val="39446F"/>
    <a:srgbClr val="06134A"/>
    <a:srgbClr val="FF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vens, Patrice A." userId="S::givensp1@fultonschools.org::3cd545d0-0c24-48d5-9d0c-f59838dbd88b" providerId="AD" clId="Web-{CD4F2377-496E-49F3-B245-50078DD8975B}"/>
    <pc:docChg chg="modSld modMainMaster">
      <pc:chgData name="Givens, Patrice A." userId="S::givensp1@fultonschools.org::3cd545d0-0c24-48d5-9d0c-f59838dbd88b" providerId="AD" clId="Web-{CD4F2377-496E-49F3-B245-50078DD8975B}" dt="2019-09-04T19:30:30.419" v="3"/>
      <pc:docMkLst>
        <pc:docMk/>
      </pc:docMkLst>
      <pc:sldChg chg="modTransition">
        <pc:chgData name="Givens, Patrice A." userId="S::givensp1@fultonschools.org::3cd545d0-0c24-48d5-9d0c-f59838dbd88b" providerId="AD" clId="Web-{CD4F2377-496E-49F3-B245-50078DD8975B}" dt="2019-09-04T19:30:30.419" v="3"/>
        <pc:sldMkLst>
          <pc:docMk/>
          <pc:sldMk cId="1306296320" sldId="325"/>
        </pc:sldMkLst>
      </pc:sldChg>
      <pc:sldChg chg="modTransition">
        <pc:chgData name="Givens, Patrice A." userId="S::givensp1@fultonschools.org::3cd545d0-0c24-48d5-9d0c-f59838dbd88b" providerId="AD" clId="Web-{CD4F2377-496E-49F3-B245-50078DD8975B}" dt="2019-09-04T19:30:30.419" v="3"/>
        <pc:sldMkLst>
          <pc:docMk/>
          <pc:sldMk cId="3320956154" sldId="326"/>
        </pc:sldMkLst>
      </pc:sldChg>
      <pc:sldChg chg="modTransition">
        <pc:chgData name="Givens, Patrice A." userId="S::givensp1@fultonschools.org::3cd545d0-0c24-48d5-9d0c-f59838dbd88b" providerId="AD" clId="Web-{CD4F2377-496E-49F3-B245-50078DD8975B}" dt="2019-09-04T19:30:30.419" v="3"/>
        <pc:sldMkLst>
          <pc:docMk/>
          <pc:sldMk cId="3990428639" sldId="340"/>
        </pc:sldMkLst>
      </pc:sldChg>
      <pc:sldChg chg="modTransition">
        <pc:chgData name="Givens, Patrice A." userId="S::givensp1@fultonschools.org::3cd545d0-0c24-48d5-9d0c-f59838dbd88b" providerId="AD" clId="Web-{CD4F2377-496E-49F3-B245-50078DD8975B}" dt="2019-09-04T19:30:30.419" v="3"/>
        <pc:sldMkLst>
          <pc:docMk/>
          <pc:sldMk cId="2718135596" sldId="345"/>
        </pc:sldMkLst>
      </pc:sldChg>
      <pc:sldChg chg="modTransition">
        <pc:chgData name="Givens, Patrice A." userId="S::givensp1@fultonschools.org::3cd545d0-0c24-48d5-9d0c-f59838dbd88b" providerId="AD" clId="Web-{CD4F2377-496E-49F3-B245-50078DD8975B}" dt="2019-09-04T19:30:30.419" v="3"/>
        <pc:sldMkLst>
          <pc:docMk/>
          <pc:sldMk cId="2604450619" sldId="347"/>
        </pc:sldMkLst>
      </pc:sldChg>
      <pc:sldChg chg="modTransition">
        <pc:chgData name="Givens, Patrice A." userId="S::givensp1@fultonschools.org::3cd545d0-0c24-48d5-9d0c-f59838dbd88b" providerId="AD" clId="Web-{CD4F2377-496E-49F3-B245-50078DD8975B}" dt="2019-09-04T19:30:30.419" v="3"/>
        <pc:sldMkLst>
          <pc:docMk/>
          <pc:sldMk cId="2118343013" sldId="348"/>
        </pc:sldMkLst>
      </pc:sldChg>
      <pc:sldChg chg="modTransition">
        <pc:chgData name="Givens, Patrice A." userId="S::givensp1@fultonschools.org::3cd545d0-0c24-48d5-9d0c-f59838dbd88b" providerId="AD" clId="Web-{CD4F2377-496E-49F3-B245-50078DD8975B}" dt="2019-09-04T19:30:30.419" v="3"/>
        <pc:sldMkLst>
          <pc:docMk/>
          <pc:sldMk cId="952304100" sldId="403"/>
        </pc:sldMkLst>
      </pc:sldChg>
      <pc:sldChg chg="modTransition">
        <pc:chgData name="Givens, Patrice A." userId="S::givensp1@fultonschools.org::3cd545d0-0c24-48d5-9d0c-f59838dbd88b" providerId="AD" clId="Web-{CD4F2377-496E-49F3-B245-50078DD8975B}" dt="2019-09-04T19:30:30.419" v="3"/>
        <pc:sldMkLst>
          <pc:docMk/>
          <pc:sldMk cId="1432464865" sldId="404"/>
        </pc:sldMkLst>
      </pc:sldChg>
      <pc:sldChg chg="modTransition">
        <pc:chgData name="Givens, Patrice A." userId="S::givensp1@fultonschools.org::3cd545d0-0c24-48d5-9d0c-f59838dbd88b" providerId="AD" clId="Web-{CD4F2377-496E-49F3-B245-50078DD8975B}" dt="2019-09-04T19:30:30.419" v="3"/>
        <pc:sldMkLst>
          <pc:docMk/>
          <pc:sldMk cId="4028607265" sldId="405"/>
        </pc:sldMkLst>
      </pc:sldChg>
      <pc:sldChg chg="modTransition">
        <pc:chgData name="Givens, Patrice A." userId="S::givensp1@fultonschools.org::3cd545d0-0c24-48d5-9d0c-f59838dbd88b" providerId="AD" clId="Web-{CD4F2377-496E-49F3-B245-50078DD8975B}" dt="2019-09-04T19:30:30.419" v="3"/>
        <pc:sldMkLst>
          <pc:docMk/>
          <pc:sldMk cId="4217099011" sldId="406"/>
        </pc:sldMkLst>
      </pc:sldChg>
      <pc:sldChg chg="modTransition">
        <pc:chgData name="Givens, Patrice A." userId="S::givensp1@fultonschools.org::3cd545d0-0c24-48d5-9d0c-f59838dbd88b" providerId="AD" clId="Web-{CD4F2377-496E-49F3-B245-50078DD8975B}" dt="2019-09-04T19:30:30.419" v="3"/>
        <pc:sldMkLst>
          <pc:docMk/>
          <pc:sldMk cId="3021876420" sldId="407"/>
        </pc:sldMkLst>
      </pc:sldChg>
      <pc:sldChg chg="modTransition">
        <pc:chgData name="Givens, Patrice A." userId="S::givensp1@fultonschools.org::3cd545d0-0c24-48d5-9d0c-f59838dbd88b" providerId="AD" clId="Web-{CD4F2377-496E-49F3-B245-50078DD8975B}" dt="2019-09-04T19:30:30.419" v="3"/>
        <pc:sldMkLst>
          <pc:docMk/>
          <pc:sldMk cId="3130079414" sldId="408"/>
        </pc:sldMkLst>
      </pc:sldChg>
      <pc:sldChg chg="modTransition">
        <pc:chgData name="Givens, Patrice A." userId="S::givensp1@fultonschools.org::3cd545d0-0c24-48d5-9d0c-f59838dbd88b" providerId="AD" clId="Web-{CD4F2377-496E-49F3-B245-50078DD8975B}" dt="2019-09-04T19:30:30.419" v="3"/>
        <pc:sldMkLst>
          <pc:docMk/>
          <pc:sldMk cId="2626587757" sldId="409"/>
        </pc:sldMkLst>
      </pc:sldChg>
      <pc:sldChg chg="modTransition">
        <pc:chgData name="Givens, Patrice A." userId="S::givensp1@fultonschools.org::3cd545d0-0c24-48d5-9d0c-f59838dbd88b" providerId="AD" clId="Web-{CD4F2377-496E-49F3-B245-50078DD8975B}" dt="2019-09-04T19:30:30.419" v="3"/>
        <pc:sldMkLst>
          <pc:docMk/>
          <pc:sldMk cId="2103194047" sldId="410"/>
        </pc:sldMkLst>
      </pc:sldChg>
      <pc:sldChg chg="modTransition">
        <pc:chgData name="Givens, Patrice A." userId="S::givensp1@fultonschools.org::3cd545d0-0c24-48d5-9d0c-f59838dbd88b" providerId="AD" clId="Web-{CD4F2377-496E-49F3-B245-50078DD8975B}" dt="2019-09-04T19:30:30.419" v="3"/>
        <pc:sldMkLst>
          <pc:docMk/>
          <pc:sldMk cId="1462765260" sldId="411"/>
        </pc:sldMkLst>
      </pc:sldChg>
      <pc:sldChg chg="modTransition">
        <pc:chgData name="Givens, Patrice A." userId="S::givensp1@fultonschools.org::3cd545d0-0c24-48d5-9d0c-f59838dbd88b" providerId="AD" clId="Web-{CD4F2377-496E-49F3-B245-50078DD8975B}" dt="2019-09-04T19:30:30.419" v="3"/>
        <pc:sldMkLst>
          <pc:docMk/>
          <pc:sldMk cId="4189721418" sldId="412"/>
        </pc:sldMkLst>
      </pc:sldChg>
      <pc:sldChg chg="modTransition">
        <pc:chgData name="Givens, Patrice A." userId="S::givensp1@fultonschools.org::3cd545d0-0c24-48d5-9d0c-f59838dbd88b" providerId="AD" clId="Web-{CD4F2377-496E-49F3-B245-50078DD8975B}" dt="2019-09-04T19:30:30.419" v="3"/>
        <pc:sldMkLst>
          <pc:docMk/>
          <pc:sldMk cId="200416347" sldId="413"/>
        </pc:sldMkLst>
      </pc:sldChg>
      <pc:sldChg chg="modTransition">
        <pc:chgData name="Givens, Patrice A." userId="S::givensp1@fultonschools.org::3cd545d0-0c24-48d5-9d0c-f59838dbd88b" providerId="AD" clId="Web-{CD4F2377-496E-49F3-B245-50078DD8975B}" dt="2019-09-04T19:30:30.419" v="3"/>
        <pc:sldMkLst>
          <pc:docMk/>
          <pc:sldMk cId="1155856266" sldId="414"/>
        </pc:sldMkLst>
      </pc:sldChg>
      <pc:sldChg chg="modTransition">
        <pc:chgData name="Givens, Patrice A." userId="S::givensp1@fultonschools.org::3cd545d0-0c24-48d5-9d0c-f59838dbd88b" providerId="AD" clId="Web-{CD4F2377-496E-49F3-B245-50078DD8975B}" dt="2019-09-04T19:30:30.419" v="3"/>
        <pc:sldMkLst>
          <pc:docMk/>
          <pc:sldMk cId="2428371825" sldId="415"/>
        </pc:sldMkLst>
      </pc:sldChg>
      <pc:sldChg chg="modTransition">
        <pc:chgData name="Givens, Patrice A." userId="S::givensp1@fultonschools.org::3cd545d0-0c24-48d5-9d0c-f59838dbd88b" providerId="AD" clId="Web-{CD4F2377-496E-49F3-B245-50078DD8975B}" dt="2019-09-04T19:30:30.419" v="3"/>
        <pc:sldMkLst>
          <pc:docMk/>
          <pc:sldMk cId="1390892610" sldId="416"/>
        </pc:sldMkLst>
      </pc:sldChg>
      <pc:sldChg chg="modTransition">
        <pc:chgData name="Givens, Patrice A." userId="S::givensp1@fultonschools.org::3cd545d0-0c24-48d5-9d0c-f59838dbd88b" providerId="AD" clId="Web-{CD4F2377-496E-49F3-B245-50078DD8975B}" dt="2019-09-04T19:30:30.419" v="3"/>
        <pc:sldMkLst>
          <pc:docMk/>
          <pc:sldMk cId="1492297765" sldId="417"/>
        </pc:sldMkLst>
      </pc:sldChg>
      <pc:sldChg chg="modTransition">
        <pc:chgData name="Givens, Patrice A." userId="S::givensp1@fultonschools.org::3cd545d0-0c24-48d5-9d0c-f59838dbd88b" providerId="AD" clId="Web-{CD4F2377-496E-49F3-B245-50078DD8975B}" dt="2019-09-04T19:30:30.419" v="3"/>
        <pc:sldMkLst>
          <pc:docMk/>
          <pc:sldMk cId="2839954623" sldId="418"/>
        </pc:sldMkLst>
      </pc:sldChg>
      <pc:sldChg chg="modTransition">
        <pc:chgData name="Givens, Patrice A." userId="S::givensp1@fultonschools.org::3cd545d0-0c24-48d5-9d0c-f59838dbd88b" providerId="AD" clId="Web-{CD4F2377-496E-49F3-B245-50078DD8975B}" dt="2019-09-04T19:30:30.419" v="3"/>
        <pc:sldMkLst>
          <pc:docMk/>
          <pc:sldMk cId="3334178204" sldId="419"/>
        </pc:sldMkLst>
      </pc:sldChg>
      <pc:sldChg chg="modTransition">
        <pc:chgData name="Givens, Patrice A." userId="S::givensp1@fultonschools.org::3cd545d0-0c24-48d5-9d0c-f59838dbd88b" providerId="AD" clId="Web-{CD4F2377-496E-49F3-B245-50078DD8975B}" dt="2019-09-04T19:30:30.419" v="3"/>
        <pc:sldMkLst>
          <pc:docMk/>
          <pc:sldMk cId="1900079353" sldId="420"/>
        </pc:sldMkLst>
      </pc:sldChg>
      <pc:sldChg chg="modTransition">
        <pc:chgData name="Givens, Patrice A." userId="S::givensp1@fultonschools.org::3cd545d0-0c24-48d5-9d0c-f59838dbd88b" providerId="AD" clId="Web-{CD4F2377-496E-49F3-B245-50078DD8975B}" dt="2019-09-04T19:30:30.419" v="3"/>
        <pc:sldMkLst>
          <pc:docMk/>
          <pc:sldMk cId="2746793580" sldId="422"/>
        </pc:sldMkLst>
      </pc:sldChg>
      <pc:sldChg chg="modTransition">
        <pc:chgData name="Givens, Patrice A." userId="S::givensp1@fultonschools.org::3cd545d0-0c24-48d5-9d0c-f59838dbd88b" providerId="AD" clId="Web-{CD4F2377-496E-49F3-B245-50078DD8975B}" dt="2019-09-04T19:30:30.419" v="3"/>
        <pc:sldMkLst>
          <pc:docMk/>
          <pc:sldMk cId="3165950177" sldId="423"/>
        </pc:sldMkLst>
      </pc:sldChg>
      <pc:sldChg chg="modTransition">
        <pc:chgData name="Givens, Patrice A." userId="S::givensp1@fultonschools.org::3cd545d0-0c24-48d5-9d0c-f59838dbd88b" providerId="AD" clId="Web-{CD4F2377-496E-49F3-B245-50078DD8975B}" dt="2019-09-04T19:30:30.419" v="3"/>
        <pc:sldMkLst>
          <pc:docMk/>
          <pc:sldMk cId="3510630471" sldId="424"/>
        </pc:sldMkLst>
      </pc:sldChg>
      <pc:sldChg chg="modTransition">
        <pc:chgData name="Givens, Patrice A." userId="S::givensp1@fultonschools.org::3cd545d0-0c24-48d5-9d0c-f59838dbd88b" providerId="AD" clId="Web-{CD4F2377-496E-49F3-B245-50078DD8975B}" dt="2019-09-04T19:30:30.419" v="3"/>
        <pc:sldMkLst>
          <pc:docMk/>
          <pc:sldMk cId="4245118427" sldId="425"/>
        </pc:sldMkLst>
      </pc:sldChg>
      <pc:sldChg chg="modTransition">
        <pc:chgData name="Givens, Patrice A." userId="S::givensp1@fultonschools.org::3cd545d0-0c24-48d5-9d0c-f59838dbd88b" providerId="AD" clId="Web-{CD4F2377-496E-49F3-B245-50078DD8975B}" dt="2019-09-04T19:30:30.419" v="3"/>
        <pc:sldMkLst>
          <pc:docMk/>
          <pc:sldMk cId="4205817385" sldId="426"/>
        </pc:sldMkLst>
      </pc:sldChg>
      <pc:sldChg chg="modTransition">
        <pc:chgData name="Givens, Patrice A." userId="S::givensp1@fultonschools.org::3cd545d0-0c24-48d5-9d0c-f59838dbd88b" providerId="AD" clId="Web-{CD4F2377-496E-49F3-B245-50078DD8975B}" dt="2019-09-04T19:30:30.419" v="3"/>
        <pc:sldMkLst>
          <pc:docMk/>
          <pc:sldMk cId="765188949" sldId="427"/>
        </pc:sldMkLst>
      </pc:sldChg>
      <pc:sldChg chg="modTransition">
        <pc:chgData name="Givens, Patrice A." userId="S::givensp1@fultonschools.org::3cd545d0-0c24-48d5-9d0c-f59838dbd88b" providerId="AD" clId="Web-{CD4F2377-496E-49F3-B245-50078DD8975B}" dt="2019-09-04T19:30:30.419" v="3"/>
        <pc:sldMkLst>
          <pc:docMk/>
          <pc:sldMk cId="206300300" sldId="428"/>
        </pc:sldMkLst>
      </pc:sldChg>
      <pc:sldChg chg="modTransition">
        <pc:chgData name="Givens, Patrice A." userId="S::givensp1@fultonschools.org::3cd545d0-0c24-48d5-9d0c-f59838dbd88b" providerId="AD" clId="Web-{CD4F2377-496E-49F3-B245-50078DD8975B}" dt="2019-09-04T19:30:30.419" v="3"/>
        <pc:sldMkLst>
          <pc:docMk/>
          <pc:sldMk cId="239061709" sldId="430"/>
        </pc:sldMkLst>
      </pc:sldChg>
      <pc:sldChg chg="modTransition">
        <pc:chgData name="Givens, Patrice A." userId="S::givensp1@fultonschools.org::3cd545d0-0c24-48d5-9d0c-f59838dbd88b" providerId="AD" clId="Web-{CD4F2377-496E-49F3-B245-50078DD8975B}" dt="2019-09-04T19:30:30.419" v="3"/>
        <pc:sldMkLst>
          <pc:docMk/>
          <pc:sldMk cId="3008223582" sldId="431"/>
        </pc:sldMkLst>
      </pc:sldChg>
      <pc:sldChg chg="modTransition">
        <pc:chgData name="Givens, Patrice A." userId="S::givensp1@fultonschools.org::3cd545d0-0c24-48d5-9d0c-f59838dbd88b" providerId="AD" clId="Web-{CD4F2377-496E-49F3-B245-50078DD8975B}" dt="2019-09-04T19:30:30.419" v="3"/>
        <pc:sldMkLst>
          <pc:docMk/>
          <pc:sldMk cId="858206109" sldId="432"/>
        </pc:sldMkLst>
      </pc:sldChg>
      <pc:sldChg chg="modTransition">
        <pc:chgData name="Givens, Patrice A." userId="S::givensp1@fultonschools.org::3cd545d0-0c24-48d5-9d0c-f59838dbd88b" providerId="AD" clId="Web-{CD4F2377-496E-49F3-B245-50078DD8975B}" dt="2019-09-04T19:30:30.419" v="3"/>
        <pc:sldMkLst>
          <pc:docMk/>
          <pc:sldMk cId="4189049341" sldId="433"/>
        </pc:sldMkLst>
      </pc:sldChg>
      <pc:sldChg chg="modTransition">
        <pc:chgData name="Givens, Patrice A." userId="S::givensp1@fultonschools.org::3cd545d0-0c24-48d5-9d0c-f59838dbd88b" providerId="AD" clId="Web-{CD4F2377-496E-49F3-B245-50078DD8975B}" dt="2019-09-04T19:30:30.419" v="3"/>
        <pc:sldMkLst>
          <pc:docMk/>
          <pc:sldMk cId="4022951640" sldId="434"/>
        </pc:sldMkLst>
      </pc:sldChg>
      <pc:sldChg chg="modTransition">
        <pc:chgData name="Givens, Patrice A." userId="S::givensp1@fultonschools.org::3cd545d0-0c24-48d5-9d0c-f59838dbd88b" providerId="AD" clId="Web-{CD4F2377-496E-49F3-B245-50078DD8975B}" dt="2019-09-04T19:30:30.419" v="3"/>
        <pc:sldMkLst>
          <pc:docMk/>
          <pc:sldMk cId="914183112" sldId="435"/>
        </pc:sldMkLst>
      </pc:sldChg>
      <pc:sldChg chg="modTransition">
        <pc:chgData name="Givens, Patrice A." userId="S::givensp1@fultonschools.org::3cd545d0-0c24-48d5-9d0c-f59838dbd88b" providerId="AD" clId="Web-{CD4F2377-496E-49F3-B245-50078DD8975B}" dt="2019-09-04T19:30:30.419" v="3"/>
        <pc:sldMkLst>
          <pc:docMk/>
          <pc:sldMk cId="1965235276" sldId="436"/>
        </pc:sldMkLst>
      </pc:sldChg>
      <pc:sldChg chg="modTransition">
        <pc:chgData name="Givens, Patrice A." userId="S::givensp1@fultonschools.org::3cd545d0-0c24-48d5-9d0c-f59838dbd88b" providerId="AD" clId="Web-{CD4F2377-496E-49F3-B245-50078DD8975B}" dt="2019-09-04T19:30:30.419" v="3"/>
        <pc:sldMkLst>
          <pc:docMk/>
          <pc:sldMk cId="3731371652" sldId="437"/>
        </pc:sldMkLst>
      </pc:sldChg>
      <pc:sldChg chg="modTransition">
        <pc:chgData name="Givens, Patrice A." userId="S::givensp1@fultonschools.org::3cd545d0-0c24-48d5-9d0c-f59838dbd88b" providerId="AD" clId="Web-{CD4F2377-496E-49F3-B245-50078DD8975B}" dt="2019-09-04T19:30:30.419" v="3"/>
        <pc:sldMkLst>
          <pc:docMk/>
          <pc:sldMk cId="84553365" sldId="438"/>
        </pc:sldMkLst>
      </pc:sldChg>
      <pc:sldChg chg="modTransition">
        <pc:chgData name="Givens, Patrice A." userId="S::givensp1@fultonschools.org::3cd545d0-0c24-48d5-9d0c-f59838dbd88b" providerId="AD" clId="Web-{CD4F2377-496E-49F3-B245-50078DD8975B}" dt="2019-09-04T19:30:30.419" v="3"/>
        <pc:sldMkLst>
          <pc:docMk/>
          <pc:sldMk cId="3446516656" sldId="439"/>
        </pc:sldMkLst>
      </pc:sldChg>
      <pc:sldChg chg="modTransition">
        <pc:chgData name="Givens, Patrice A." userId="S::givensp1@fultonschools.org::3cd545d0-0c24-48d5-9d0c-f59838dbd88b" providerId="AD" clId="Web-{CD4F2377-496E-49F3-B245-50078DD8975B}" dt="2019-09-04T19:30:30.419" v="3"/>
        <pc:sldMkLst>
          <pc:docMk/>
          <pc:sldMk cId="355491290" sldId="440"/>
        </pc:sldMkLst>
      </pc:sldChg>
      <pc:sldChg chg="modTransition">
        <pc:chgData name="Givens, Patrice A." userId="S::givensp1@fultonschools.org::3cd545d0-0c24-48d5-9d0c-f59838dbd88b" providerId="AD" clId="Web-{CD4F2377-496E-49F3-B245-50078DD8975B}" dt="2019-09-04T19:30:30.419" v="3"/>
        <pc:sldMkLst>
          <pc:docMk/>
          <pc:sldMk cId="265274365" sldId="443"/>
        </pc:sldMkLst>
      </pc:sldChg>
      <pc:sldChg chg="modTransition">
        <pc:chgData name="Givens, Patrice A." userId="S::givensp1@fultonschools.org::3cd545d0-0c24-48d5-9d0c-f59838dbd88b" providerId="AD" clId="Web-{CD4F2377-496E-49F3-B245-50078DD8975B}" dt="2019-09-04T19:30:30.419" v="3"/>
        <pc:sldMkLst>
          <pc:docMk/>
          <pc:sldMk cId="2258813245" sldId="444"/>
        </pc:sldMkLst>
      </pc:sldChg>
      <pc:sldChg chg="modTransition">
        <pc:chgData name="Givens, Patrice A." userId="S::givensp1@fultonschools.org::3cd545d0-0c24-48d5-9d0c-f59838dbd88b" providerId="AD" clId="Web-{CD4F2377-496E-49F3-B245-50078DD8975B}" dt="2019-09-04T19:30:30.419" v="3"/>
        <pc:sldMkLst>
          <pc:docMk/>
          <pc:sldMk cId="2670050851" sldId="445"/>
        </pc:sldMkLst>
      </pc:sldChg>
      <pc:sldChg chg="modTransition">
        <pc:chgData name="Givens, Patrice A." userId="S::givensp1@fultonschools.org::3cd545d0-0c24-48d5-9d0c-f59838dbd88b" providerId="AD" clId="Web-{CD4F2377-496E-49F3-B245-50078DD8975B}" dt="2019-09-04T19:30:30.419" v="3"/>
        <pc:sldMkLst>
          <pc:docMk/>
          <pc:sldMk cId="2423233391" sldId="446"/>
        </pc:sldMkLst>
      </pc:sldChg>
      <pc:sldChg chg="modTransition">
        <pc:chgData name="Givens, Patrice A." userId="S::givensp1@fultonschools.org::3cd545d0-0c24-48d5-9d0c-f59838dbd88b" providerId="AD" clId="Web-{CD4F2377-496E-49F3-B245-50078DD8975B}" dt="2019-09-04T19:30:30.419" v="3"/>
        <pc:sldMkLst>
          <pc:docMk/>
          <pc:sldMk cId="3632952565" sldId="447"/>
        </pc:sldMkLst>
      </pc:sldChg>
      <pc:sldChg chg="modTransition">
        <pc:chgData name="Givens, Patrice A." userId="S::givensp1@fultonschools.org::3cd545d0-0c24-48d5-9d0c-f59838dbd88b" providerId="AD" clId="Web-{CD4F2377-496E-49F3-B245-50078DD8975B}" dt="2019-09-04T19:30:30.419" v="3"/>
        <pc:sldMkLst>
          <pc:docMk/>
          <pc:sldMk cId="4213770251" sldId="448"/>
        </pc:sldMkLst>
      </pc:sldChg>
      <pc:sldChg chg="modTransition">
        <pc:chgData name="Givens, Patrice A." userId="S::givensp1@fultonschools.org::3cd545d0-0c24-48d5-9d0c-f59838dbd88b" providerId="AD" clId="Web-{CD4F2377-496E-49F3-B245-50078DD8975B}" dt="2019-09-04T19:30:30.419" v="3"/>
        <pc:sldMkLst>
          <pc:docMk/>
          <pc:sldMk cId="3272088833" sldId="450"/>
        </pc:sldMkLst>
      </pc:sldChg>
      <pc:sldChg chg="modTransition">
        <pc:chgData name="Givens, Patrice A." userId="S::givensp1@fultonschools.org::3cd545d0-0c24-48d5-9d0c-f59838dbd88b" providerId="AD" clId="Web-{CD4F2377-496E-49F3-B245-50078DD8975B}" dt="2019-09-04T19:30:30.419" v="3"/>
        <pc:sldMkLst>
          <pc:docMk/>
          <pc:sldMk cId="1141710341" sldId="452"/>
        </pc:sldMkLst>
      </pc:sldChg>
      <pc:sldChg chg="modTransition">
        <pc:chgData name="Givens, Patrice A." userId="S::givensp1@fultonschools.org::3cd545d0-0c24-48d5-9d0c-f59838dbd88b" providerId="AD" clId="Web-{CD4F2377-496E-49F3-B245-50078DD8975B}" dt="2019-09-04T19:30:30.419" v="3"/>
        <pc:sldMkLst>
          <pc:docMk/>
          <pc:sldMk cId="363895927" sldId="453"/>
        </pc:sldMkLst>
      </pc:sldChg>
      <pc:sldChg chg="modTransition">
        <pc:chgData name="Givens, Patrice A." userId="S::givensp1@fultonschools.org::3cd545d0-0c24-48d5-9d0c-f59838dbd88b" providerId="AD" clId="Web-{CD4F2377-496E-49F3-B245-50078DD8975B}" dt="2019-09-04T19:30:30.419" v="3"/>
        <pc:sldMkLst>
          <pc:docMk/>
          <pc:sldMk cId="4294794379" sldId="454"/>
        </pc:sldMkLst>
      </pc:sldChg>
      <pc:sldChg chg="modTransition">
        <pc:chgData name="Givens, Patrice A." userId="S::givensp1@fultonschools.org::3cd545d0-0c24-48d5-9d0c-f59838dbd88b" providerId="AD" clId="Web-{CD4F2377-496E-49F3-B245-50078DD8975B}" dt="2019-09-04T19:30:30.419" v="3"/>
        <pc:sldMkLst>
          <pc:docMk/>
          <pc:sldMk cId="2739909111" sldId="455"/>
        </pc:sldMkLst>
      </pc:sldChg>
      <pc:sldChg chg="modTransition">
        <pc:chgData name="Givens, Patrice A." userId="S::givensp1@fultonschools.org::3cd545d0-0c24-48d5-9d0c-f59838dbd88b" providerId="AD" clId="Web-{CD4F2377-496E-49F3-B245-50078DD8975B}" dt="2019-09-04T19:30:30.419" v="3"/>
        <pc:sldMkLst>
          <pc:docMk/>
          <pc:sldMk cId="2036889605" sldId="456"/>
        </pc:sldMkLst>
      </pc:sldChg>
      <pc:sldChg chg="modTransition">
        <pc:chgData name="Givens, Patrice A." userId="S::givensp1@fultonschools.org::3cd545d0-0c24-48d5-9d0c-f59838dbd88b" providerId="AD" clId="Web-{CD4F2377-496E-49F3-B245-50078DD8975B}" dt="2019-09-04T19:30:30.419" v="3"/>
        <pc:sldMkLst>
          <pc:docMk/>
          <pc:sldMk cId="3941682973" sldId="457"/>
        </pc:sldMkLst>
      </pc:sldChg>
      <pc:sldChg chg="modTransition">
        <pc:chgData name="Givens, Patrice A." userId="S::givensp1@fultonschools.org::3cd545d0-0c24-48d5-9d0c-f59838dbd88b" providerId="AD" clId="Web-{CD4F2377-496E-49F3-B245-50078DD8975B}" dt="2019-09-04T19:30:30.419" v="3"/>
        <pc:sldMkLst>
          <pc:docMk/>
          <pc:sldMk cId="858747504" sldId="458"/>
        </pc:sldMkLst>
      </pc:sldChg>
      <pc:sldChg chg="modTransition">
        <pc:chgData name="Givens, Patrice A." userId="S::givensp1@fultonschools.org::3cd545d0-0c24-48d5-9d0c-f59838dbd88b" providerId="AD" clId="Web-{CD4F2377-496E-49F3-B245-50078DD8975B}" dt="2019-09-04T19:30:30.419" v="3"/>
        <pc:sldMkLst>
          <pc:docMk/>
          <pc:sldMk cId="3900918870" sldId="459"/>
        </pc:sldMkLst>
      </pc:sldChg>
      <pc:sldChg chg="modTransition">
        <pc:chgData name="Givens, Patrice A." userId="S::givensp1@fultonschools.org::3cd545d0-0c24-48d5-9d0c-f59838dbd88b" providerId="AD" clId="Web-{CD4F2377-496E-49F3-B245-50078DD8975B}" dt="2019-09-04T19:30:30.419" v="3"/>
        <pc:sldMkLst>
          <pc:docMk/>
          <pc:sldMk cId="1954972711" sldId="460"/>
        </pc:sldMkLst>
      </pc:sldChg>
      <pc:sldChg chg="modTransition">
        <pc:chgData name="Givens, Patrice A." userId="S::givensp1@fultonschools.org::3cd545d0-0c24-48d5-9d0c-f59838dbd88b" providerId="AD" clId="Web-{CD4F2377-496E-49F3-B245-50078DD8975B}" dt="2019-09-04T19:30:30.419" v="3"/>
        <pc:sldMkLst>
          <pc:docMk/>
          <pc:sldMk cId="822340714" sldId="461"/>
        </pc:sldMkLst>
      </pc:sldChg>
      <pc:sldChg chg="modTransition">
        <pc:chgData name="Givens, Patrice A." userId="S::givensp1@fultonschools.org::3cd545d0-0c24-48d5-9d0c-f59838dbd88b" providerId="AD" clId="Web-{CD4F2377-496E-49F3-B245-50078DD8975B}" dt="2019-09-04T19:30:30.419" v="3"/>
        <pc:sldMkLst>
          <pc:docMk/>
          <pc:sldMk cId="129573269" sldId="462"/>
        </pc:sldMkLst>
      </pc:sldChg>
      <pc:sldChg chg="modTransition">
        <pc:chgData name="Givens, Patrice A." userId="S::givensp1@fultonschools.org::3cd545d0-0c24-48d5-9d0c-f59838dbd88b" providerId="AD" clId="Web-{CD4F2377-496E-49F3-B245-50078DD8975B}" dt="2019-09-04T19:30:30.419" v="3"/>
        <pc:sldMkLst>
          <pc:docMk/>
          <pc:sldMk cId="2368892356" sldId="463"/>
        </pc:sldMkLst>
      </pc:sldChg>
      <pc:sldChg chg="modTransition">
        <pc:chgData name="Givens, Patrice A." userId="S::givensp1@fultonschools.org::3cd545d0-0c24-48d5-9d0c-f59838dbd88b" providerId="AD" clId="Web-{CD4F2377-496E-49F3-B245-50078DD8975B}" dt="2019-09-04T19:30:30.419" v="3"/>
        <pc:sldMkLst>
          <pc:docMk/>
          <pc:sldMk cId="1025596927" sldId="464"/>
        </pc:sldMkLst>
      </pc:sldChg>
      <pc:sldChg chg="modTransition">
        <pc:chgData name="Givens, Patrice A." userId="S::givensp1@fultonschools.org::3cd545d0-0c24-48d5-9d0c-f59838dbd88b" providerId="AD" clId="Web-{CD4F2377-496E-49F3-B245-50078DD8975B}" dt="2019-09-04T19:30:30.419" v="3"/>
        <pc:sldMkLst>
          <pc:docMk/>
          <pc:sldMk cId="1274443287" sldId="465"/>
        </pc:sldMkLst>
      </pc:sldChg>
      <pc:sldChg chg="modTransition">
        <pc:chgData name="Givens, Patrice A." userId="S::givensp1@fultonschools.org::3cd545d0-0c24-48d5-9d0c-f59838dbd88b" providerId="AD" clId="Web-{CD4F2377-496E-49F3-B245-50078DD8975B}" dt="2019-09-04T19:30:30.419" v="3"/>
        <pc:sldMkLst>
          <pc:docMk/>
          <pc:sldMk cId="2700438730" sldId="466"/>
        </pc:sldMkLst>
      </pc:sldChg>
      <pc:sldChg chg="modTransition">
        <pc:chgData name="Givens, Patrice A." userId="S::givensp1@fultonschools.org::3cd545d0-0c24-48d5-9d0c-f59838dbd88b" providerId="AD" clId="Web-{CD4F2377-496E-49F3-B245-50078DD8975B}" dt="2019-09-04T19:30:30.419" v="3"/>
        <pc:sldMkLst>
          <pc:docMk/>
          <pc:sldMk cId="2639127626" sldId="467"/>
        </pc:sldMkLst>
      </pc:sldChg>
      <pc:sldChg chg="modTransition">
        <pc:chgData name="Givens, Patrice A." userId="S::givensp1@fultonschools.org::3cd545d0-0c24-48d5-9d0c-f59838dbd88b" providerId="AD" clId="Web-{CD4F2377-496E-49F3-B245-50078DD8975B}" dt="2019-09-04T19:30:30.419" v="3"/>
        <pc:sldMkLst>
          <pc:docMk/>
          <pc:sldMk cId="3353873100" sldId="468"/>
        </pc:sldMkLst>
      </pc:sldChg>
      <pc:sldChg chg="modTransition">
        <pc:chgData name="Givens, Patrice A." userId="S::givensp1@fultonschools.org::3cd545d0-0c24-48d5-9d0c-f59838dbd88b" providerId="AD" clId="Web-{CD4F2377-496E-49F3-B245-50078DD8975B}" dt="2019-09-04T19:30:30.419" v="3"/>
        <pc:sldMkLst>
          <pc:docMk/>
          <pc:sldMk cId="1776674760" sldId="469"/>
        </pc:sldMkLst>
      </pc:sldChg>
      <pc:sldChg chg="modTransition">
        <pc:chgData name="Givens, Patrice A." userId="S::givensp1@fultonschools.org::3cd545d0-0c24-48d5-9d0c-f59838dbd88b" providerId="AD" clId="Web-{CD4F2377-496E-49F3-B245-50078DD8975B}" dt="2019-09-04T19:30:30.419" v="3"/>
        <pc:sldMkLst>
          <pc:docMk/>
          <pc:sldMk cId="2792209066" sldId="470"/>
        </pc:sldMkLst>
      </pc:sldChg>
      <pc:sldChg chg="modTransition">
        <pc:chgData name="Givens, Patrice A." userId="S::givensp1@fultonschools.org::3cd545d0-0c24-48d5-9d0c-f59838dbd88b" providerId="AD" clId="Web-{CD4F2377-496E-49F3-B245-50078DD8975B}" dt="2019-09-04T19:30:30.419" v="3"/>
        <pc:sldMkLst>
          <pc:docMk/>
          <pc:sldMk cId="2731750674" sldId="471"/>
        </pc:sldMkLst>
      </pc:sldChg>
      <pc:sldChg chg="modTransition">
        <pc:chgData name="Givens, Patrice A." userId="S::givensp1@fultonschools.org::3cd545d0-0c24-48d5-9d0c-f59838dbd88b" providerId="AD" clId="Web-{CD4F2377-496E-49F3-B245-50078DD8975B}" dt="2019-09-04T19:30:30.419" v="3"/>
        <pc:sldMkLst>
          <pc:docMk/>
          <pc:sldMk cId="4047350451" sldId="476"/>
        </pc:sldMkLst>
      </pc:sldChg>
      <pc:sldChg chg="modTransition">
        <pc:chgData name="Givens, Patrice A." userId="S::givensp1@fultonschools.org::3cd545d0-0c24-48d5-9d0c-f59838dbd88b" providerId="AD" clId="Web-{CD4F2377-496E-49F3-B245-50078DD8975B}" dt="2019-09-04T19:30:30.419" v="3"/>
        <pc:sldMkLst>
          <pc:docMk/>
          <pc:sldMk cId="25699574" sldId="477"/>
        </pc:sldMkLst>
      </pc:sldChg>
      <pc:sldChg chg="modTransition">
        <pc:chgData name="Givens, Patrice A." userId="S::givensp1@fultonschools.org::3cd545d0-0c24-48d5-9d0c-f59838dbd88b" providerId="AD" clId="Web-{CD4F2377-496E-49F3-B245-50078DD8975B}" dt="2019-09-04T19:30:30.419" v="3"/>
        <pc:sldMkLst>
          <pc:docMk/>
          <pc:sldMk cId="2161099453" sldId="478"/>
        </pc:sldMkLst>
      </pc:sldChg>
      <pc:sldChg chg="modTransition">
        <pc:chgData name="Givens, Patrice A." userId="S::givensp1@fultonschools.org::3cd545d0-0c24-48d5-9d0c-f59838dbd88b" providerId="AD" clId="Web-{CD4F2377-496E-49F3-B245-50078DD8975B}" dt="2019-09-04T19:30:30.419" v="3"/>
        <pc:sldMkLst>
          <pc:docMk/>
          <pc:sldMk cId="3218542977" sldId="479"/>
        </pc:sldMkLst>
      </pc:sldChg>
      <pc:sldChg chg="modTransition">
        <pc:chgData name="Givens, Patrice A." userId="S::givensp1@fultonschools.org::3cd545d0-0c24-48d5-9d0c-f59838dbd88b" providerId="AD" clId="Web-{CD4F2377-496E-49F3-B245-50078DD8975B}" dt="2019-09-04T19:30:30.419" v="3"/>
        <pc:sldMkLst>
          <pc:docMk/>
          <pc:sldMk cId="429990529" sldId="480"/>
        </pc:sldMkLst>
      </pc:sldChg>
      <pc:sldChg chg="modTransition">
        <pc:chgData name="Givens, Patrice A." userId="S::givensp1@fultonschools.org::3cd545d0-0c24-48d5-9d0c-f59838dbd88b" providerId="AD" clId="Web-{CD4F2377-496E-49F3-B245-50078DD8975B}" dt="2019-09-04T19:30:30.419" v="3"/>
        <pc:sldMkLst>
          <pc:docMk/>
          <pc:sldMk cId="3267260798" sldId="481"/>
        </pc:sldMkLst>
      </pc:sldChg>
      <pc:sldChg chg="modTransition">
        <pc:chgData name="Givens, Patrice A." userId="S::givensp1@fultonschools.org::3cd545d0-0c24-48d5-9d0c-f59838dbd88b" providerId="AD" clId="Web-{CD4F2377-496E-49F3-B245-50078DD8975B}" dt="2019-09-04T19:30:30.419" v="3"/>
        <pc:sldMkLst>
          <pc:docMk/>
          <pc:sldMk cId="4240126389" sldId="482"/>
        </pc:sldMkLst>
      </pc:sldChg>
      <pc:sldChg chg="modTransition">
        <pc:chgData name="Givens, Patrice A." userId="S::givensp1@fultonschools.org::3cd545d0-0c24-48d5-9d0c-f59838dbd88b" providerId="AD" clId="Web-{CD4F2377-496E-49F3-B245-50078DD8975B}" dt="2019-09-04T19:30:30.419" v="3"/>
        <pc:sldMkLst>
          <pc:docMk/>
          <pc:sldMk cId="1067477370" sldId="483"/>
        </pc:sldMkLst>
      </pc:sldChg>
      <pc:sldChg chg="modTransition">
        <pc:chgData name="Givens, Patrice A." userId="S::givensp1@fultonschools.org::3cd545d0-0c24-48d5-9d0c-f59838dbd88b" providerId="AD" clId="Web-{CD4F2377-496E-49F3-B245-50078DD8975B}" dt="2019-09-04T19:30:30.419" v="3"/>
        <pc:sldMkLst>
          <pc:docMk/>
          <pc:sldMk cId="181300792" sldId="484"/>
        </pc:sldMkLst>
      </pc:sldChg>
      <pc:sldChg chg="modTransition">
        <pc:chgData name="Givens, Patrice A." userId="S::givensp1@fultonschools.org::3cd545d0-0c24-48d5-9d0c-f59838dbd88b" providerId="AD" clId="Web-{CD4F2377-496E-49F3-B245-50078DD8975B}" dt="2019-09-04T19:30:30.419" v="3"/>
        <pc:sldMkLst>
          <pc:docMk/>
          <pc:sldMk cId="762648144" sldId="485"/>
        </pc:sldMkLst>
      </pc:sldChg>
      <pc:sldChg chg="modTransition">
        <pc:chgData name="Givens, Patrice A." userId="S::givensp1@fultonschools.org::3cd545d0-0c24-48d5-9d0c-f59838dbd88b" providerId="AD" clId="Web-{CD4F2377-496E-49F3-B245-50078DD8975B}" dt="2019-09-04T19:30:30.419" v="3"/>
        <pc:sldMkLst>
          <pc:docMk/>
          <pc:sldMk cId="419144193" sldId="486"/>
        </pc:sldMkLst>
      </pc:sldChg>
      <pc:sldChg chg="modTransition">
        <pc:chgData name="Givens, Patrice A." userId="S::givensp1@fultonschools.org::3cd545d0-0c24-48d5-9d0c-f59838dbd88b" providerId="AD" clId="Web-{CD4F2377-496E-49F3-B245-50078DD8975B}" dt="2019-09-04T19:30:30.419" v="3"/>
        <pc:sldMkLst>
          <pc:docMk/>
          <pc:sldMk cId="4144030636" sldId="487"/>
        </pc:sldMkLst>
      </pc:sldChg>
      <pc:sldChg chg="modTransition">
        <pc:chgData name="Givens, Patrice A." userId="S::givensp1@fultonschools.org::3cd545d0-0c24-48d5-9d0c-f59838dbd88b" providerId="AD" clId="Web-{CD4F2377-496E-49F3-B245-50078DD8975B}" dt="2019-09-04T19:30:30.419" v="3"/>
        <pc:sldMkLst>
          <pc:docMk/>
          <pc:sldMk cId="1550254684" sldId="488"/>
        </pc:sldMkLst>
      </pc:sldChg>
      <pc:sldChg chg="modTransition">
        <pc:chgData name="Givens, Patrice A." userId="S::givensp1@fultonschools.org::3cd545d0-0c24-48d5-9d0c-f59838dbd88b" providerId="AD" clId="Web-{CD4F2377-496E-49F3-B245-50078DD8975B}" dt="2019-09-04T19:30:30.419" v="3"/>
        <pc:sldMkLst>
          <pc:docMk/>
          <pc:sldMk cId="3355500981" sldId="489"/>
        </pc:sldMkLst>
      </pc:sldChg>
      <pc:sldChg chg="modTransition">
        <pc:chgData name="Givens, Patrice A." userId="S::givensp1@fultonschools.org::3cd545d0-0c24-48d5-9d0c-f59838dbd88b" providerId="AD" clId="Web-{CD4F2377-496E-49F3-B245-50078DD8975B}" dt="2019-09-04T19:30:30.419" v="3"/>
        <pc:sldMkLst>
          <pc:docMk/>
          <pc:sldMk cId="1238530734" sldId="490"/>
        </pc:sldMkLst>
      </pc:sldChg>
      <pc:sldChg chg="modTransition">
        <pc:chgData name="Givens, Patrice A." userId="S::givensp1@fultonschools.org::3cd545d0-0c24-48d5-9d0c-f59838dbd88b" providerId="AD" clId="Web-{CD4F2377-496E-49F3-B245-50078DD8975B}" dt="2019-09-04T19:30:30.419" v="3"/>
        <pc:sldMkLst>
          <pc:docMk/>
          <pc:sldMk cId="965106674" sldId="491"/>
        </pc:sldMkLst>
      </pc:sldChg>
      <pc:sldMasterChg chg="modTransition modSldLayout">
        <pc:chgData name="Givens, Patrice A." userId="S::givensp1@fultonschools.org::3cd545d0-0c24-48d5-9d0c-f59838dbd88b" providerId="AD" clId="Web-{CD4F2377-496E-49F3-B245-50078DD8975B}" dt="2019-09-04T19:30:30.419" v="3"/>
        <pc:sldMasterMkLst>
          <pc:docMk/>
          <pc:sldMasterMk cId="3526960237" sldId="2147483660"/>
        </pc:sldMasterMkLst>
        <pc:sldLayoutChg chg="modTransition">
          <pc:chgData name="Givens, Patrice A." userId="S::givensp1@fultonschools.org::3cd545d0-0c24-48d5-9d0c-f59838dbd88b" providerId="AD" clId="Web-{CD4F2377-496E-49F3-B245-50078DD8975B}" dt="2019-09-04T19:30:30.419" v="3"/>
          <pc:sldLayoutMkLst>
            <pc:docMk/>
            <pc:sldMasterMk cId="3526960237" sldId="2147483660"/>
            <pc:sldLayoutMk cId="950220066" sldId="2147483661"/>
          </pc:sldLayoutMkLst>
        </pc:sldLayoutChg>
        <pc:sldLayoutChg chg="modTransition">
          <pc:chgData name="Givens, Patrice A." userId="S::givensp1@fultonschools.org::3cd545d0-0c24-48d5-9d0c-f59838dbd88b" providerId="AD" clId="Web-{CD4F2377-496E-49F3-B245-50078DD8975B}" dt="2019-09-04T19:30:30.419" v="3"/>
          <pc:sldLayoutMkLst>
            <pc:docMk/>
            <pc:sldMasterMk cId="3526960237" sldId="2147483660"/>
            <pc:sldLayoutMk cId="1603652424" sldId="2147483662"/>
          </pc:sldLayoutMkLst>
        </pc:sldLayoutChg>
        <pc:sldLayoutChg chg="modTransition">
          <pc:chgData name="Givens, Patrice A." userId="S::givensp1@fultonschools.org::3cd545d0-0c24-48d5-9d0c-f59838dbd88b" providerId="AD" clId="Web-{CD4F2377-496E-49F3-B245-50078DD8975B}" dt="2019-09-04T19:30:30.419" v="3"/>
          <pc:sldLayoutMkLst>
            <pc:docMk/>
            <pc:sldMasterMk cId="3526960237" sldId="2147483660"/>
            <pc:sldLayoutMk cId="4034218449" sldId="2147483663"/>
          </pc:sldLayoutMkLst>
        </pc:sldLayoutChg>
        <pc:sldLayoutChg chg="modTransition">
          <pc:chgData name="Givens, Patrice A." userId="S::givensp1@fultonschools.org::3cd545d0-0c24-48d5-9d0c-f59838dbd88b" providerId="AD" clId="Web-{CD4F2377-496E-49F3-B245-50078DD8975B}" dt="2019-09-04T19:30:30.419" v="3"/>
          <pc:sldLayoutMkLst>
            <pc:docMk/>
            <pc:sldMasterMk cId="3526960237" sldId="2147483660"/>
            <pc:sldLayoutMk cId="241531911" sldId="2147483664"/>
          </pc:sldLayoutMkLst>
        </pc:sldLayoutChg>
        <pc:sldLayoutChg chg="modTransition">
          <pc:chgData name="Givens, Patrice A." userId="S::givensp1@fultonschools.org::3cd545d0-0c24-48d5-9d0c-f59838dbd88b" providerId="AD" clId="Web-{CD4F2377-496E-49F3-B245-50078DD8975B}" dt="2019-09-04T19:30:30.419" v="3"/>
          <pc:sldLayoutMkLst>
            <pc:docMk/>
            <pc:sldMasterMk cId="3526960237" sldId="2147483660"/>
            <pc:sldLayoutMk cId="2026243346" sldId="2147483665"/>
          </pc:sldLayoutMkLst>
        </pc:sldLayoutChg>
        <pc:sldLayoutChg chg="modTransition">
          <pc:chgData name="Givens, Patrice A." userId="S::givensp1@fultonschools.org::3cd545d0-0c24-48d5-9d0c-f59838dbd88b" providerId="AD" clId="Web-{CD4F2377-496E-49F3-B245-50078DD8975B}" dt="2019-09-04T19:30:30.419" v="3"/>
          <pc:sldLayoutMkLst>
            <pc:docMk/>
            <pc:sldMasterMk cId="3526960237" sldId="2147483660"/>
            <pc:sldLayoutMk cId="3480258176" sldId="2147483666"/>
          </pc:sldLayoutMkLst>
        </pc:sldLayoutChg>
        <pc:sldLayoutChg chg="modTransition">
          <pc:chgData name="Givens, Patrice A." userId="S::givensp1@fultonschools.org::3cd545d0-0c24-48d5-9d0c-f59838dbd88b" providerId="AD" clId="Web-{CD4F2377-496E-49F3-B245-50078DD8975B}" dt="2019-09-04T19:30:30.419" v="3"/>
          <pc:sldLayoutMkLst>
            <pc:docMk/>
            <pc:sldMasterMk cId="3526960237" sldId="2147483660"/>
            <pc:sldLayoutMk cId="2889635249" sldId="2147483667"/>
          </pc:sldLayoutMkLst>
        </pc:sldLayoutChg>
        <pc:sldLayoutChg chg="modTransition">
          <pc:chgData name="Givens, Patrice A." userId="S::givensp1@fultonschools.org::3cd545d0-0c24-48d5-9d0c-f59838dbd88b" providerId="AD" clId="Web-{CD4F2377-496E-49F3-B245-50078DD8975B}" dt="2019-09-04T19:30:30.419" v="3"/>
          <pc:sldLayoutMkLst>
            <pc:docMk/>
            <pc:sldMasterMk cId="3526960237" sldId="2147483660"/>
            <pc:sldLayoutMk cId="2161171374" sldId="2147483668"/>
          </pc:sldLayoutMkLst>
        </pc:sldLayoutChg>
        <pc:sldLayoutChg chg="modTransition">
          <pc:chgData name="Givens, Patrice A." userId="S::givensp1@fultonschools.org::3cd545d0-0c24-48d5-9d0c-f59838dbd88b" providerId="AD" clId="Web-{CD4F2377-496E-49F3-B245-50078DD8975B}" dt="2019-09-04T19:30:30.419" v="3"/>
          <pc:sldLayoutMkLst>
            <pc:docMk/>
            <pc:sldMasterMk cId="3526960237" sldId="2147483660"/>
            <pc:sldLayoutMk cId="4013652703" sldId="2147483669"/>
          </pc:sldLayoutMkLst>
        </pc:sldLayoutChg>
        <pc:sldLayoutChg chg="modTransition">
          <pc:chgData name="Givens, Patrice A." userId="S::givensp1@fultonschools.org::3cd545d0-0c24-48d5-9d0c-f59838dbd88b" providerId="AD" clId="Web-{CD4F2377-496E-49F3-B245-50078DD8975B}" dt="2019-09-04T19:30:30.419" v="3"/>
          <pc:sldLayoutMkLst>
            <pc:docMk/>
            <pc:sldMasterMk cId="3526960237" sldId="2147483660"/>
            <pc:sldLayoutMk cId="3246661664" sldId="2147483670"/>
          </pc:sldLayoutMkLst>
        </pc:sldLayoutChg>
        <pc:sldLayoutChg chg="modTransition">
          <pc:chgData name="Givens, Patrice A." userId="S::givensp1@fultonschools.org::3cd545d0-0c24-48d5-9d0c-f59838dbd88b" providerId="AD" clId="Web-{CD4F2377-496E-49F3-B245-50078DD8975B}" dt="2019-09-04T19:30:30.419" v="3"/>
          <pc:sldLayoutMkLst>
            <pc:docMk/>
            <pc:sldMasterMk cId="3526960237" sldId="2147483660"/>
            <pc:sldLayoutMk cId="2171216084"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A10352-1206-4AC8-987B-9372C527D03E}"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95022006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A10352-1206-4AC8-987B-9372C527D03E}"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24666166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A10352-1206-4AC8-987B-9372C527D03E}"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7121608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A10352-1206-4AC8-987B-9372C527D03E}"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160365242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10352-1206-4AC8-987B-9372C527D03E}"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34218449"/>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A10352-1206-4AC8-987B-9372C527D03E}"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41531911"/>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A10352-1206-4AC8-987B-9372C527D03E}" type="datetimeFigureOut">
              <a:rPr lang="en-US" smtClean="0"/>
              <a:t>9/4/2019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02624334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A10352-1206-4AC8-987B-9372C527D03E}" type="datetimeFigureOut">
              <a:rPr lang="en-US" smtClean="0"/>
              <a:t>9/4/2019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48025817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10352-1206-4AC8-987B-9372C527D03E}" type="datetimeFigureOut">
              <a:rPr lang="en-US" smtClean="0"/>
              <a:t>9/4/2019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889635249"/>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6117137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13652703"/>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10352-1206-4AC8-987B-9372C527D03E}" type="datetimeFigureOut">
              <a:rPr lang="en-US" smtClean="0"/>
              <a:t>9/4/2019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896FB-FB40-46B2-B5E0-4C7E00A60162}" type="slidenum">
              <a:rPr lang="en-US" smtClean="0"/>
              <a:t>‹#›</a:t>
            </a:fld>
            <a:endParaRPr lang="en-US"/>
          </a:p>
        </p:txBody>
      </p:sp>
    </p:spTree>
    <p:extLst>
      <p:ext uri="{BB962C8B-B14F-4D97-AF65-F5344CB8AC3E}">
        <p14:creationId xmlns:p14="http://schemas.microsoft.com/office/powerpoint/2010/main" val="3526960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ttp://www.google.com/url?sa=i&amp;rct=j&amp;q=&amp;esrc=s&amp;frm=1&amp;source=images&amp;cd=&amp;cad=rja&amp;docid=gSk1HjUI1OpU1M&amp;tbnid=0aaZOsJCnVYWiM:&amp;ved=0CAUQjRw&amp;url=http://redstateeclectic.typepad.com/redstate_commentary/2011/05/acid-rain-an-american-perspective.html&amp;ei=TKY7UsrqEMnD2wXgkYGQCQ&amp;bvm=bv.52434380,d.aWM&amp;psig=AFQjCNHBlY41dJt1dTii-d94CvZBaFIGyw&amp;ust=1379727183559988"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teacherspayteachers.com/Store/Brain-Wrinkles" TargetMode="External"/><Relationship Id="rId7" Type="http://schemas.openxmlformats.org/officeDocument/2006/relationships/image" Target="../media/image39.JP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36.jpeg"/></Relationships>
</file>

<file path=ppt/slides/_rels/slide8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www.teacherspayteachers.com/Store/Brain-Wrinkles" TargetMode="External"/><Relationship Id="rId7" Type="http://schemas.openxmlformats.org/officeDocument/2006/relationships/hyperlink" Target="http://www.teacherspayteachers.com/Store/Redpepper" TargetMode="External"/><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hyperlink" Target="http://www.teacherspayteachers.com/Store/Kimberly-Geswein-Fonts" TargetMode="Externa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4641" y="282388"/>
            <a:ext cx="8807823" cy="3442447"/>
          </a:xfrm>
          <a:prstGeom prst="rect">
            <a:avLst/>
          </a:prstGeom>
          <a:solidFill>
            <a:srgbClr val="6DA9A3"/>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768" y="1218781"/>
            <a:ext cx="9144000" cy="2123658"/>
          </a:xfrm>
          <a:prstGeom prst="rect">
            <a:avLst/>
          </a:prstGeom>
          <a:noFill/>
        </p:spPr>
        <p:txBody>
          <a:bodyPr wrap="square" rtlCol="0">
            <a:spAutoFit/>
          </a:bodyPr>
          <a:lstStyle/>
          <a:p>
            <a:pPr algn="ctr"/>
            <a:r>
              <a:rPr lang="en-US" sz="6600">
                <a:ln>
                  <a:solidFill>
                    <a:sysClr val="windowText" lastClr="000000"/>
                  </a:solidFill>
                </a:ln>
                <a:solidFill>
                  <a:schemeClr val="bg1"/>
                </a:solidFill>
                <a:latin typeface="KG HAPPY" panose="02000000000000000000" pitchFamily="2" charset="0"/>
              </a:rPr>
              <a:t>ENVIRONMENTAL</a:t>
            </a:r>
            <a:br>
              <a:rPr lang="en-US" sz="6600">
                <a:ln>
                  <a:solidFill>
                    <a:sysClr val="windowText" lastClr="000000"/>
                  </a:solidFill>
                </a:ln>
                <a:solidFill>
                  <a:schemeClr val="bg1"/>
                </a:solidFill>
                <a:latin typeface="KG HAPPY" panose="02000000000000000000" pitchFamily="2" charset="0"/>
              </a:rPr>
            </a:br>
            <a:r>
              <a:rPr lang="en-US" sz="6600">
                <a:ln>
                  <a:solidFill>
                    <a:sysClr val="windowText" lastClr="000000"/>
                  </a:solidFill>
                </a:ln>
                <a:solidFill>
                  <a:schemeClr val="bg1"/>
                </a:solidFill>
                <a:latin typeface="KG HAPPY" panose="02000000000000000000" pitchFamily="2" charset="0"/>
              </a:rPr>
              <a:t>ISSUES</a:t>
            </a:r>
            <a:endParaRPr lang="en-US" sz="6000">
              <a:ln>
                <a:solidFill>
                  <a:sysClr val="windowText" lastClr="000000"/>
                </a:solidFill>
              </a:ln>
              <a:solidFill>
                <a:schemeClr val="bg1"/>
              </a:solidFill>
              <a:latin typeface="KG HAPPY" panose="02000000000000000000" pitchFamily="2" charset="0"/>
            </a:endParaRPr>
          </a:p>
        </p:txBody>
      </p:sp>
      <p:sp>
        <p:nvSpPr>
          <p:cNvPr id="7" name="TextBox 6"/>
          <p:cNvSpPr txBox="1"/>
          <p:nvPr/>
        </p:nvSpPr>
        <p:spPr>
          <a:xfrm>
            <a:off x="154641" y="3186313"/>
            <a:ext cx="8807823" cy="523220"/>
          </a:xfrm>
          <a:prstGeom prst="rect">
            <a:avLst/>
          </a:prstGeom>
          <a:noFill/>
        </p:spPr>
        <p:txBody>
          <a:bodyPr wrap="square" rtlCol="0">
            <a:spAutoFit/>
          </a:bodyPr>
          <a:lstStyle/>
          <a:p>
            <a:pPr algn="ctr"/>
            <a:r>
              <a:rPr lang="en-US" sz="2800">
                <a:latin typeface="KG Payphone" panose="02000000000000000000" pitchFamily="2" charset="0"/>
              </a:rPr>
              <a:t>Presentation, Graphic Organizers, &amp; Activities</a:t>
            </a:r>
          </a:p>
        </p:txBody>
      </p:sp>
      <p:sp>
        <p:nvSpPr>
          <p:cNvPr id="20" name="TextBox 19"/>
          <p:cNvSpPr txBox="1"/>
          <p:nvPr/>
        </p:nvSpPr>
        <p:spPr>
          <a:xfrm>
            <a:off x="354201" y="196804"/>
            <a:ext cx="8254061" cy="1200329"/>
          </a:xfrm>
          <a:prstGeom prst="rect">
            <a:avLst/>
          </a:prstGeom>
          <a:noFill/>
        </p:spPr>
        <p:txBody>
          <a:bodyPr wrap="square" rtlCol="0">
            <a:spAutoFit/>
          </a:bodyPr>
          <a:lstStyle/>
          <a:p>
            <a:pPr algn="ctr"/>
            <a:r>
              <a:rPr lang="en-US" sz="7200">
                <a:latin typeface="KG Eyes Wide Open" panose="02000506000000020004" pitchFamily="2" charset="0"/>
              </a:rPr>
              <a:t>Europe’s</a:t>
            </a:r>
          </a:p>
        </p:txBody>
      </p:sp>
      <p:sp>
        <p:nvSpPr>
          <p:cNvPr id="21" name="TextBox 20"/>
          <p:cNvSpPr txBox="1"/>
          <p:nvPr/>
        </p:nvSpPr>
        <p:spPr>
          <a:xfrm>
            <a:off x="-90768" y="1225069"/>
            <a:ext cx="9144000" cy="2123658"/>
          </a:xfrm>
          <a:prstGeom prst="rect">
            <a:avLst/>
          </a:prstGeom>
          <a:noFill/>
        </p:spPr>
        <p:txBody>
          <a:bodyPr wrap="square" rtlCol="0">
            <a:spAutoFit/>
          </a:bodyPr>
          <a:lstStyle/>
          <a:p>
            <a:pPr algn="ctr"/>
            <a:r>
              <a:rPr lang="en-US" sz="6600">
                <a:ln w="38100">
                  <a:solidFill>
                    <a:sysClr val="windowText" lastClr="000000"/>
                  </a:solidFill>
                </a:ln>
                <a:solidFill>
                  <a:schemeClr val="bg1"/>
                </a:solidFill>
                <a:latin typeface="KG HAPPY Solid" panose="02000000000000000000" pitchFamily="2" charset="0"/>
              </a:rPr>
              <a:t>ENVIRONMENTAL</a:t>
            </a:r>
          </a:p>
          <a:p>
            <a:pPr algn="ctr"/>
            <a:r>
              <a:rPr lang="en-US" sz="6600">
                <a:ln w="38100">
                  <a:solidFill>
                    <a:sysClr val="windowText" lastClr="000000"/>
                  </a:solidFill>
                </a:ln>
                <a:solidFill>
                  <a:schemeClr val="bg1"/>
                </a:solidFill>
                <a:latin typeface="KG HAPPY Solid" panose="02000000000000000000" pitchFamily="2" charset="0"/>
              </a:rPr>
              <a:t>ISSUES</a:t>
            </a:r>
          </a:p>
        </p:txBody>
      </p:sp>
      <p:pic>
        <p:nvPicPr>
          <p:cNvPr id="2" name="Picture 1"/>
          <p:cNvPicPr>
            <a:picLocks noChangeAspect="1"/>
          </p:cNvPicPr>
          <p:nvPr/>
        </p:nvPicPr>
        <p:blipFill>
          <a:blip r:embed="rId3"/>
          <a:stretch>
            <a:fillRect/>
          </a:stretch>
        </p:blipFill>
        <p:spPr>
          <a:xfrm>
            <a:off x="143829" y="3892056"/>
            <a:ext cx="2804160" cy="2103120"/>
          </a:xfrm>
          <a:prstGeom prst="rect">
            <a:avLst/>
          </a:prstGeom>
          <a:ln w="38100">
            <a:solidFill>
              <a:schemeClr val="tx1"/>
            </a:solid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00" y="5360469"/>
            <a:ext cx="1463040" cy="1463040"/>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stretch>
            <a:fillRect/>
          </a:stretch>
        </p:blipFill>
        <p:spPr>
          <a:xfrm>
            <a:off x="1746776" y="5217936"/>
            <a:ext cx="2069610" cy="1554480"/>
          </a:xfrm>
          <a:prstGeom prst="rect">
            <a:avLst/>
          </a:prstGeom>
          <a:ln w="38100">
            <a:solidFill>
              <a:schemeClr val="tx1"/>
            </a:solid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6"/>
          <a:stretch>
            <a:fillRect/>
          </a:stretch>
        </p:blipFill>
        <p:spPr>
          <a:xfrm rot="16200000">
            <a:off x="3695494" y="4200485"/>
            <a:ext cx="2433656"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stretch>
            <a:fillRect/>
          </a:stretch>
        </p:blipFill>
        <p:spPr>
          <a:xfrm>
            <a:off x="6531194" y="3892056"/>
            <a:ext cx="2431270"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8"/>
          <a:stretch>
            <a:fillRect/>
          </a:stretch>
        </p:blipFill>
        <p:spPr>
          <a:xfrm>
            <a:off x="6269054" y="4932777"/>
            <a:ext cx="2441965"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9"/>
          <a:stretch>
            <a:fillRect/>
          </a:stretch>
        </p:blipFill>
        <p:spPr>
          <a:xfrm>
            <a:off x="4816883" y="4943616"/>
            <a:ext cx="1226330" cy="1828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912762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713646" y="2978877"/>
            <a:ext cx="5681107" cy="900246"/>
          </a:xfrm>
          <a:prstGeom prst="rect">
            <a:avLst/>
          </a:prstGeom>
          <a:noFill/>
        </p:spPr>
        <p:txBody>
          <a:bodyPr wrap="none" lIns="68580" tIns="34290" rIns="68580" bIns="34290">
            <a:spAutoFit/>
          </a:bodyPr>
          <a:lstStyle/>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3</a:t>
            </a:r>
          </a:p>
        </p:txBody>
      </p:sp>
      <p:sp>
        <p:nvSpPr>
          <p:cNvPr id="6" name="TextBox 5"/>
          <p:cNvSpPr txBox="1"/>
          <p:nvPr/>
        </p:nvSpPr>
        <p:spPr>
          <a:xfrm rot="5400000">
            <a:off x="-64829" y="-1418481"/>
            <a:ext cx="6642848" cy="9694962"/>
          </a:xfrm>
          <a:prstGeom prst="rect">
            <a:avLst/>
          </a:prstGeom>
          <a:noFill/>
        </p:spPr>
        <p:txBody>
          <a:bodyPr wrap="square" rtlCol="0">
            <a:spAutoFit/>
          </a:bodyPr>
          <a:lstStyle/>
          <a:p>
            <a:r>
              <a:rPr lang="en-US" sz="1200" b="1">
                <a:latin typeface="KG First Time In Forever" panose="02000506000000020003" pitchFamily="2" charset="0"/>
                <a:ea typeface="KBScaredStraight" panose="02000603000000000000" pitchFamily="2" charset="0"/>
              </a:rPr>
              <a:t>UK’s Solution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Starting in the 1950s, UK’s government has created </a:t>
            </a:r>
            <a:r>
              <a:rPr lang="en-US" sz="1200">
                <a:solidFill>
                  <a:srgbClr val="FF0000"/>
                </a:solidFill>
                <a:latin typeface="KG First Time In Forever" panose="02000506000000020003" pitchFamily="2" charset="0"/>
                <a:ea typeface="KBScaredStraight" panose="02000603000000000000" pitchFamily="2" charset="0"/>
              </a:rPr>
              <a:t>smokeless zones </a:t>
            </a:r>
            <a:r>
              <a:rPr lang="en-US" sz="1200">
                <a:latin typeface="KG First Time In Forever" panose="02000506000000020003" pitchFamily="2" charset="0"/>
                <a:ea typeface="KBScaredStraight" panose="02000603000000000000" pitchFamily="2" charset="0"/>
              </a:rPr>
              <a:t>in London where only smokeless fuels could be used.</a:t>
            </a:r>
          </a:p>
          <a:p>
            <a:pPr marL="171450" indent="-171450">
              <a:buFont typeface="Arial" panose="020B0604020202020204" pitchFamily="34" charset="0"/>
              <a:buChar char="•"/>
            </a:pPr>
            <a:r>
              <a:rPr lang="en-US" sz="1200">
                <a:solidFill>
                  <a:srgbClr val="FF0000"/>
                </a:solidFill>
                <a:latin typeface="KG First Time In Forever" panose="02000506000000020003" pitchFamily="2" charset="0"/>
                <a:ea typeface="KBScaredStraight" panose="02000603000000000000" pitchFamily="2" charset="0"/>
              </a:rPr>
              <a:t>Electricity</a:t>
            </a:r>
            <a:r>
              <a:rPr lang="en-US" sz="1200">
                <a:latin typeface="KG First Time In Forever" panose="02000506000000020003" pitchFamily="2" charset="0"/>
                <a:ea typeface="KBScaredStraight" panose="02000603000000000000" pitchFamily="2" charset="0"/>
              </a:rPr>
              <a:t> has also been used more in factories and homes.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Laws have been created that require automobile makers to build cars that </a:t>
            </a:r>
            <a:r>
              <a:rPr lang="en-US" sz="1200">
                <a:solidFill>
                  <a:srgbClr val="FF0000"/>
                </a:solidFill>
                <a:latin typeface="KG First Time In Forever" panose="02000506000000020003" pitchFamily="2" charset="0"/>
                <a:ea typeface="KBScaredStraight" panose="02000603000000000000" pitchFamily="2" charset="0"/>
              </a:rPr>
              <a:t>produce less exhaust</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People have been asked to </a:t>
            </a:r>
            <a:r>
              <a:rPr lang="en-US" sz="1200">
                <a:solidFill>
                  <a:srgbClr val="FF0000"/>
                </a:solidFill>
                <a:latin typeface="KG First Time In Forever" panose="02000506000000020003" pitchFamily="2" charset="0"/>
                <a:ea typeface="KBScaredStraight" panose="02000603000000000000" pitchFamily="2" charset="0"/>
              </a:rPr>
              <a:t>drive less </a:t>
            </a:r>
            <a:r>
              <a:rPr lang="en-US" sz="1200">
                <a:latin typeface="KG First Time In Forever" panose="02000506000000020003" pitchFamily="2" charset="0"/>
                <a:ea typeface="KBScaredStraight" panose="02000603000000000000" pitchFamily="2" charset="0"/>
              </a:rPr>
              <a:t>and are encouraged to use public transportation or walk.</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WHAT IS EUROPE DOING OT FIX THESE PROBLEMS?</a:t>
            </a:r>
          </a:p>
          <a:p>
            <a:r>
              <a:rPr lang="en-US" sz="1200" b="1">
                <a:latin typeface="KG First Time In Forever" panose="02000506000000020003" pitchFamily="2" charset="0"/>
                <a:ea typeface="KBScaredStraight" panose="02000603000000000000" pitchFamily="2" charset="0"/>
              </a:rPr>
              <a:t>Environmental Policies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Western Europe, nations are trying to </a:t>
            </a:r>
            <a:r>
              <a:rPr lang="en-US" sz="1200">
                <a:solidFill>
                  <a:srgbClr val="FF0000"/>
                </a:solidFill>
                <a:latin typeface="KG First Time In Forever" panose="02000506000000020003" pitchFamily="2" charset="0"/>
                <a:ea typeface="KBScaredStraight" panose="02000603000000000000" pitchFamily="2" charset="0"/>
              </a:rPr>
              <a:t>lessen pollution</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They are spending money and </a:t>
            </a:r>
            <a:r>
              <a:rPr lang="en-US" sz="1200">
                <a:solidFill>
                  <a:srgbClr val="FF0000"/>
                </a:solidFill>
                <a:latin typeface="KG First Time In Forever" panose="02000506000000020003" pitchFamily="2" charset="0"/>
                <a:ea typeface="KBScaredStraight" panose="02000603000000000000" pitchFamily="2" charset="0"/>
              </a:rPr>
              <a:t>researching new ways  </a:t>
            </a:r>
            <a:r>
              <a:rPr lang="en-US" sz="1200">
                <a:latin typeface="KG First Time In Forever" panose="02000506000000020003" pitchFamily="2" charset="0"/>
                <a:ea typeface="KBScaredStraight" panose="02000603000000000000" pitchFamily="2" charset="0"/>
              </a:rPr>
              <a:t>to produce power that cause less environmental damage.</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Eastern Europe, </a:t>
            </a:r>
            <a:r>
              <a:rPr lang="en-US" sz="1200">
                <a:solidFill>
                  <a:srgbClr val="FF0000"/>
                </a:solidFill>
                <a:latin typeface="KG First Time In Forever" panose="02000506000000020003" pitchFamily="2" charset="0"/>
                <a:ea typeface="KBScaredStraight" panose="02000603000000000000" pitchFamily="2" charset="0"/>
              </a:rPr>
              <a:t>few nations </a:t>
            </a:r>
            <a:r>
              <a:rPr lang="en-US" sz="1200">
                <a:latin typeface="KG First Time In Forever" panose="02000506000000020003" pitchFamily="2" charset="0"/>
                <a:ea typeface="KBScaredStraight" panose="02000603000000000000" pitchFamily="2" charset="0"/>
              </a:rPr>
              <a:t>are researching new technologies.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They have </a:t>
            </a:r>
            <a:r>
              <a:rPr lang="en-US" sz="1200">
                <a:solidFill>
                  <a:srgbClr val="FF0000"/>
                </a:solidFill>
                <a:latin typeface="KG First Time In Forever" panose="02000506000000020003" pitchFamily="2" charset="0"/>
                <a:ea typeface="KBScaredStraight" panose="02000603000000000000" pitchFamily="2" charset="0"/>
              </a:rPr>
              <a:t>less money.</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European Union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Most countries in Europe are members of a group called the </a:t>
            </a:r>
            <a:r>
              <a:rPr lang="en-US" sz="1200">
                <a:solidFill>
                  <a:srgbClr val="FF0000"/>
                </a:solidFill>
                <a:latin typeface="KG First Time In Forever" panose="02000506000000020003" pitchFamily="2" charset="0"/>
                <a:ea typeface="KBScaredStraight" panose="02000603000000000000" pitchFamily="2" charset="0"/>
              </a:rPr>
              <a:t>European Union</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Since its formation in 1993, the </a:t>
            </a:r>
            <a:r>
              <a:rPr lang="en-US" sz="1200">
                <a:solidFill>
                  <a:srgbClr val="FF0000"/>
                </a:solidFill>
                <a:latin typeface="KG First Time In Forever" panose="02000506000000020003" pitchFamily="2" charset="0"/>
                <a:ea typeface="KBScaredStraight" panose="02000603000000000000" pitchFamily="2" charset="0"/>
              </a:rPr>
              <a:t>EU has passed policies </a:t>
            </a:r>
            <a:r>
              <a:rPr lang="en-US" sz="1200">
                <a:latin typeface="KG First Time In Forever" panose="02000506000000020003" pitchFamily="2" charset="0"/>
                <a:ea typeface="KBScaredStraight" panose="02000603000000000000" pitchFamily="2" charset="0"/>
              </a:rPr>
              <a:t>designed to fight acid rain, improve air quality, restrict toxic waste, and reduce pollution.</a:t>
            </a:r>
          </a:p>
          <a:p>
            <a:pPr marL="171450" indent="-171450">
              <a:buFont typeface="Arial" panose="020B0604020202020204" pitchFamily="34" charset="0"/>
              <a:buChar char="•"/>
            </a:pPr>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NUCLEAR DISASTER IN CHERNOBYL, UKRAINE</a:t>
            </a:r>
          </a:p>
          <a:p>
            <a:r>
              <a:rPr lang="en-US" sz="1200" b="1">
                <a:latin typeface="KG First Time In Forever" panose="02000506000000020003" pitchFamily="2" charset="0"/>
                <a:ea typeface="KBScaredStraight" panose="02000603000000000000" pitchFamily="2" charset="0"/>
              </a:rPr>
              <a:t>Nuclear Power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Between 1922 and 1991, Ukraine was </a:t>
            </a:r>
            <a:r>
              <a:rPr lang="en-US" sz="1200">
                <a:solidFill>
                  <a:srgbClr val="FF0000"/>
                </a:solidFill>
                <a:latin typeface="KG First Time In Forever" panose="02000506000000020003" pitchFamily="2" charset="0"/>
                <a:ea typeface="KBScaredStraight" panose="02000603000000000000" pitchFamily="2" charset="0"/>
              </a:rPr>
              <a:t>part of the Soviet Union </a:t>
            </a:r>
            <a:r>
              <a:rPr lang="en-US" sz="1200">
                <a:latin typeface="KG First Time In Forever" panose="02000506000000020003" pitchFamily="2" charset="0"/>
                <a:ea typeface="KBScaredStraight" panose="02000603000000000000" pitchFamily="2" charset="0"/>
              </a:rPr>
              <a:t>and was known for its fertile farmland and successful agricultural industry.</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During the 1980s, many countries in Europe began using </a:t>
            </a:r>
            <a:r>
              <a:rPr lang="en-US" sz="1200">
                <a:solidFill>
                  <a:srgbClr val="FF0000"/>
                </a:solidFill>
                <a:latin typeface="KG First Time In Forever" panose="02000506000000020003" pitchFamily="2" charset="0"/>
                <a:ea typeface="KBScaredStraight" panose="02000603000000000000" pitchFamily="2" charset="0"/>
              </a:rPr>
              <a:t>nuclear power plants </a:t>
            </a:r>
            <a:r>
              <a:rPr lang="en-US" sz="1200">
                <a:latin typeface="KG First Time In Forever" panose="02000506000000020003" pitchFamily="2" charset="0"/>
                <a:ea typeface="KBScaredStraight" panose="02000603000000000000" pitchFamily="2" charset="0"/>
              </a:rPr>
              <a:t>to produce cleaner and cheaper energy in order to rely less on fossil fuels.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Many European countries had strict regulations on nuclear power use; however, </a:t>
            </a:r>
            <a:r>
              <a:rPr lang="en-US" sz="1200">
                <a:solidFill>
                  <a:srgbClr val="FF0000"/>
                </a:solidFill>
                <a:latin typeface="KG First Time In Forever" panose="02000506000000020003" pitchFamily="2" charset="0"/>
                <a:ea typeface="KBScaredStraight" panose="02000603000000000000" pitchFamily="2" charset="0"/>
              </a:rPr>
              <a:t>Ukraine did not</a:t>
            </a:r>
            <a:r>
              <a:rPr lang="en-US" sz="1200">
                <a:latin typeface="KG First Time In Forever" panose="02000506000000020003" pitchFamily="2" charset="0"/>
                <a:ea typeface="KBScaredStraight" panose="02000603000000000000" pitchFamily="2" charset="0"/>
              </a:rPr>
              <a:t>. </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Chernobyl was a growing city in Ukraine, and it was home to the </a:t>
            </a:r>
            <a:r>
              <a:rPr lang="en-US" sz="1200">
                <a:solidFill>
                  <a:srgbClr val="FF0000"/>
                </a:solidFill>
                <a:latin typeface="KG First Time In Forever" panose="02000506000000020003" pitchFamily="2" charset="0"/>
                <a:ea typeface="KBScaredStraight" panose="02000603000000000000" pitchFamily="2" charset="0"/>
              </a:rPr>
              <a:t>largest nuclear power plant </a:t>
            </a:r>
            <a:r>
              <a:rPr lang="en-US" sz="1200">
                <a:latin typeface="KG First Time In Forever" panose="02000506000000020003" pitchFamily="2" charset="0"/>
                <a:ea typeface="KBScaredStraight" panose="02000603000000000000" pitchFamily="2" charset="0"/>
              </a:rPr>
              <a:t>in Europe.</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Unlike other nuclear power plants, Chernobyl was used to produced </a:t>
            </a:r>
            <a:r>
              <a:rPr lang="en-US" sz="1200">
                <a:solidFill>
                  <a:srgbClr val="FF0000"/>
                </a:solidFill>
                <a:latin typeface="KG First Time In Forever" panose="02000506000000020003" pitchFamily="2" charset="0"/>
                <a:ea typeface="KBScaredStraight" panose="02000603000000000000" pitchFamily="2" charset="0"/>
              </a:rPr>
              <a:t>nuclear weapons </a:t>
            </a:r>
            <a:r>
              <a:rPr lang="en-US" sz="1200">
                <a:latin typeface="KG First Time In Forever" panose="02000506000000020003" pitchFamily="2" charset="0"/>
                <a:ea typeface="KBScaredStraight" panose="02000603000000000000" pitchFamily="2" charset="0"/>
              </a:rPr>
              <a:t>material.</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Chernobyl</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1986, the Soviet Union </a:t>
            </a:r>
            <a:r>
              <a:rPr lang="en-US" sz="1200">
                <a:solidFill>
                  <a:srgbClr val="FF0000"/>
                </a:solidFill>
                <a:latin typeface="KG First Time In Forever" panose="02000506000000020003" pitchFamily="2" charset="0"/>
                <a:ea typeface="KBScaredStraight" panose="02000603000000000000" pitchFamily="2" charset="0"/>
              </a:rPr>
              <a:t>generated 10% </a:t>
            </a:r>
            <a:r>
              <a:rPr lang="en-US" sz="1200">
                <a:latin typeface="KG First Time In Forever" panose="02000506000000020003" pitchFamily="2" charset="0"/>
                <a:ea typeface="KBScaredStraight" panose="02000603000000000000" pitchFamily="2" charset="0"/>
              </a:rPr>
              <a:t>of the world’s nuclear power.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On April 26, 1986, one of the reactors at the Chernobyl nuclear </a:t>
            </a:r>
            <a:r>
              <a:rPr lang="en-US" sz="1200">
                <a:solidFill>
                  <a:srgbClr val="FF0000"/>
                </a:solidFill>
                <a:latin typeface="KG First Time In Forever" panose="02000506000000020003" pitchFamily="2" charset="0"/>
                <a:ea typeface="KBScaredStraight" panose="02000603000000000000" pitchFamily="2" charset="0"/>
              </a:rPr>
              <a:t>power plant exploded</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explosion released large amounts of </a:t>
            </a:r>
            <a:r>
              <a:rPr lang="en-US" sz="1200">
                <a:solidFill>
                  <a:srgbClr val="FF0000"/>
                </a:solidFill>
                <a:latin typeface="KG First Time In Forever" panose="02000506000000020003" pitchFamily="2" charset="0"/>
                <a:ea typeface="KBScaredStraight" panose="02000603000000000000" pitchFamily="2" charset="0"/>
              </a:rPr>
              <a:t>deadly radioactive nuclear material </a:t>
            </a:r>
            <a:r>
              <a:rPr lang="en-US" sz="1200">
                <a:latin typeface="KG First Time In Forever" panose="02000506000000020003" pitchFamily="2" charset="0"/>
                <a:ea typeface="KBScaredStraight" panose="02000603000000000000" pitchFamily="2" charset="0"/>
              </a:rPr>
              <a:t>into the atmosphere. </a:t>
            </a: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3853073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713646" y="2978877"/>
            <a:ext cx="5681107" cy="900246"/>
          </a:xfrm>
          <a:prstGeom prst="rect">
            <a:avLst/>
          </a:prstGeom>
          <a:noFill/>
        </p:spPr>
        <p:txBody>
          <a:bodyPr wrap="none" lIns="68580" tIns="34290" rIns="68580" bIns="34290">
            <a:spAutoFit/>
          </a:bodyPr>
          <a:lstStyle/>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4</a:t>
            </a:r>
          </a:p>
        </p:txBody>
      </p:sp>
      <p:sp>
        <p:nvSpPr>
          <p:cNvPr id="6" name="TextBox 5"/>
          <p:cNvSpPr txBox="1"/>
          <p:nvPr/>
        </p:nvSpPr>
        <p:spPr>
          <a:xfrm rot="5400000">
            <a:off x="-397373" y="-1418481"/>
            <a:ext cx="6642848" cy="9694962"/>
          </a:xfrm>
          <a:prstGeom prst="rect">
            <a:avLst/>
          </a:prstGeom>
          <a:noFill/>
        </p:spPr>
        <p:txBody>
          <a:bodyPr wrap="square" rtlCol="0">
            <a:spAutoFit/>
          </a:bodyPr>
          <a:lstStyle/>
          <a:p>
            <a:r>
              <a:rPr lang="en-US" sz="1200" b="1">
                <a:latin typeface="KG First Time In Forever" panose="02000506000000020003" pitchFamily="2" charset="0"/>
                <a:ea typeface="KBScaredStraight" panose="02000603000000000000" pitchFamily="2" charset="0"/>
              </a:rPr>
              <a:t>Soviet Reaction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morning after the explosion, there was </a:t>
            </a:r>
            <a:r>
              <a:rPr lang="en-US" sz="1200">
                <a:solidFill>
                  <a:srgbClr val="FF0000"/>
                </a:solidFill>
                <a:latin typeface="KG First Time In Forever" panose="02000506000000020003" pitchFamily="2" charset="0"/>
                <a:ea typeface="KBScaredStraight" panose="02000603000000000000" pitchFamily="2" charset="0"/>
              </a:rPr>
              <a:t>no hint of a disaster</a:t>
            </a:r>
            <a:r>
              <a:rPr lang="en-US" sz="1200">
                <a:latin typeface="KG First Time In Forever" panose="02000506000000020003" pitchFamily="2" charset="0"/>
                <a:ea typeface="KBScaredStraight" panose="02000603000000000000" pitchFamily="2" charset="0"/>
              </a:rPr>
              <a:t>. </a:t>
            </a:r>
          </a:p>
          <a:p>
            <a:pPr marL="171450" indent="-171450">
              <a:buFont typeface="Arial" panose="020B0604020202020204" pitchFamily="34" charset="0"/>
              <a:buChar char="•"/>
            </a:pPr>
            <a:r>
              <a:rPr lang="en-US" sz="1200">
                <a:solidFill>
                  <a:srgbClr val="FF0000"/>
                </a:solidFill>
                <a:latin typeface="KG First Time In Forever" panose="02000506000000020003" pitchFamily="2" charset="0"/>
                <a:ea typeface="KBScaredStraight" panose="02000603000000000000" pitchFamily="2" charset="0"/>
              </a:rPr>
              <a:t>After 36 hours </a:t>
            </a:r>
            <a:r>
              <a:rPr lang="en-US" sz="1200">
                <a:latin typeface="KG First Time In Forever" panose="02000506000000020003" pitchFamily="2" charset="0"/>
                <a:ea typeface="KBScaredStraight" panose="02000603000000000000" pitchFamily="2" charset="0"/>
              </a:rPr>
              <a:t>of being exposed to radiation, the people were finally told to pack their clothing and evacuate their homes.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There was an </a:t>
            </a:r>
            <a:r>
              <a:rPr lang="en-US" sz="1200">
                <a:solidFill>
                  <a:srgbClr val="FF0000"/>
                </a:solidFill>
                <a:latin typeface="KG First Time In Forever" panose="02000506000000020003" pitchFamily="2" charset="0"/>
                <a:ea typeface="KBScaredStraight" panose="02000603000000000000" pitchFamily="2" charset="0"/>
              </a:rPr>
              <a:t>18 mile evacuation zone</a:t>
            </a:r>
            <a:r>
              <a:rPr lang="en-US" sz="1200">
                <a:latin typeface="KG First Time In Forever" panose="02000506000000020003" pitchFamily="2" charset="0"/>
                <a:ea typeface="KBScaredStraight" panose="02000603000000000000" pitchFamily="2" charset="0"/>
              </a:rPr>
              <a:t>.</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Worldwide Impact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Nearly </a:t>
            </a:r>
            <a:r>
              <a:rPr lang="en-US" sz="1200">
                <a:solidFill>
                  <a:srgbClr val="FF0000"/>
                </a:solidFill>
                <a:latin typeface="KG First Time In Forever" panose="02000506000000020003" pitchFamily="2" charset="0"/>
                <a:ea typeface="KBScaredStraight" panose="02000603000000000000" pitchFamily="2" charset="0"/>
              </a:rPr>
              <a:t>nine tons </a:t>
            </a:r>
            <a:r>
              <a:rPr lang="en-US" sz="1200">
                <a:latin typeface="KG First Time In Forever" panose="02000506000000020003" pitchFamily="2" charset="0"/>
                <a:ea typeface="KBScaredStraight" panose="02000603000000000000" pitchFamily="2" charset="0"/>
              </a:rPr>
              <a:t>of radioactive material (90 times as much as the Hiroshima bomb) was hurled into the sky. </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Over the following days, winds mostly blowing north and west, carried fallout into Belarus, as well as Russia, Poland, &amp; other </a:t>
            </a:r>
            <a:r>
              <a:rPr lang="en-US" sz="1200">
                <a:solidFill>
                  <a:srgbClr val="FF0000"/>
                </a:solidFill>
                <a:latin typeface="KG First Time In Forever" panose="02000506000000020003" pitchFamily="2" charset="0"/>
                <a:ea typeface="KBScaredStraight" panose="02000603000000000000" pitchFamily="2" charset="0"/>
              </a:rPr>
              <a:t>countries around the world</a:t>
            </a:r>
            <a:r>
              <a:rPr lang="en-US" sz="1200">
                <a:latin typeface="KG First Time In Forever" panose="02000506000000020003" pitchFamily="2" charset="0"/>
                <a:ea typeface="KBScaredStraight" panose="02000603000000000000" pitchFamily="2" charset="0"/>
              </a:rPr>
              <a:t>.</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Effects</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In the first months after the accident, </a:t>
            </a:r>
            <a:r>
              <a:rPr lang="en-US" sz="1200">
                <a:solidFill>
                  <a:srgbClr val="FF0000"/>
                </a:solidFill>
                <a:latin typeface="KG First Time In Forever" panose="02000506000000020003" pitchFamily="2" charset="0"/>
                <a:ea typeface="KBScaredStraight" panose="02000603000000000000" pitchFamily="2" charset="0"/>
              </a:rPr>
              <a:t>28 emergency workers died </a:t>
            </a:r>
            <a:r>
              <a:rPr lang="en-US" sz="1200">
                <a:latin typeface="KG First Time In Forever" panose="02000506000000020003" pitchFamily="2" charset="0"/>
                <a:ea typeface="KBScaredStraight" panose="02000603000000000000" pitchFamily="2" charset="0"/>
              </a:rPr>
              <a:t>from acute radiation syndrome.</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Doctors have noticed an increase in </a:t>
            </a:r>
            <a:r>
              <a:rPr lang="en-US" sz="1200">
                <a:solidFill>
                  <a:srgbClr val="FF0000"/>
                </a:solidFill>
                <a:latin typeface="KG First Time In Forever" panose="02000506000000020003" pitchFamily="2" charset="0"/>
                <a:ea typeface="KBScaredStraight" panose="02000603000000000000" pitchFamily="2" charset="0"/>
              </a:rPr>
              <a:t>cases of cancer </a:t>
            </a:r>
            <a:r>
              <a:rPr lang="en-US" sz="1200">
                <a:latin typeface="KG First Time In Forever" panose="02000506000000020003" pitchFamily="2" charset="0"/>
                <a:ea typeface="KBScaredStraight" panose="02000603000000000000" pitchFamily="2" charset="0"/>
              </a:rPr>
              <a:t>who lived nearby.</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Many </a:t>
            </a:r>
            <a:r>
              <a:rPr lang="en-US" sz="1200">
                <a:solidFill>
                  <a:srgbClr val="FF0000"/>
                </a:solidFill>
                <a:latin typeface="KG First Time In Forever" panose="02000506000000020003" pitchFamily="2" charset="0"/>
                <a:ea typeface="KBScaredStraight" panose="02000603000000000000" pitchFamily="2" charset="0"/>
              </a:rPr>
              <a:t>animals died </a:t>
            </a:r>
            <a:r>
              <a:rPr lang="en-US" sz="1200">
                <a:latin typeface="KG First Time In Forever" panose="02000506000000020003" pitchFamily="2" charset="0"/>
                <a:ea typeface="KBScaredStraight" panose="02000603000000000000" pitchFamily="2" charset="0"/>
              </a:rPr>
              <a:t>or got sick.</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Fish in nearby rivers were </a:t>
            </a:r>
            <a:r>
              <a:rPr lang="en-US" sz="1200">
                <a:solidFill>
                  <a:srgbClr val="FF0000"/>
                </a:solidFill>
                <a:latin typeface="KG First Time In Forever" panose="02000506000000020003" pitchFamily="2" charset="0"/>
                <a:ea typeface="KBScaredStraight" panose="02000603000000000000" pitchFamily="2" charset="0"/>
              </a:rPr>
              <a:t>unsafe to eat </a:t>
            </a:r>
            <a:r>
              <a:rPr lang="en-US" sz="1200">
                <a:latin typeface="KG First Time In Forever" panose="02000506000000020003" pitchFamily="2" charset="0"/>
                <a:ea typeface="KBScaredStraight" panose="02000603000000000000" pitchFamily="2" charset="0"/>
              </a:rPr>
              <a:t>for many years.</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Millions of acres of </a:t>
            </a:r>
            <a:r>
              <a:rPr lang="en-US" sz="1200">
                <a:solidFill>
                  <a:srgbClr val="FF0000"/>
                </a:solidFill>
                <a:latin typeface="KG First Time In Forever" panose="02000506000000020003" pitchFamily="2" charset="0"/>
                <a:ea typeface="KBScaredStraight" panose="02000603000000000000" pitchFamily="2" charset="0"/>
              </a:rPr>
              <a:t>farmland have been poisoned</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The people exposed to the high levels of radiation developed a high level of </a:t>
            </a:r>
            <a:r>
              <a:rPr lang="en-US" sz="1200">
                <a:solidFill>
                  <a:srgbClr val="FF0000"/>
                </a:solidFill>
                <a:latin typeface="KG First Time In Forever" panose="02000506000000020003" pitchFamily="2" charset="0"/>
                <a:ea typeface="KBScaredStraight" panose="02000603000000000000" pitchFamily="2" charset="0"/>
              </a:rPr>
              <a:t>health problems</a:t>
            </a:r>
            <a:r>
              <a:rPr lang="en-US" sz="1200">
                <a:latin typeface="KG First Time In Forever" panose="02000506000000020003" pitchFamily="2" charset="0"/>
                <a:ea typeface="KBScaredStraight" panose="02000603000000000000" pitchFamily="2" charset="0"/>
              </a:rPr>
              <a:t>, including thyroid cancer, autoimmune disorders, birth defects, and other health issues.</a:t>
            </a:r>
          </a:p>
          <a:p>
            <a:pPr>
              <a:defRPr/>
            </a:pPr>
            <a:endParaRPr lang="en-US" sz="1200">
              <a:latin typeface="KG First Time In Forever" panose="02000506000000020003" pitchFamily="2" charset="0"/>
              <a:ea typeface="KBScaredStraight" panose="02000603000000000000" pitchFamily="2" charset="0"/>
            </a:endParaRPr>
          </a:p>
          <a:p>
            <a:pPr>
              <a:defRPr/>
            </a:pPr>
            <a:r>
              <a:rPr lang="en-US" sz="1200" b="1">
                <a:latin typeface="KG First Time In Forever" panose="02000506000000020003" pitchFamily="2" charset="0"/>
                <a:ea typeface="KBScaredStraight" panose="02000603000000000000" pitchFamily="2" charset="0"/>
              </a:rPr>
              <a:t>Chernobyl Today</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Chernobyl continued to produce electricity for </a:t>
            </a:r>
            <a:r>
              <a:rPr lang="en-US" sz="1200">
                <a:solidFill>
                  <a:srgbClr val="FF0000"/>
                </a:solidFill>
                <a:latin typeface="KG First Time In Forever" panose="02000506000000020003" pitchFamily="2" charset="0"/>
                <a:ea typeface="KBScaredStraight" panose="02000603000000000000" pitchFamily="2" charset="0"/>
              </a:rPr>
              <a:t>another 14 years</a:t>
            </a:r>
            <a:r>
              <a:rPr lang="en-US" sz="1200">
                <a:latin typeface="KG First Time In Forever" panose="02000506000000020003" pitchFamily="2" charset="0"/>
                <a:ea typeface="KBScaredStraight" panose="02000603000000000000" pitchFamily="2" charset="0"/>
              </a:rPr>
              <a:t>, until international pressure forced its closure in 2000. </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An </a:t>
            </a:r>
            <a:r>
              <a:rPr lang="en-US" sz="1200">
                <a:solidFill>
                  <a:srgbClr val="FF0000"/>
                </a:solidFill>
                <a:latin typeface="KG First Time In Forever" panose="02000506000000020003" pitchFamily="2" charset="0"/>
                <a:ea typeface="KBScaredStraight" panose="02000603000000000000" pitchFamily="2" charset="0"/>
              </a:rPr>
              <a:t>official exclusion zone </a:t>
            </a:r>
            <a:r>
              <a:rPr lang="en-US" sz="1200">
                <a:latin typeface="KG First Time In Forever" panose="02000506000000020003" pitchFamily="2" charset="0"/>
                <a:ea typeface="KBScaredStraight" panose="02000603000000000000" pitchFamily="2" charset="0"/>
              </a:rPr>
              <a:t>around the plant remains in place, extending for 18 miles. </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 is one of the most </a:t>
            </a:r>
            <a:r>
              <a:rPr lang="en-US" sz="1200">
                <a:solidFill>
                  <a:srgbClr val="FF0000"/>
                </a:solidFill>
                <a:latin typeface="KG First Time In Forever" panose="02000506000000020003" pitchFamily="2" charset="0"/>
                <a:ea typeface="KBScaredStraight" panose="02000603000000000000" pitchFamily="2" charset="0"/>
              </a:rPr>
              <a:t>radioactive spots </a:t>
            </a:r>
            <a:r>
              <a:rPr lang="en-US" sz="1200">
                <a:latin typeface="KG First Time In Forever" panose="02000506000000020003" pitchFamily="2" charset="0"/>
                <a:ea typeface="KBScaredStraight" panose="02000603000000000000" pitchFamily="2" charset="0"/>
              </a:rPr>
              <a:t>on Earth.</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2011, Ukraine opened up an area so tourists can see </a:t>
            </a:r>
            <a:r>
              <a:rPr lang="en-US" sz="1200">
                <a:solidFill>
                  <a:srgbClr val="FF0000"/>
                </a:solidFill>
                <a:latin typeface="KG First Time In Forever" panose="02000506000000020003" pitchFamily="2" charset="0"/>
                <a:ea typeface="KBScaredStraight" panose="02000603000000000000" pitchFamily="2" charset="0"/>
              </a:rPr>
              <a:t>first-hand the effects </a:t>
            </a:r>
            <a:r>
              <a:rPr lang="en-US" sz="1200">
                <a:latin typeface="KG First Time In Forever" panose="02000506000000020003" pitchFamily="2" charset="0"/>
                <a:ea typeface="KBScaredStraight" panose="02000603000000000000" pitchFamily="2" charset="0"/>
              </a:rPr>
              <a:t>of the disaster.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Forests surrounding the city have repopulated with a </a:t>
            </a:r>
            <a:r>
              <a:rPr lang="en-US" sz="1200">
                <a:solidFill>
                  <a:srgbClr val="FF0000"/>
                </a:solidFill>
                <a:latin typeface="KG First Time In Forever" panose="02000506000000020003" pitchFamily="2" charset="0"/>
                <a:ea typeface="KBScaredStraight" panose="02000603000000000000" pitchFamily="2" charset="0"/>
              </a:rPr>
              <a:t>variety of wildlife </a:t>
            </a:r>
            <a:r>
              <a:rPr lang="en-US" sz="1200">
                <a:latin typeface="KG First Time In Forever" panose="02000506000000020003" pitchFamily="2" charset="0"/>
                <a:ea typeface="KBScaredStraight" panose="02000603000000000000" pitchFamily="2" charset="0"/>
              </a:rPr>
              <a:t>and vegetation.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Radiation levels are still so high that humans cannot live here for </a:t>
            </a:r>
            <a:r>
              <a:rPr lang="en-US" sz="1200">
                <a:solidFill>
                  <a:srgbClr val="FF0000"/>
                </a:solidFill>
                <a:latin typeface="KG First Time In Forever" panose="02000506000000020003" pitchFamily="2" charset="0"/>
                <a:ea typeface="KBScaredStraight" panose="02000603000000000000" pitchFamily="2" charset="0"/>
              </a:rPr>
              <a:t>20,000 years</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endParaRPr lang="en-US" sz="1200">
              <a:latin typeface="KG First Time In Forever" panose="02000506000000020003" pitchFamily="2" charset="0"/>
              <a:ea typeface="KBScaredStraight" panose="02000603000000000000" pitchFamily="2" charset="0"/>
            </a:endParaRPr>
          </a:p>
          <a:p>
            <a:pPr>
              <a:defRPr/>
            </a:pPr>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6510667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44062" y="685800"/>
            <a:ext cx="7512148" cy="5486400"/>
          </a:xfrm>
          <a:prstGeom prst="ellipse">
            <a:avLst/>
          </a:prstGeom>
          <a:solidFill>
            <a:srgbClr val="2E2C2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2099602" y="4699806"/>
            <a:ext cx="5001065" cy="1061829"/>
          </a:xfrm>
          <a:prstGeom prst="rect">
            <a:avLst/>
          </a:prstGeom>
          <a:noFill/>
        </p:spPr>
        <p:txBody>
          <a:bodyPr wrap="square" rtlCol="0">
            <a:spAutoFit/>
          </a:bodyPr>
          <a:lstStyle/>
          <a:p>
            <a:pPr algn="ctr"/>
            <a:r>
              <a:rPr lang="en-US" sz="2100">
                <a:solidFill>
                  <a:schemeClr val="bg1"/>
                </a:solidFill>
                <a:latin typeface="KG First Time In Forever" panose="02000506000000020003" pitchFamily="2" charset="0"/>
                <a:ea typeface="KBWritersBlock" panose="02000603000000000000" pitchFamily="2" charset="0"/>
              </a:rPr>
              <a:t>Acid Rain in Germany, Air Pollution in the United Kingdom, &amp; the Nuclear Disaster in Chernobyl, Ukraine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3274" y="5205802"/>
            <a:ext cx="1463040" cy="1463040"/>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3" name="Rectangle 12"/>
          <p:cNvSpPr/>
          <p:nvPr/>
        </p:nvSpPr>
        <p:spPr>
          <a:xfrm>
            <a:off x="1217202" y="1586247"/>
            <a:ext cx="6709594" cy="3116238"/>
          </a:xfrm>
          <a:prstGeom prst="rect">
            <a:avLst/>
          </a:prstGeom>
          <a:noFill/>
        </p:spPr>
        <p:txBody>
          <a:bodyPr wrap="none" lIns="68580" tIns="34290" rIns="68580" bIns="34290">
            <a:spAutoFit/>
          </a:bodyPr>
          <a:lstStyle/>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Europe’s </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Environmental</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Issues</a:t>
            </a:r>
          </a:p>
        </p:txBody>
      </p:sp>
    </p:spTree>
    <p:extLst>
      <p:ext uri="{BB962C8B-B14F-4D97-AF65-F5344CB8AC3E}">
        <p14:creationId xmlns:p14="http://schemas.microsoft.com/office/powerpoint/2010/main" val="271813559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44062" y="685800"/>
            <a:ext cx="7512148" cy="5486400"/>
          </a:xfrm>
          <a:prstGeom prst="ellipse">
            <a:avLst/>
          </a:prstGeom>
          <a:solidFill>
            <a:srgbClr val="2E2C2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3" name="Rectangle 12"/>
          <p:cNvSpPr/>
          <p:nvPr/>
        </p:nvSpPr>
        <p:spPr>
          <a:xfrm>
            <a:off x="1900275" y="1870881"/>
            <a:ext cx="5343450" cy="3762568"/>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Acid Rain</a:t>
            </a:r>
          </a:p>
          <a:p>
            <a:pPr algn="ctr"/>
            <a:r>
              <a:rPr lang="en-US" sz="80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in</a:t>
            </a:r>
          </a:p>
          <a:p>
            <a:pPr algn="ctr"/>
            <a:r>
              <a:rPr lang="en-US" sz="80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Germany</a:t>
            </a:r>
          </a:p>
        </p:txBody>
      </p:sp>
    </p:spTree>
    <p:extLst>
      <p:ext uri="{BB962C8B-B14F-4D97-AF65-F5344CB8AC3E}">
        <p14:creationId xmlns:p14="http://schemas.microsoft.com/office/powerpoint/2010/main" val="95230410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4401205"/>
          </a:xfrm>
          <a:prstGeom prst="rect">
            <a:avLst/>
          </a:prstGeom>
          <a:noFill/>
        </p:spPr>
        <p:txBody>
          <a:bodyPr wrap="square" rtlCol="0">
            <a:spAutoFit/>
          </a:bodyPr>
          <a:lstStyle/>
          <a:p>
            <a:pPr marL="571500" indent="-5715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rPr>
              <a:t>Over the past 30 years, acid rain has been damaging Germany.</a:t>
            </a:r>
          </a:p>
          <a:p>
            <a:pPr marL="571500" indent="-571500">
              <a:buFont typeface="Arial" panose="020B0604020202020204" pitchFamily="34" charset="0"/>
              <a:buChar char="•"/>
            </a:pPr>
            <a:endParaRPr lang="en-US" sz="36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rPr>
              <a:t>It contaminates soil, kills trees, eats holes in the surfaces of buildings &amp; statues, pollutes rivers, and harms wildlife. </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917458" y="89724"/>
            <a:ext cx="5309082"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Acid Rain</a:t>
            </a:r>
          </a:p>
        </p:txBody>
      </p:sp>
    </p:spTree>
    <p:extLst>
      <p:ext uri="{BB962C8B-B14F-4D97-AF65-F5344CB8AC3E}">
        <p14:creationId xmlns:p14="http://schemas.microsoft.com/office/powerpoint/2010/main" val="2604450619"/>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8343013"/>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6" y="1174636"/>
            <a:ext cx="7427740" cy="4524315"/>
          </a:xfrm>
          <a:prstGeom prst="rect">
            <a:avLst/>
          </a:prstGeom>
          <a:noFill/>
        </p:spPr>
        <p:txBody>
          <a:bodyPr wrap="square" rtlCol="0">
            <a:spAutoFit/>
          </a:bodyPr>
          <a:lstStyle/>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Acid rain is a result of air pollution. </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When any type of fuel is burned, a lot of different chemicals are produced and released into the air.</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The chemicals mix with water in the clouds and come down with rain.</a:t>
            </a:r>
          </a:p>
          <a:p>
            <a:pPr marL="214313" indent="-214313">
              <a:buFont typeface="Arial" panose="020B0604020202020204" pitchFamily="34" charset="0"/>
              <a:buChar char="•"/>
              <a:defRPr/>
            </a:pPr>
            <a:endParaRPr lang="en-US" sz="32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349850" y="89724"/>
            <a:ext cx="8444299" cy="1084912"/>
          </a:xfrm>
          <a:prstGeom prst="rect">
            <a:avLst/>
          </a:prstGeom>
          <a:noFill/>
        </p:spPr>
        <p:txBody>
          <a:bodyPr wrap="none" lIns="68580" tIns="34290" rIns="68580" bIns="34290">
            <a:spAutoFit/>
          </a:bodyPr>
          <a:lstStyle/>
          <a:p>
            <a:pPr algn="ctr"/>
            <a:r>
              <a:rPr lang="en-US" sz="66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What is Acid Rain?</a:t>
            </a:r>
          </a:p>
        </p:txBody>
      </p:sp>
    </p:spTree>
    <p:extLst>
      <p:ext uri="{BB962C8B-B14F-4D97-AF65-F5344CB8AC3E}">
        <p14:creationId xmlns:p14="http://schemas.microsoft.com/office/powerpoint/2010/main" val="2626587757"/>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41529"/>
            <a:ext cx="8229600" cy="5174941"/>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7099011"/>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6" y="1174636"/>
            <a:ext cx="7427740" cy="3847207"/>
          </a:xfrm>
          <a:prstGeom prst="rect">
            <a:avLst/>
          </a:prstGeom>
          <a:noFill/>
        </p:spPr>
        <p:txBody>
          <a:bodyPr wrap="square" rtlCol="0">
            <a:spAutoFit/>
          </a:bodyPr>
          <a:lstStyle/>
          <a:p>
            <a:pPr marL="571500" indent="-5715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rPr>
              <a:t>The rain that falls has weak levels of acid mixed in.</a:t>
            </a:r>
          </a:p>
          <a:p>
            <a:pPr marL="571500" indent="-571500">
              <a:buFont typeface="Arial" panose="020B0604020202020204" pitchFamily="34" charset="0"/>
              <a:buChar char="•"/>
            </a:pPr>
            <a:endParaRPr lang="en-US" sz="36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rPr>
              <a:t>It’s not acidic enough to burn your skin, but it is very harmful for the environment.</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349850" y="89724"/>
            <a:ext cx="8444299" cy="1084912"/>
          </a:xfrm>
          <a:prstGeom prst="rect">
            <a:avLst/>
          </a:prstGeom>
          <a:noFill/>
        </p:spPr>
        <p:txBody>
          <a:bodyPr wrap="none" lIns="68580" tIns="34290" rIns="68580" bIns="34290">
            <a:spAutoFit/>
          </a:bodyPr>
          <a:lstStyle/>
          <a:p>
            <a:pPr algn="ctr"/>
            <a:r>
              <a:rPr lang="en-US" sz="66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What is Acid Rain?</a:t>
            </a:r>
          </a:p>
        </p:txBody>
      </p:sp>
    </p:spTree>
    <p:extLst>
      <p:ext uri="{BB962C8B-B14F-4D97-AF65-F5344CB8AC3E}">
        <p14:creationId xmlns:p14="http://schemas.microsoft.com/office/powerpoint/2010/main" val="146276526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7"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27372"/>
            <a:ext cx="8229600" cy="5992178"/>
          </a:xfrm>
          <a:prstGeom prst="rect">
            <a:avLst/>
          </a:prstGeom>
          <a:ln w="57150">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3110451" y="5937012"/>
            <a:ext cx="5472333" cy="830997"/>
          </a:xfrm>
          <a:prstGeom prst="rect">
            <a:avLst/>
          </a:prstGeom>
          <a:noFill/>
        </p:spPr>
        <p:txBody>
          <a:bodyPr wrap="square" rtlCol="0">
            <a:spAutoFit/>
          </a:bodyPr>
          <a:lstStyle/>
          <a:p>
            <a:pPr algn="ctr"/>
            <a:r>
              <a:rPr lang="en-US" sz="2400">
                <a:solidFill>
                  <a:schemeClr val="bg1"/>
                </a:solidFill>
                <a:latin typeface="KG First Time In Forever" panose="02000506000000020003" pitchFamily="2" charset="0"/>
                <a:ea typeface="KBScaredStraight" panose="02000603000000000000" pitchFamily="2" charset="0"/>
              </a:rPr>
              <a:t>Left Branch shows needle loss and discoloration due to acid rain.</a:t>
            </a:r>
          </a:p>
        </p:txBody>
      </p:sp>
    </p:spTree>
    <p:extLst>
      <p:ext uri="{BB962C8B-B14F-4D97-AF65-F5344CB8AC3E}">
        <p14:creationId xmlns:p14="http://schemas.microsoft.com/office/powerpoint/2010/main" val="4189721418"/>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795083"/>
          </a:xfrm>
          <a:prstGeom prst="rect">
            <a:avLst/>
          </a:prstGeom>
        </p:spPr>
        <p:txBody>
          <a:bodyPr wrap="square">
            <a:spAutoFit/>
          </a:bodyPr>
          <a:lstStyle/>
          <a:p>
            <a:pPr>
              <a:lnSpc>
                <a:spcPct val="107000"/>
              </a:lnSpc>
              <a:spcAft>
                <a:spcPts val="600"/>
              </a:spcAft>
            </a:pPr>
            <a:endParaRPr lang="en-US" sz="105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a:latin typeface="KG Second Chances Solid" panose="02000000000000000000" pitchFamily="2" charset="0"/>
              </a:rPr>
              <a:t>STANDARDS:</a:t>
            </a:r>
          </a:p>
          <a:p>
            <a:r>
              <a:rPr lang="en-US" sz="3600" b="1">
                <a:latin typeface="KG First Time In Forever" panose="02000506000000020003" pitchFamily="2" charset="0"/>
              </a:rPr>
              <a:t>SS6G8 Explain environmental issues in Europe. </a:t>
            </a:r>
          </a:p>
          <a:p>
            <a:pPr marL="742950" indent="-742950">
              <a:buAutoNum type="alphaLcPeriod"/>
            </a:pPr>
            <a:r>
              <a:rPr lang="en-US" sz="3600">
                <a:latin typeface="KG First Time In Forever" panose="02000506000000020003" pitchFamily="2" charset="0"/>
              </a:rPr>
              <a:t>Explain the causes and effects of acid rain in Germany. </a:t>
            </a:r>
          </a:p>
          <a:p>
            <a:pPr marL="742950" indent="-742950">
              <a:buAutoNum type="alphaLcPeriod"/>
            </a:pPr>
            <a:r>
              <a:rPr lang="en-US" sz="3600">
                <a:latin typeface="KG First Time In Forever" panose="02000506000000020003" pitchFamily="2" charset="0"/>
              </a:rPr>
              <a:t>Explain the causes and effects of air pollution in the United Kingdom.  </a:t>
            </a:r>
          </a:p>
          <a:p>
            <a:pPr marL="742950" indent="-742950">
              <a:buAutoNum type="alphaLcPeriod"/>
            </a:pPr>
            <a:r>
              <a:rPr lang="en-US" sz="3600">
                <a:latin typeface="KG First Time In Forever" panose="02000506000000020003" pitchFamily="2" charset="0"/>
              </a:rPr>
              <a:t>Explain the causes and effects of the nuclear disaster in Chernobyl, Ukraine.</a:t>
            </a: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a:latin typeface="KBScaredStraight" panose="02000603000000000000" pitchFamily="2" charset="0"/>
              <a:ea typeface="KBScaredStraight" panose="02000603000000000000" pitchFamily="2" charset="0"/>
            </a:endParaRPr>
          </a:p>
          <a:p>
            <a:r>
              <a:rPr lang="en-US" sz="2100"/>
              <a:t> </a:t>
            </a: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32095615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3477875"/>
          </a:xfrm>
          <a:prstGeom prst="rect">
            <a:avLst/>
          </a:prstGeom>
          <a:noFill/>
        </p:spPr>
        <p:txBody>
          <a:bodyPr wrap="square" rtlCol="0">
            <a:spAutoFit/>
          </a:bodyPr>
          <a:lstStyle/>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The main source of acid rain is smoke from factories (burning fuels like natural gas, coal, &amp; oil).</a:t>
            </a:r>
          </a:p>
          <a:p>
            <a:pPr marL="457200" indent="-4572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Cars and buses also produce harmful gases.</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99634" y="89724"/>
            <a:ext cx="3944734"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Causes</a:t>
            </a:r>
          </a:p>
        </p:txBody>
      </p:sp>
    </p:spTree>
    <p:extLst>
      <p:ext uri="{BB962C8B-B14F-4D97-AF65-F5344CB8AC3E}">
        <p14:creationId xmlns:p14="http://schemas.microsoft.com/office/powerpoint/2010/main" val="2103194047"/>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4939814"/>
          </a:xfrm>
          <a:prstGeom prst="rect">
            <a:avLst/>
          </a:prstGeom>
          <a:noFill/>
        </p:spPr>
        <p:txBody>
          <a:bodyPr wrap="square" rtlCol="0">
            <a:spAutoFit/>
          </a:bodyPr>
          <a:lstStyle/>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Acid rain can effect trees in several different ways.</a:t>
            </a:r>
          </a:p>
          <a:p>
            <a:pPr marL="457200" indent="-4572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It dissolves &amp; washes away the nutrients and minerals in the soil.</a:t>
            </a:r>
          </a:p>
          <a:p>
            <a:pPr marL="457200" indent="-4572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It also causes the release of harmful substances such as aluminum into the soil.</a:t>
            </a:r>
          </a:p>
          <a:p>
            <a:pPr marL="914400" lvl="1" indent="-457200">
              <a:buFont typeface="Arial" panose="020B0604020202020204" pitchFamily="34" charset="0"/>
              <a:buChar char="•"/>
            </a:pPr>
            <a:endParaRPr lang="en-US" sz="27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53" y="89724"/>
            <a:ext cx="3984296"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200416347"/>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3477875"/>
          </a:xfrm>
          <a:prstGeom prst="rect">
            <a:avLst/>
          </a:prstGeom>
          <a:noFill/>
        </p:spPr>
        <p:txBody>
          <a:bodyPr wrap="square" rtlCol="0">
            <a:spAutoFit/>
          </a:bodyPr>
          <a:lstStyle/>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Acid rain has destroyed nearly half of the Black Forest in Germany!</a:t>
            </a:r>
          </a:p>
          <a:p>
            <a:pPr marL="457200" indent="-4572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This has really harmed Germany’s economy because one of its major natural resources is timber.</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163764" y="89724"/>
            <a:ext cx="6816481"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Black Forest</a:t>
            </a:r>
          </a:p>
        </p:txBody>
      </p:sp>
    </p:spTree>
    <p:extLst>
      <p:ext uri="{BB962C8B-B14F-4D97-AF65-F5344CB8AC3E}">
        <p14:creationId xmlns:p14="http://schemas.microsoft.com/office/powerpoint/2010/main" val="3267260798"/>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08801"/>
            <a:ext cx="8229600" cy="61722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187642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940088"/>
          </a:xfrm>
          <a:prstGeom prst="rect">
            <a:avLst/>
          </a:prstGeom>
          <a:noFill/>
        </p:spPr>
        <p:txBody>
          <a:bodyPr wrap="square" rtlCol="0">
            <a:spAutoFit/>
          </a:bodyPr>
          <a:lstStyle/>
          <a:p>
            <a:pPr marL="457200" indent="-457200">
              <a:buFont typeface="Arial" panose="020B0604020202020204" pitchFamily="34" charset="0"/>
              <a:buChar char="•"/>
            </a:pPr>
            <a:r>
              <a:rPr lang="en-US" sz="3100">
                <a:latin typeface="KG First Time In Forever" panose="02000506000000020003" pitchFamily="2" charset="0"/>
                <a:ea typeface="KBScaredStraight" panose="02000603000000000000" pitchFamily="2" charset="0"/>
              </a:rPr>
              <a:t>Acid rain causes the water in rivers and lakes to become more acidic.</a:t>
            </a:r>
          </a:p>
          <a:p>
            <a:pPr marL="914400" lvl="1" indent="-457200">
              <a:buFont typeface="Arial" panose="020B0604020202020204" pitchFamily="34" charset="0"/>
              <a:buChar char="•"/>
            </a:pPr>
            <a:r>
              <a:rPr lang="en-US" sz="3100">
                <a:latin typeface="KG First Time In Forever" panose="02000506000000020003" pitchFamily="2" charset="0"/>
                <a:ea typeface="KBScaredStraight" panose="02000603000000000000" pitchFamily="2" charset="0"/>
              </a:rPr>
              <a:t>Fish and other animals that live in these waters are dying, as well as the animals that drink from these waters.</a:t>
            </a:r>
          </a:p>
          <a:p>
            <a:pPr marL="457200" indent="-457200">
              <a:buFont typeface="Arial" panose="020B0604020202020204" pitchFamily="34" charset="0"/>
              <a:buChar char="•"/>
            </a:pPr>
            <a:endParaRPr lang="en-US" sz="31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100">
                <a:latin typeface="KG First Time In Forever" panose="02000506000000020003" pitchFamily="2" charset="0"/>
                <a:ea typeface="KBScaredStraight" panose="02000603000000000000" pitchFamily="2" charset="0"/>
              </a:rPr>
              <a:t>It also causes people to face harmful health hazards because the rain contaminates the drinking water in fresh water reservoirs.</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53" y="89724"/>
            <a:ext cx="3984296"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2739909111"/>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6370975"/>
          </a:xfrm>
          <a:prstGeom prst="rect">
            <a:avLst/>
          </a:prstGeom>
          <a:noFill/>
        </p:spPr>
        <p:txBody>
          <a:bodyPr wrap="square" rtlCol="0">
            <a:spAutoFit/>
          </a:bodyPr>
          <a:lstStyle/>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Nitrogen and sulfur in acid rain are eating away at many of Germany’s landmarks, causing buildings and artwork to deteriorate.</a:t>
            </a:r>
          </a:p>
          <a:p>
            <a:pPr marL="457200" indent="-4572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Concrete, metals, limestone, and marble are all susceptible to acid rain, and many of Germany’s cultural objects that are hundreds of years old are slowly corroding away. </a:t>
            </a:r>
          </a:p>
          <a:p>
            <a:pPr marL="457200" indent="-457200">
              <a:buFont typeface="Arial" panose="020B0604020202020204" pitchFamily="34" charset="0"/>
              <a:buChar char="•"/>
            </a:pPr>
            <a:endParaRPr lang="en-US" sz="30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  </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53" y="89724"/>
            <a:ext cx="3984296"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2036889605"/>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19" y="1316786"/>
            <a:ext cx="8595360" cy="4589449"/>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457200" y="499082"/>
            <a:ext cx="10058399" cy="523220"/>
          </a:xfrm>
          <a:prstGeom prst="rect">
            <a:avLst/>
          </a:prstGeom>
          <a:noFill/>
        </p:spPr>
        <p:txBody>
          <a:bodyPr wrap="square" rtlCol="0">
            <a:spAutoFit/>
          </a:bodyPr>
          <a:lstStyle/>
          <a:p>
            <a:pPr algn="ctr"/>
            <a:r>
              <a:rPr lang="en-US" sz="2800">
                <a:latin typeface="KG First Time In Forever" panose="02000506000000020003" pitchFamily="2" charset="0"/>
                <a:ea typeface="KBScaredStraight" panose="02000603000000000000" pitchFamily="2" charset="0"/>
              </a:rPr>
              <a:t>Acid Rain Can Cause Erosion in Stone Statues &amp; Buildings</a:t>
            </a:r>
          </a:p>
        </p:txBody>
      </p:sp>
    </p:spTree>
    <p:extLst>
      <p:ext uri="{BB962C8B-B14F-4D97-AF65-F5344CB8AC3E}">
        <p14:creationId xmlns:p14="http://schemas.microsoft.com/office/powerpoint/2010/main" val="313007941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6" y="2538361"/>
            <a:ext cx="7427740" cy="4216539"/>
          </a:xfrm>
          <a:prstGeom prst="rect">
            <a:avLst/>
          </a:prstGeom>
          <a:noFill/>
        </p:spPr>
        <p:txBody>
          <a:bodyPr wrap="square" rtlCol="0">
            <a:spAutoFit/>
          </a:bodyPr>
          <a:lstStyle/>
          <a:p>
            <a:pPr marL="457200" indent="-4572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In Germany, power plants that use water power are replacing many coal-burning factories.</a:t>
            </a:r>
          </a:p>
          <a:p>
            <a:pPr marL="457200" indent="-457200">
              <a:buFont typeface="Arial" panose="020B0604020202020204" pitchFamily="34" charset="0"/>
              <a:buChar char="•"/>
            </a:pPr>
            <a:endParaRPr lang="en-US" sz="20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They are developing new types of energy, such as wind turbines and solar power.</a:t>
            </a:r>
          </a:p>
          <a:p>
            <a:pPr marL="457200" indent="-457200">
              <a:buFont typeface="Arial" panose="020B0604020202020204" pitchFamily="34" charset="0"/>
              <a:buChar char="•"/>
            </a:pPr>
            <a:endParaRPr lang="en-US" sz="20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Germany’s government has passed laws to reduce emissions from cars and factories.</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501131" y="89724"/>
            <a:ext cx="6141746" cy="2531462"/>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Germany’s</a:t>
            </a:r>
          </a:p>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Solution</a:t>
            </a:r>
          </a:p>
        </p:txBody>
      </p:sp>
    </p:spTree>
    <p:extLst>
      <p:ext uri="{BB962C8B-B14F-4D97-AF65-F5344CB8AC3E}">
        <p14:creationId xmlns:p14="http://schemas.microsoft.com/office/powerpoint/2010/main" val="2428371825"/>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44062" y="685800"/>
            <a:ext cx="7512148" cy="5486400"/>
          </a:xfrm>
          <a:prstGeom prst="ellipse">
            <a:avLst/>
          </a:prstGeom>
          <a:solidFill>
            <a:srgbClr val="2E2C2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3" name="Rectangle 12"/>
          <p:cNvSpPr/>
          <p:nvPr/>
        </p:nvSpPr>
        <p:spPr>
          <a:xfrm>
            <a:off x="931262" y="1870881"/>
            <a:ext cx="7281481" cy="3116238"/>
          </a:xfrm>
          <a:prstGeom prst="rect">
            <a:avLst/>
          </a:prstGeom>
          <a:noFill/>
        </p:spPr>
        <p:txBody>
          <a:bodyPr wrap="none" lIns="68580" tIns="34290" rIns="68580" bIns="34290">
            <a:spAutoFit/>
          </a:bodyPr>
          <a:lstStyle/>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Air Pollution</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in the</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United Kingdom</a:t>
            </a:r>
          </a:p>
        </p:txBody>
      </p:sp>
    </p:spTree>
    <p:extLst>
      <p:ext uri="{BB962C8B-B14F-4D97-AF65-F5344CB8AC3E}">
        <p14:creationId xmlns:p14="http://schemas.microsoft.com/office/powerpoint/2010/main" val="1432464865"/>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601533"/>
          </a:xfrm>
          <a:prstGeom prst="rect">
            <a:avLst/>
          </a:prstGeom>
          <a:noFill/>
        </p:spPr>
        <p:txBody>
          <a:bodyPr wrap="square" rtlCol="0">
            <a:spAutoFit/>
          </a:bodyPr>
          <a:lstStyle/>
          <a:p>
            <a:pPr marL="571500" indent="-57150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Many of the world’s largest and most industrialized countries are in Europe.</a:t>
            </a:r>
          </a:p>
          <a:p>
            <a:pPr marL="1028700" lvl="1" indent="-57150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Paris, London, Berlin, Rome, Amsterdam</a:t>
            </a:r>
          </a:p>
          <a:p>
            <a:pPr marL="1028700" lvl="1" indent="-571500">
              <a:buFont typeface="Arial" panose="020B0604020202020204" pitchFamily="34" charset="0"/>
              <a:buChar char="•"/>
            </a:pPr>
            <a:endParaRPr lang="en-US" sz="30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These cities tend to have a lot of factories, a lot of traffic, and produce a lot of air pollution.</a:t>
            </a:r>
          </a:p>
          <a:p>
            <a:pPr marL="571500" indent="-571500">
              <a:buFont typeface="Arial" panose="020B0604020202020204" pitchFamily="34" charset="0"/>
              <a:buChar char="•"/>
            </a:pPr>
            <a:endParaRPr lang="en-US" sz="30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A country that has been greatly effected by this problem is the UK.</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210987" y="89724"/>
            <a:ext cx="6722033"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Air Pollution</a:t>
            </a:r>
          </a:p>
        </p:txBody>
      </p:sp>
    </p:spTree>
    <p:extLst>
      <p:ext uri="{BB962C8B-B14F-4D97-AF65-F5344CB8AC3E}">
        <p14:creationId xmlns:p14="http://schemas.microsoft.com/office/powerpoint/2010/main" val="139089261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487306"/>
          </a:xfrm>
          <a:prstGeom prst="rect">
            <a:avLst/>
          </a:prstGeom>
        </p:spPr>
        <p:txBody>
          <a:bodyPr wrap="square">
            <a:spAutoFit/>
          </a:bodyPr>
          <a:lstStyle/>
          <a:p>
            <a:pPr>
              <a:lnSpc>
                <a:spcPct val="107000"/>
              </a:lnSpc>
              <a:spcAft>
                <a:spcPts val="600"/>
              </a:spcAft>
            </a:pPr>
            <a:endParaRPr lang="en-US" sz="105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a:latin typeface="KG Second Chances Solid" panose="02000000000000000000" pitchFamily="2" charset="0"/>
              </a:rPr>
              <a:t>TEACHER INFO: CLOZE Notes</a:t>
            </a:r>
          </a:p>
          <a:p>
            <a:pPr marL="457200" indent="-4572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rPr>
              <a:t>The next pages are handouts for the students to use for note-taking during the presentation. (Print front to back to save paper and ink.)</a:t>
            </a:r>
          </a:p>
          <a:p>
            <a:pPr marL="457200" indent="-457200">
              <a:buFont typeface="Arial" panose="020B0604020202020204" pitchFamily="34" charset="0"/>
              <a:buChar char="•"/>
            </a:pPr>
            <a:endParaRPr lang="en-US" sz="36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rPr>
              <a:t>Check the answers as a class after the presentation.</a:t>
            </a: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a:latin typeface="KBScaredStraight" panose="02000603000000000000" pitchFamily="2" charset="0"/>
              <a:ea typeface="KBScaredStraight" panose="02000603000000000000" pitchFamily="2" charset="0"/>
            </a:endParaRPr>
          </a:p>
          <a:p>
            <a:r>
              <a:rPr lang="en-US" sz="2100"/>
              <a:t> </a:t>
            </a: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73175067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42900"/>
            <a:ext cx="8229600" cy="61722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585626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4832092"/>
          </a:xfrm>
          <a:prstGeom prst="rect">
            <a:avLst/>
          </a:prstGeom>
          <a:noFill/>
        </p:spPr>
        <p:txBody>
          <a:bodyPr wrap="square" rtlCol="0">
            <a:spAutoFit/>
          </a:bodyPr>
          <a:lstStyle/>
          <a:p>
            <a:pPr marL="457200" indent="-4572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London, the capital of UK, is famous for air pollution.</a:t>
            </a:r>
          </a:p>
          <a:p>
            <a:pPr marL="457200" indent="-457200">
              <a:buFont typeface="Arial" panose="020B0604020202020204" pitchFamily="34" charset="0"/>
              <a:buChar char="•"/>
            </a:pPr>
            <a:endParaRPr lang="en-US" sz="28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The word </a:t>
            </a:r>
            <a:r>
              <a:rPr lang="en-US" sz="2800" b="1">
                <a:latin typeface="KG First Time In Forever" panose="02000506000000020003" pitchFamily="2" charset="0"/>
                <a:ea typeface="KBScaredStraight" panose="02000603000000000000" pitchFamily="2" charset="0"/>
              </a:rPr>
              <a:t>“smog”</a:t>
            </a:r>
            <a:r>
              <a:rPr lang="en-US" sz="2800">
                <a:latin typeface="KG First Time In Forever" panose="02000506000000020003" pitchFamily="2" charset="0"/>
                <a:ea typeface="KBScaredStraight" panose="02000603000000000000" pitchFamily="2" charset="0"/>
              </a:rPr>
              <a:t> was first used in 1905 to describe air in London  (thick fog + smoke).</a:t>
            </a:r>
          </a:p>
          <a:p>
            <a:pPr marL="457200" indent="-457200">
              <a:buFont typeface="Arial" panose="020B0604020202020204" pitchFamily="34" charset="0"/>
              <a:buChar char="•"/>
            </a:pPr>
            <a:endParaRPr lang="en-US" sz="28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Thick London smog happens when sunlight acts on the gases from factory or automobile exhausts, or when water in the air mixes with smoke particles.</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435936" y="89724"/>
            <a:ext cx="8272136" cy="1177245"/>
          </a:xfrm>
          <a:prstGeom prst="rect">
            <a:avLst/>
          </a:prstGeom>
          <a:noFill/>
        </p:spPr>
        <p:txBody>
          <a:bodyPr wrap="none" lIns="68580" tIns="34290" rIns="68580" bIns="34290">
            <a:spAutoFit/>
          </a:bodyPr>
          <a:lstStyle/>
          <a:p>
            <a:pPr algn="ctr"/>
            <a:r>
              <a:rPr lang="en-US" sz="72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UK’s Air Pollution</a:t>
            </a:r>
          </a:p>
        </p:txBody>
      </p:sp>
    </p:spTree>
    <p:extLst>
      <p:ext uri="{BB962C8B-B14F-4D97-AF65-F5344CB8AC3E}">
        <p14:creationId xmlns:p14="http://schemas.microsoft.com/office/powerpoint/2010/main" val="3165950177"/>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60120"/>
            <a:ext cx="8229600" cy="493776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2297765"/>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4447371"/>
          </a:xfrm>
          <a:prstGeom prst="rect">
            <a:avLst/>
          </a:prstGeom>
          <a:noFill/>
        </p:spPr>
        <p:txBody>
          <a:bodyPr wrap="square" rtlCol="0">
            <a:spAutoFit/>
          </a:bodyPr>
          <a:lstStyle/>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In the past, the major source of air pollution was smoke from burning coal in factories.</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The air quality in the UK began diminishing due to the smoke and air pollutants emitted from the burning coal.</a:t>
            </a:r>
          </a:p>
          <a:p>
            <a:endParaRPr lang="en-US" sz="27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99639" y="89724"/>
            <a:ext cx="3944734"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Causes</a:t>
            </a:r>
          </a:p>
        </p:txBody>
      </p:sp>
    </p:spTree>
    <p:extLst>
      <p:ext uri="{BB962C8B-B14F-4D97-AF65-F5344CB8AC3E}">
        <p14:creationId xmlns:p14="http://schemas.microsoft.com/office/powerpoint/2010/main" val="3510630471"/>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822960"/>
            <a:ext cx="8686800" cy="521208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417820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3847207"/>
          </a:xfrm>
          <a:prstGeom prst="rect">
            <a:avLst/>
          </a:prstGeom>
          <a:noFill/>
        </p:spPr>
        <p:txBody>
          <a:bodyPr wrap="square" rtlCol="0">
            <a:spAutoFit/>
          </a:bodyPr>
          <a:lstStyle/>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Today, exhaust from automobiles is the big problem</a:t>
            </a:r>
            <a:r>
              <a:rPr lang="en-US" sz="3200">
                <a:latin typeface="KG First Time In Forever" panose="02000506000000020003" pitchFamily="2" charset="0"/>
              </a:rPr>
              <a:t>.</a:t>
            </a:r>
          </a:p>
          <a:p>
            <a:pPr marL="457200" indent="-457200">
              <a:buFont typeface="Arial" panose="020B0604020202020204" pitchFamily="34" charset="0"/>
              <a:buChar char="•"/>
            </a:pPr>
            <a:endParaRPr lang="en-US" sz="3200">
              <a:latin typeface="KG First Time In Forever" panose="02000506000000020003" pitchFamily="2" charset="0"/>
            </a:endParaRPr>
          </a:p>
          <a:p>
            <a:pPr marL="457200" indent="-457200">
              <a:buFont typeface="Arial" panose="020B0604020202020204" pitchFamily="34" charset="0"/>
              <a:buChar char="•"/>
            </a:pPr>
            <a:r>
              <a:rPr lang="en-US" sz="3200">
                <a:latin typeface="KG First Time In Forever" panose="02000506000000020003" pitchFamily="2" charset="0"/>
              </a:rPr>
              <a:t>Emissions from automobiles contain carbon monoxide and nitrous oxide, which stay close to the ground and contribute to low-lying smog.</a:t>
            </a:r>
          </a:p>
          <a:p>
            <a:pPr marL="214313" indent="-214313">
              <a:buFont typeface="Arial" panose="020B0604020202020204" pitchFamily="34" charset="0"/>
              <a:buChar char="•"/>
              <a:defRPr/>
            </a:pPr>
            <a:endParaRPr lang="en-US" sz="20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99639" y="89724"/>
            <a:ext cx="3944734"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Causes</a:t>
            </a:r>
          </a:p>
        </p:txBody>
      </p:sp>
    </p:spTree>
    <p:extLst>
      <p:ext uri="{BB962C8B-B14F-4D97-AF65-F5344CB8AC3E}">
        <p14:creationId xmlns:p14="http://schemas.microsoft.com/office/powerpoint/2010/main" val="4240126389"/>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60120"/>
            <a:ext cx="8229600" cy="493776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9954623"/>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447645"/>
          </a:xfrm>
          <a:prstGeom prst="rect">
            <a:avLst/>
          </a:prstGeom>
          <a:noFill/>
        </p:spPr>
        <p:txBody>
          <a:bodyPr wrap="square" rtlCol="0">
            <a:spAutoFit/>
          </a:bodyPr>
          <a:lstStyle/>
          <a:p>
            <a:pPr marL="285750" indent="-28575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Asthma and pneumonia are linked to vehicle emissions.</a:t>
            </a:r>
          </a:p>
          <a:p>
            <a:pPr marL="285750" indent="-28575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Air pollution burns the lungs, nose, and eyes, and endangers human life.</a:t>
            </a:r>
          </a:p>
          <a:p>
            <a:pPr marL="742950" lvl="1" indent="-28575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When air pollution levels are high, children, sick people, and the elderly have to stay inside to avoid breathing the hazardous air.</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58" y="89724"/>
            <a:ext cx="3984296"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4245118427"/>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822960"/>
            <a:ext cx="8686800" cy="521208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0079353"/>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4955203"/>
          </a:xfrm>
          <a:prstGeom prst="rect">
            <a:avLst/>
          </a:prstGeom>
          <a:noFill/>
        </p:spPr>
        <p:txBody>
          <a:bodyPr wrap="square" rtlCol="0">
            <a:spAutoFit/>
          </a:bodyPr>
          <a:lstStyle/>
          <a:p>
            <a:pPr marL="285750" indent="-28575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Air pollution also harms vegetation.</a:t>
            </a:r>
          </a:p>
          <a:p>
            <a:pPr marL="285750" indent="-28575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Vegetation exposed to polluted air for long periods of time grows more slowly and is more susceptible to disease and insects.</a:t>
            </a:r>
          </a:p>
          <a:p>
            <a:pPr marL="285750" indent="-28575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This causes a major decrease in crop production.</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58" y="89724"/>
            <a:ext cx="3984296"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390091887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713646" y="2978877"/>
            <a:ext cx="5681107" cy="900246"/>
          </a:xfrm>
          <a:prstGeom prst="rect">
            <a:avLst/>
          </a:prstGeom>
          <a:noFill/>
        </p:spPr>
        <p:txBody>
          <a:bodyPr wrap="none" lIns="68580" tIns="34290" rIns="68580" bIns="34290">
            <a:spAutoFit/>
          </a:bodyPr>
          <a:lstStyle/>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1</a:t>
            </a:r>
          </a:p>
        </p:txBody>
      </p:sp>
      <p:sp>
        <p:nvSpPr>
          <p:cNvPr id="6" name="TextBox 5"/>
          <p:cNvSpPr txBox="1"/>
          <p:nvPr/>
        </p:nvSpPr>
        <p:spPr>
          <a:xfrm rot="5400000">
            <a:off x="673832" y="-652923"/>
            <a:ext cx="6642848" cy="8217634"/>
          </a:xfrm>
          <a:prstGeom prst="rect">
            <a:avLst/>
          </a:prstGeom>
          <a:noFill/>
        </p:spPr>
        <p:txBody>
          <a:bodyPr wrap="square" rtlCol="0">
            <a:spAutoFit/>
          </a:bodyPr>
          <a:lstStyle/>
          <a:p>
            <a:r>
              <a:rPr lang="en-US" sz="1200" b="1">
                <a:latin typeface="KG First Time In Forever" panose="02000506000000020003" pitchFamily="2" charset="0"/>
                <a:ea typeface="KBScaredStraight" panose="02000603000000000000" pitchFamily="2" charset="0"/>
              </a:rPr>
              <a:t>ACID RAIN IN GERMANY</a:t>
            </a:r>
          </a:p>
          <a:p>
            <a:r>
              <a:rPr lang="en-US" sz="1200" b="1">
                <a:latin typeface="KG First Time In Forever" panose="02000506000000020003" pitchFamily="2" charset="0"/>
                <a:ea typeface="KBScaredStraight" panose="02000603000000000000" pitchFamily="2" charset="0"/>
              </a:rPr>
              <a:t>Acid Rain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Over the past 30 years, acid rain has been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 contaminates soil,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eats holes in the surfaces of buildings &amp; statues, pollutes rivers, and harms wildlife. </a:t>
            </a:r>
          </a:p>
          <a:p>
            <a:pPr marL="571500" indent="-571500">
              <a:buFont typeface="Arial" panose="020B0604020202020204" pitchFamily="34" charset="0"/>
              <a:buChar char="•"/>
            </a:pPr>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What is Acid Rain?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Acid rain is a result of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When any type of fuel is burned, a lot of different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and released into the air.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chemicals mix with water in the clouds and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rain that falls has weak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mixed in.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It’s not acidic enough to burn your skin, but it is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for the environment.</a:t>
            </a:r>
          </a:p>
          <a:p>
            <a:pPr marL="171450" indent="-171450">
              <a:buFont typeface="Arial" panose="020B0604020202020204" pitchFamily="34" charset="0"/>
              <a:buChar char="•"/>
            </a:pPr>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Causes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main source of acid rain is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(burning fuels like natural gas, coal, &amp; oil).</a:t>
            </a:r>
          </a:p>
          <a:p>
            <a:pPr marL="171450" indent="-171450">
              <a:buFont typeface="Arial" panose="020B0604020202020204" pitchFamily="34" charset="0"/>
              <a:buChar char="•"/>
            </a:pP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also produce harmful gases.</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Effects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Acid rain can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in several different ways.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 dissolves &amp;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and minerals in the soil.</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 also causes the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such as aluminum into the soil.</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Black Forest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Acid rain has destroyed nearly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in Germany!</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This has really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because one of its major natural resources is timber.</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Effects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Acid rain causes the water in rivers and lakes to become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that live in these waters are dying, as well as the animals that drink from these waters.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 also causes people to face harmful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because the rain contaminates the drinking water in fresh water reservoirs.</a:t>
            </a:r>
          </a:p>
          <a:p>
            <a:pPr marL="171450" indent="-171450">
              <a:buFont typeface="Arial" panose="020B0604020202020204" pitchFamily="34" charset="0"/>
              <a:buChar char="•"/>
            </a:pP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in acid rain are eating away at many of Germany’s landmarks, causing buildings and artwork to deteriorate.</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Concrete, metals, limestone, and marble are all susceptible to acid rain, and many of Germany’s cultural objects that are hundreds of years old are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a:t>
            </a: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6747737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324535"/>
          </a:xfrm>
          <a:prstGeom prst="rect">
            <a:avLst/>
          </a:prstGeom>
          <a:noFill/>
        </p:spPr>
        <p:txBody>
          <a:bodyPr wrap="square" rtlCol="0">
            <a:spAutoFit/>
          </a:bodyPr>
          <a:lstStyle/>
          <a:p>
            <a:pPr marL="285750" indent="-285750">
              <a:buFont typeface="Arial" panose="020B0604020202020204" pitchFamily="34" charset="0"/>
              <a:buChar char="•"/>
            </a:pPr>
            <a:r>
              <a:rPr lang="en-US" sz="2600">
                <a:latin typeface="KG First Time In Forever" panose="02000506000000020003" pitchFamily="2" charset="0"/>
                <a:ea typeface="KBScaredStraight" panose="02000603000000000000" pitchFamily="2" charset="0"/>
              </a:rPr>
              <a:t>Starting in the 1950s, UK’s government has created smokeless zones in London where only smokeless fuels could be used.</a:t>
            </a:r>
          </a:p>
          <a:p>
            <a:pPr marL="285750" indent="-285750">
              <a:buFont typeface="Arial" panose="020B0604020202020204" pitchFamily="34" charset="0"/>
              <a:buChar char="•"/>
            </a:pPr>
            <a:endParaRPr lang="en-US" sz="260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2600">
                <a:latin typeface="KG First Time In Forever" panose="02000506000000020003" pitchFamily="2" charset="0"/>
                <a:ea typeface="KBScaredStraight" panose="02000603000000000000" pitchFamily="2" charset="0"/>
              </a:rPr>
              <a:t>Electricity has also been used more in factories and homes.</a:t>
            </a:r>
          </a:p>
          <a:p>
            <a:pPr marL="285750" indent="-285750">
              <a:buFont typeface="Arial" panose="020B0604020202020204" pitchFamily="34" charset="0"/>
              <a:buChar char="•"/>
            </a:pPr>
            <a:endParaRPr lang="en-US" sz="260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2600">
                <a:latin typeface="KG First Time In Forever" panose="02000506000000020003" pitchFamily="2" charset="0"/>
                <a:ea typeface="KBScaredStraight" panose="02000603000000000000" pitchFamily="2" charset="0"/>
              </a:rPr>
              <a:t>Laws have been created that require automobile makers to build cars that produce less exhaust.</a:t>
            </a:r>
          </a:p>
          <a:p>
            <a:pPr marL="285750" indent="-285750">
              <a:buFont typeface="Arial" panose="020B0604020202020204" pitchFamily="34" charset="0"/>
              <a:buChar char="•"/>
            </a:pPr>
            <a:endParaRPr lang="en-US" sz="260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2600">
                <a:latin typeface="KG First Time In Forever" panose="02000506000000020003" pitchFamily="2" charset="0"/>
                <a:ea typeface="KBScaredStraight" panose="02000603000000000000" pitchFamily="2" charset="0"/>
              </a:rPr>
              <a:t>People have been asked to drive less and are encouraged to use public transportation or walk.</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139659" y="89724"/>
            <a:ext cx="6864700"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UK’s Solution</a:t>
            </a:r>
          </a:p>
        </p:txBody>
      </p:sp>
    </p:spTree>
    <p:extLst>
      <p:ext uri="{BB962C8B-B14F-4D97-AF65-F5344CB8AC3E}">
        <p14:creationId xmlns:p14="http://schemas.microsoft.com/office/powerpoint/2010/main" val="1954972711"/>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44062" y="685800"/>
            <a:ext cx="7512148" cy="5486400"/>
          </a:xfrm>
          <a:prstGeom prst="ellipse">
            <a:avLst/>
          </a:prstGeom>
          <a:solidFill>
            <a:srgbClr val="2E2C2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3" name="Rectangle 12"/>
          <p:cNvSpPr/>
          <p:nvPr/>
        </p:nvSpPr>
        <p:spPr>
          <a:xfrm>
            <a:off x="725690" y="1772163"/>
            <a:ext cx="7692619" cy="3116238"/>
          </a:xfrm>
          <a:prstGeom prst="rect">
            <a:avLst/>
          </a:prstGeom>
          <a:noFill/>
        </p:spPr>
        <p:txBody>
          <a:bodyPr wrap="none" lIns="68580" tIns="34290" rIns="68580" bIns="34290">
            <a:spAutoFit/>
          </a:bodyPr>
          <a:lstStyle/>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What is Europe</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doing to fix</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these problems?</a:t>
            </a:r>
          </a:p>
        </p:txBody>
      </p:sp>
    </p:spTree>
    <p:extLst>
      <p:ext uri="{BB962C8B-B14F-4D97-AF65-F5344CB8AC3E}">
        <p14:creationId xmlns:p14="http://schemas.microsoft.com/office/powerpoint/2010/main" val="4028607265"/>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993481" y="2183457"/>
            <a:ext cx="7427740" cy="4924425"/>
          </a:xfrm>
          <a:prstGeom prst="rect">
            <a:avLst/>
          </a:prstGeom>
          <a:noFill/>
        </p:spPr>
        <p:txBody>
          <a:bodyPr wrap="square" rtlCol="0">
            <a:spAutoFit/>
          </a:bodyPr>
          <a:lstStyle/>
          <a:p>
            <a:pPr marL="285750" indent="-28575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In Western Europe, nations are trying to lessen pollution.</a:t>
            </a:r>
          </a:p>
          <a:p>
            <a:pPr marL="742950" lvl="1" indent="-28575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They are spending money and researching new ways  to produce power that cause less environmental damage.</a:t>
            </a:r>
          </a:p>
          <a:p>
            <a:pPr marL="742950" lvl="1" indent="-285750">
              <a:buFont typeface="Arial" panose="020B0604020202020204" pitchFamily="34" charset="0"/>
              <a:buChar char="•"/>
            </a:pPr>
            <a:endParaRPr lang="en-US" sz="140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In Eastern Europe, few nations are researching new technologies.</a:t>
            </a:r>
          </a:p>
          <a:p>
            <a:pPr marL="742950" lvl="1" indent="-285750">
              <a:buFont typeface="Arial" panose="020B0604020202020204" pitchFamily="34" charset="0"/>
              <a:buChar char="•"/>
            </a:pPr>
            <a:r>
              <a:rPr lang="en-US" sz="3000">
                <a:latin typeface="KG First Time In Forever" panose="02000506000000020003" pitchFamily="2" charset="0"/>
                <a:ea typeface="KBScaredStraight" panose="02000603000000000000" pitchFamily="2" charset="0"/>
              </a:rPr>
              <a:t>They have less money.</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919024" y="89724"/>
            <a:ext cx="7305974" cy="2285241"/>
          </a:xfrm>
          <a:prstGeom prst="rect">
            <a:avLst/>
          </a:prstGeom>
          <a:noFill/>
        </p:spPr>
        <p:txBody>
          <a:bodyPr wrap="none" lIns="68580" tIns="34290" rIns="68580" bIns="34290">
            <a:spAutoFit/>
          </a:bodyPr>
          <a:lstStyle/>
          <a:p>
            <a:pPr algn="ctr"/>
            <a:r>
              <a:rPr lang="en-US" sz="72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Environmental</a:t>
            </a:r>
          </a:p>
          <a:p>
            <a:pPr algn="ctr"/>
            <a:r>
              <a:rPr lang="en-US" sz="72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Policies</a:t>
            </a:r>
          </a:p>
        </p:txBody>
      </p:sp>
    </p:spTree>
    <p:extLst>
      <p:ext uri="{BB962C8B-B14F-4D97-AF65-F5344CB8AC3E}">
        <p14:creationId xmlns:p14="http://schemas.microsoft.com/office/powerpoint/2010/main" val="4205817385"/>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993481" y="1410355"/>
            <a:ext cx="7427740" cy="5447645"/>
          </a:xfrm>
          <a:prstGeom prst="rect">
            <a:avLst/>
          </a:prstGeom>
          <a:noFill/>
        </p:spPr>
        <p:txBody>
          <a:bodyPr wrap="square" rtlCol="0">
            <a:spAutoFit/>
          </a:bodyPr>
          <a:lstStyle/>
          <a:p>
            <a:pPr marL="457200" indent="-4572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rPr>
              <a:t>Most countries in Europe are members of a group called the </a:t>
            </a:r>
            <a:r>
              <a:rPr lang="en-US" sz="3600" u="sng">
                <a:latin typeface="KG First Time In Forever" panose="02000506000000020003" pitchFamily="2" charset="0"/>
                <a:ea typeface="KBScaredStraight" panose="02000603000000000000" pitchFamily="2" charset="0"/>
              </a:rPr>
              <a:t>European Union</a:t>
            </a:r>
            <a:r>
              <a:rPr lang="en-US" sz="3600">
                <a:latin typeface="KG First Time In Forever" panose="02000506000000020003" pitchFamily="2" charset="0"/>
                <a:ea typeface="KBScaredStraight" panose="02000603000000000000" pitchFamily="2" charset="0"/>
              </a:rPr>
              <a:t>.</a:t>
            </a:r>
          </a:p>
          <a:p>
            <a:pPr marL="457200" indent="-457200">
              <a:buFont typeface="Arial" panose="020B0604020202020204" pitchFamily="34" charset="0"/>
              <a:buChar char="•"/>
            </a:pPr>
            <a:endParaRPr lang="en-US" sz="360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rPr>
              <a:t>Since its formation in 1993, the EU has passed policies designed to fight acid rain, improve air quality, restrict toxic waste, and reduce pollution.</a:t>
            </a:r>
          </a:p>
          <a:p>
            <a:pPr marL="214313" indent="-214313">
              <a:buFont typeface="Arial" panose="020B0604020202020204" pitchFamily="34" charset="0"/>
              <a:buChar char="•"/>
              <a:defRPr/>
            </a:pPr>
            <a:endParaRPr lang="en-US" sz="24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659405" y="89724"/>
            <a:ext cx="7825219" cy="1177245"/>
          </a:xfrm>
          <a:prstGeom prst="rect">
            <a:avLst/>
          </a:prstGeom>
          <a:noFill/>
        </p:spPr>
        <p:txBody>
          <a:bodyPr wrap="none" lIns="68580" tIns="34290" rIns="68580" bIns="34290">
            <a:spAutoFit/>
          </a:bodyPr>
          <a:lstStyle/>
          <a:p>
            <a:pPr algn="ctr"/>
            <a:r>
              <a:rPr lang="en-US" sz="72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European Union</a:t>
            </a:r>
          </a:p>
        </p:txBody>
      </p:sp>
    </p:spTree>
    <p:extLst>
      <p:ext uri="{BB962C8B-B14F-4D97-AF65-F5344CB8AC3E}">
        <p14:creationId xmlns:p14="http://schemas.microsoft.com/office/powerpoint/2010/main" val="239061709"/>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44062" y="685800"/>
            <a:ext cx="7512148" cy="5486400"/>
          </a:xfrm>
          <a:prstGeom prst="ellipse">
            <a:avLst/>
          </a:prstGeom>
          <a:solidFill>
            <a:srgbClr val="2E2C2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3" name="Rectangle 12"/>
          <p:cNvSpPr/>
          <p:nvPr/>
        </p:nvSpPr>
        <p:spPr>
          <a:xfrm>
            <a:off x="1864078" y="935900"/>
            <a:ext cx="5415842" cy="5147563"/>
          </a:xfrm>
          <a:prstGeom prst="rect">
            <a:avLst/>
          </a:prstGeom>
          <a:noFill/>
        </p:spPr>
        <p:txBody>
          <a:bodyPr wrap="none" lIns="68580" tIns="34290" rIns="68580" bIns="34290">
            <a:spAutoFit/>
          </a:bodyPr>
          <a:lstStyle/>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Nuclear</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Disaster</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in</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Chernobyl, </a:t>
            </a:r>
          </a:p>
          <a:p>
            <a:pPr algn="ctr"/>
            <a:r>
              <a:rPr lang="en-US" sz="6600" b="1">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Ukraine</a:t>
            </a:r>
          </a:p>
        </p:txBody>
      </p:sp>
    </p:spTree>
    <p:extLst>
      <p:ext uri="{BB962C8B-B14F-4D97-AF65-F5344CB8AC3E}">
        <p14:creationId xmlns:p14="http://schemas.microsoft.com/office/powerpoint/2010/main" val="765188949"/>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0614" y="685800"/>
            <a:ext cx="7242772" cy="54864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679358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6" y="1188374"/>
            <a:ext cx="7427740" cy="6309420"/>
          </a:xfrm>
          <a:prstGeom prst="rect">
            <a:avLst/>
          </a:prstGeom>
          <a:noFill/>
        </p:spPr>
        <p:txBody>
          <a:bodyPr wrap="square" rtlCol="0">
            <a:spAutoFit/>
          </a:bodyPr>
          <a:lstStyle/>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Between 1922 and 1991, Ukraine was part of the Soviet Union and was known for its fertile farmland and successful agricultural industry.</a:t>
            </a:r>
          </a:p>
          <a:p>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During the 1980s, many countries in Europe began using nuclear power plants to produce cleaner and cheaper energy in order to rely less on fossil fuels.</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endParaRPr lang="en-US" sz="240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416249" y="0"/>
            <a:ext cx="8311507"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Nuclear Power</a:t>
            </a:r>
          </a:p>
        </p:txBody>
      </p:sp>
    </p:spTree>
    <p:extLst>
      <p:ext uri="{BB962C8B-B14F-4D97-AF65-F5344CB8AC3E}">
        <p14:creationId xmlns:p14="http://schemas.microsoft.com/office/powerpoint/2010/main" val="20630030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6" y="1188374"/>
            <a:ext cx="7427740" cy="6309420"/>
          </a:xfrm>
          <a:prstGeom prst="rect">
            <a:avLst/>
          </a:prstGeom>
          <a:noFill/>
        </p:spPr>
        <p:txBody>
          <a:bodyPr wrap="square" rtlCol="0">
            <a:spAutoFit/>
          </a:bodyPr>
          <a:lstStyle/>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Many European countries had strict regulations on nuclear power use; however, Ukraine did not. </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Chernobyl was a growing city in Ukraine, and it was home to the largest nuclear power plant in Europe.</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Unlike other nuclear power plants, Chernobyl was used to produced nuclear weapons material.</a:t>
            </a:r>
          </a:p>
          <a:p>
            <a:pPr marL="571500" indent="-571500">
              <a:buFont typeface="Arial" panose="020B0604020202020204" pitchFamily="34" charset="0"/>
              <a:buChar char="•"/>
            </a:pPr>
            <a:endParaRPr lang="en-US" sz="240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416249" y="0"/>
            <a:ext cx="8311507"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Nuclear Power</a:t>
            </a:r>
          </a:p>
        </p:txBody>
      </p:sp>
    </p:spTree>
    <p:extLst>
      <p:ext uri="{BB962C8B-B14F-4D97-AF65-F5344CB8AC3E}">
        <p14:creationId xmlns:p14="http://schemas.microsoft.com/office/powerpoint/2010/main" val="76264814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509200"/>
          </a:xfrm>
          <a:prstGeom prst="rect">
            <a:avLst/>
          </a:prstGeom>
          <a:noFill/>
        </p:spPr>
        <p:txBody>
          <a:bodyPr wrap="square" rtlCol="0">
            <a:spAutoFit/>
          </a:bodyPr>
          <a:lstStyle/>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In 1986, the Soviet Union generated 10% of the world’s nuclear power.</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On April 26, 1986, one of the reactors at the Chernobyl nuclear power plant exploded.</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The explosion released large amounts of deadly radioactive nuclear material into the atmosphere. </a:t>
            </a:r>
          </a:p>
          <a:p>
            <a:pPr marL="214313" indent="-214313">
              <a:buFont typeface="Arial" panose="020B0604020202020204" pitchFamily="34" charset="0"/>
              <a:buChar char="•"/>
              <a:defRPr/>
            </a:pPr>
            <a:endParaRPr lang="en-US" sz="32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610234" y="89724"/>
            <a:ext cx="5923546"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Chernobyl</a:t>
            </a:r>
          </a:p>
        </p:txBody>
      </p:sp>
    </p:spTree>
    <p:extLst>
      <p:ext uri="{BB962C8B-B14F-4D97-AF65-F5344CB8AC3E}">
        <p14:creationId xmlns:p14="http://schemas.microsoft.com/office/powerpoint/2010/main" val="82234071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Picture 4" descr="chernobyl_image_2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56178" y="42849"/>
            <a:ext cx="5079542" cy="6766560"/>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2151129" y="0"/>
            <a:ext cx="5472333" cy="461665"/>
          </a:xfrm>
          <a:prstGeom prst="rect">
            <a:avLst/>
          </a:prstGeom>
          <a:noFill/>
        </p:spPr>
        <p:txBody>
          <a:bodyPr wrap="square" rtlCol="0">
            <a:spAutoFit/>
          </a:bodyPr>
          <a:lstStyle/>
          <a:p>
            <a:r>
              <a:rPr lang="en-US" sz="2400">
                <a:latin typeface="KG First Time In Forever" panose="02000506000000020003" pitchFamily="2" charset="0"/>
                <a:ea typeface="KBScaredStraight" panose="02000603000000000000" pitchFamily="2" charset="0"/>
              </a:rPr>
              <a:t>Before…</a:t>
            </a:r>
          </a:p>
        </p:txBody>
      </p:sp>
    </p:spTree>
    <p:extLst>
      <p:ext uri="{BB962C8B-B14F-4D97-AF65-F5344CB8AC3E}">
        <p14:creationId xmlns:p14="http://schemas.microsoft.com/office/powerpoint/2010/main" val="3008223582"/>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713646" y="2978877"/>
            <a:ext cx="5681107" cy="900246"/>
          </a:xfrm>
          <a:prstGeom prst="rect">
            <a:avLst/>
          </a:prstGeom>
          <a:noFill/>
        </p:spPr>
        <p:txBody>
          <a:bodyPr wrap="none" lIns="68580" tIns="34290" rIns="68580" bIns="34290">
            <a:spAutoFit/>
          </a:bodyPr>
          <a:lstStyle/>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2</a:t>
            </a:r>
          </a:p>
        </p:txBody>
      </p:sp>
      <p:sp>
        <p:nvSpPr>
          <p:cNvPr id="6" name="TextBox 5"/>
          <p:cNvSpPr txBox="1"/>
          <p:nvPr/>
        </p:nvSpPr>
        <p:spPr>
          <a:xfrm rot="5400000">
            <a:off x="194298" y="-1049149"/>
            <a:ext cx="6642848" cy="8956298"/>
          </a:xfrm>
          <a:prstGeom prst="rect">
            <a:avLst/>
          </a:prstGeom>
          <a:noFill/>
        </p:spPr>
        <p:txBody>
          <a:bodyPr wrap="square" rtlCol="0">
            <a:spAutoFit/>
          </a:bodyPr>
          <a:lstStyle/>
          <a:p>
            <a:r>
              <a:rPr lang="en-US" sz="1200" b="1">
                <a:latin typeface="KG First Time In Forever" panose="02000506000000020003" pitchFamily="2" charset="0"/>
                <a:ea typeface="KBScaredStraight" panose="02000603000000000000" pitchFamily="2" charset="0"/>
              </a:rPr>
              <a:t>Germany’s Solution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Germany, power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are replacing many coal-burning factories.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They are developing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such as wind turbines and solar power.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Germany’s government has passed laws to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from cars and factories.</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AIR POLLUTION IN THE UNITED KINGDOM</a:t>
            </a:r>
          </a:p>
          <a:p>
            <a:r>
              <a:rPr lang="en-US" sz="1200" b="1">
                <a:latin typeface="KG First Time In Forever" panose="02000506000000020003" pitchFamily="2" charset="0"/>
                <a:ea typeface="KBScaredStraight" panose="02000603000000000000" pitchFamily="2" charset="0"/>
              </a:rPr>
              <a:t>Air Pollution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Many of the world’s largest and most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are in Europe.</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Paris,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Berlin, Rome, Amsterdam</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These cities tend to have a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a lot of traffic, and produce a lot of air pollution.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 country that has been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by this problem is the UK.</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UK’s Air Pollution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London, the capital of UK, is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word </a:t>
            </a:r>
            <a:r>
              <a:rPr lang="en-US" sz="1200" b="1">
                <a:latin typeface="KG First Time In Forever" panose="02000506000000020003" pitchFamily="2" charset="0"/>
                <a:ea typeface="KBScaredStraight" panose="02000603000000000000" pitchFamily="2" charset="0"/>
              </a:rPr>
              <a:t>“smog”</a:t>
            </a:r>
            <a:r>
              <a:rPr lang="en-US" sz="1200">
                <a:latin typeface="KG First Time In Forever" panose="02000506000000020003" pitchFamily="2" charset="0"/>
                <a:ea typeface="KBScaredStraight" panose="02000603000000000000" pitchFamily="2" charset="0"/>
              </a:rPr>
              <a:t> was first used in 1905 to describe air in London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Thick London smog happens when sunlight acts on the gases from factory or automobile exhausts, or when water in the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Causes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the past, the major source of air pollution was smoke from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in factories.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air quality in the UK began diminishing due to the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emitted from the burning coal.</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Today,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is the big problem</a:t>
            </a:r>
            <a:r>
              <a:rPr lang="en-US" sz="1200">
                <a:latin typeface="KG First Time In Forever" panose="02000506000000020003" pitchFamily="2" charset="0"/>
              </a:rPr>
              <a:t>.</a:t>
            </a:r>
          </a:p>
          <a:p>
            <a:pPr marL="171450" indent="-171450">
              <a:buFont typeface="Arial" panose="020B0604020202020204" pitchFamily="34" charset="0"/>
              <a:buChar char="•"/>
            </a:pPr>
            <a:r>
              <a:rPr lang="en-US" sz="1200">
                <a:latin typeface="KG First Time In Forever" panose="02000506000000020003" pitchFamily="2" charset="0"/>
              </a:rPr>
              <a:t>Emissions from automobiles contain carbon monoxide and nitrous oxide, which stay close to the ground and contribute to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rPr>
              <a:t>.</a:t>
            </a:r>
          </a:p>
          <a:p>
            <a:endParaRPr lang="en-US" sz="1200">
              <a:latin typeface="KG First Time In Forever" panose="02000506000000020003" pitchFamily="2" charset="0"/>
            </a:endParaRPr>
          </a:p>
          <a:p>
            <a:r>
              <a:rPr lang="en-US" sz="1200" b="1">
                <a:latin typeface="KG First Time In Forever" panose="02000506000000020003" pitchFamily="2" charset="0"/>
              </a:rPr>
              <a:t>Effects</a:t>
            </a:r>
          </a:p>
          <a:p>
            <a:pPr marL="171450" indent="-171450">
              <a:buFont typeface="Arial" panose="020B0604020202020204" pitchFamily="34" charset="0"/>
              <a:buChar char="•"/>
            </a:pP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are linked to vehicle emissions.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Air pollution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nose, and eyes, and endangers human life.</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When air pollution levels are high, children, sick people, and the elderly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to avoid breathing the hazardous air.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Air pollution also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Vegetation exposed to polluted air for long periods of time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and is more susceptible to disease and insects.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This causes a major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production.</a:t>
            </a: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1300792"/>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8" name="Picture 7" descr="Chernobyl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835" y="45720"/>
            <a:ext cx="4970329" cy="6766560"/>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51129" y="0"/>
            <a:ext cx="5472333" cy="461665"/>
          </a:xfrm>
          <a:prstGeom prst="rect">
            <a:avLst/>
          </a:prstGeom>
          <a:noFill/>
        </p:spPr>
        <p:txBody>
          <a:bodyPr wrap="square" rtlCol="0">
            <a:spAutoFit/>
          </a:bodyPr>
          <a:lstStyle/>
          <a:p>
            <a:r>
              <a:rPr lang="en-US" sz="2400">
                <a:latin typeface="KG First Time In Forever" panose="02000506000000020003" pitchFamily="2" charset="0"/>
                <a:ea typeface="KBScaredStraight" panose="02000603000000000000" pitchFamily="2" charset="0"/>
              </a:rPr>
              <a:t>After</a:t>
            </a:r>
          </a:p>
        </p:txBody>
      </p:sp>
    </p:spTree>
    <p:extLst>
      <p:ext uri="{BB962C8B-B14F-4D97-AF65-F5344CB8AC3E}">
        <p14:creationId xmlns:p14="http://schemas.microsoft.com/office/powerpoint/2010/main" val="2670050851"/>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4955203"/>
          </a:xfrm>
          <a:prstGeom prst="rect">
            <a:avLst/>
          </a:prstGeom>
          <a:noFill/>
        </p:spPr>
        <p:txBody>
          <a:bodyPr wrap="square" rtlCol="0">
            <a:spAutoFit/>
          </a:bodyPr>
          <a:lstStyle/>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The morning after the explosion, there was no hint of a disaster. </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After 36 hours of being exposed to radiation, the people were finally told to pack their clothing and evacuate their homes.</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There was a 18 mile evacuation zone.</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276177" y="89724"/>
            <a:ext cx="6591676" cy="992579"/>
          </a:xfrm>
          <a:prstGeom prst="rect">
            <a:avLst/>
          </a:prstGeom>
          <a:noFill/>
        </p:spPr>
        <p:txBody>
          <a:bodyPr wrap="none" lIns="68580" tIns="34290" rIns="68580" bIns="34290">
            <a:spAutoFit/>
          </a:bodyPr>
          <a:lstStyle/>
          <a:p>
            <a:pPr algn="ctr"/>
            <a:r>
              <a:rPr lang="en-US" sz="6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Soviet Reaction</a:t>
            </a:r>
          </a:p>
        </p:txBody>
      </p:sp>
    </p:spTree>
    <p:extLst>
      <p:ext uri="{BB962C8B-B14F-4D97-AF65-F5344CB8AC3E}">
        <p14:creationId xmlns:p14="http://schemas.microsoft.com/office/powerpoint/2010/main" val="2258813245"/>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5601533"/>
          </a:xfrm>
          <a:prstGeom prst="rect">
            <a:avLst/>
          </a:prstGeom>
          <a:noFill/>
        </p:spPr>
        <p:txBody>
          <a:bodyPr wrap="square" rtlCol="0">
            <a:spAutoFit/>
          </a:bodyPr>
          <a:lstStyle/>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Nearly nine tons of radioactive material (90 times as much as the Hiroshima bomb) was hurled into the sky. </a:t>
            </a:r>
          </a:p>
          <a:p>
            <a:pPr marL="571500" indent="-5715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Over the following days, winds mostly blowing north and west, carried fallout into Belarus, as well as Russia, Poland, &amp; other countries around the world.</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687017" y="89724"/>
            <a:ext cx="7770012" cy="992579"/>
          </a:xfrm>
          <a:prstGeom prst="rect">
            <a:avLst/>
          </a:prstGeom>
          <a:noFill/>
        </p:spPr>
        <p:txBody>
          <a:bodyPr wrap="none" lIns="68580" tIns="34290" rIns="68580" bIns="34290">
            <a:spAutoFit/>
          </a:bodyPr>
          <a:lstStyle/>
          <a:p>
            <a:pPr algn="ctr"/>
            <a:r>
              <a:rPr lang="en-US" sz="6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Worldwide Impact</a:t>
            </a:r>
          </a:p>
        </p:txBody>
      </p:sp>
    </p:spTree>
    <p:extLst>
      <p:ext uri="{BB962C8B-B14F-4D97-AF65-F5344CB8AC3E}">
        <p14:creationId xmlns:p14="http://schemas.microsoft.com/office/powerpoint/2010/main" val="2423233391"/>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7" name="Oval 6"/>
          <p:cNvSpPr/>
          <p:nvPr/>
        </p:nvSpPr>
        <p:spPr>
          <a:xfrm>
            <a:off x="1234440" y="56513"/>
            <a:ext cx="6675120" cy="667512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herclo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319" y="0"/>
            <a:ext cx="69193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206109"/>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5693866"/>
          </a:xfrm>
          <a:prstGeom prst="rect">
            <a:avLst/>
          </a:prstGeom>
          <a:noFill/>
        </p:spPr>
        <p:txBody>
          <a:bodyPr wrap="square" rtlCol="0">
            <a:spAutoFit/>
          </a:bodyPr>
          <a:lstStyle/>
          <a:p>
            <a:pPr marL="457200" indent="-457200">
              <a:buFont typeface="Arial" panose="020B0604020202020204" pitchFamily="34" charset="0"/>
              <a:buChar char="•"/>
              <a:defRPr/>
            </a:pPr>
            <a:r>
              <a:rPr lang="en-US" sz="2800">
                <a:latin typeface="KG First Time In Forever" panose="02000506000000020003" pitchFamily="2" charset="0"/>
                <a:ea typeface="KBScaredStraight" panose="02000603000000000000" pitchFamily="2" charset="0"/>
              </a:rPr>
              <a:t>In the first months after the accident, 28 emergency workers died from acute radiation syndrome.</a:t>
            </a:r>
          </a:p>
          <a:p>
            <a:pPr marL="914400" lvl="1" indent="-457200">
              <a:buFont typeface="Arial" panose="020B0604020202020204" pitchFamily="34" charset="0"/>
              <a:buChar char="•"/>
              <a:defRPr/>
            </a:pPr>
            <a:r>
              <a:rPr lang="en-US" sz="2800">
                <a:latin typeface="KG First Time In Forever" panose="02000506000000020003" pitchFamily="2" charset="0"/>
                <a:ea typeface="KBScaredStraight" panose="02000603000000000000" pitchFamily="2" charset="0"/>
              </a:rPr>
              <a:t>Doctors have noticed an increase in cases of cancer who lived nearby.</a:t>
            </a:r>
          </a:p>
          <a:p>
            <a:pPr marL="914400" lvl="1" indent="-457200">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a:latin typeface="KG First Time In Forever" panose="02000506000000020003" pitchFamily="2" charset="0"/>
                <a:ea typeface="KBScaredStraight" panose="02000603000000000000" pitchFamily="2" charset="0"/>
              </a:rPr>
              <a:t>Many animals died or got sick.</a:t>
            </a:r>
          </a:p>
          <a:p>
            <a:pPr marL="914400" lvl="1" indent="-457200">
              <a:buFont typeface="Arial" panose="020B0604020202020204" pitchFamily="34" charset="0"/>
              <a:buChar char="•"/>
              <a:defRPr/>
            </a:pPr>
            <a:r>
              <a:rPr lang="en-US" sz="2800">
                <a:latin typeface="KG First Time In Forever" panose="02000506000000020003" pitchFamily="2" charset="0"/>
                <a:ea typeface="KBScaredStraight" panose="02000603000000000000" pitchFamily="2" charset="0"/>
              </a:rPr>
              <a:t>Fish in nearby rivers were unsafe to eat for many years.</a:t>
            </a:r>
          </a:p>
          <a:p>
            <a:pPr marL="914400" lvl="1" indent="-457200">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a:latin typeface="KG First Time In Forever" panose="02000506000000020003" pitchFamily="2" charset="0"/>
                <a:ea typeface="KBScaredStraight" panose="02000603000000000000" pitchFamily="2" charset="0"/>
              </a:rPr>
              <a:t>Millions of acres of farmland have been poisoned.</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78" y="89724"/>
            <a:ext cx="3984296"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3632952565"/>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24250" y="0"/>
            <a:ext cx="5143499" cy="6858000"/>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77372" y="0"/>
            <a:ext cx="3369505" cy="830997"/>
          </a:xfrm>
          <a:prstGeom prst="rect">
            <a:avLst/>
          </a:prstGeom>
          <a:noFill/>
        </p:spPr>
        <p:txBody>
          <a:bodyPr wrap="square" rtlCol="0">
            <a:spAutoFit/>
          </a:bodyPr>
          <a:lstStyle/>
          <a:p>
            <a:pPr algn="ctr"/>
            <a:r>
              <a:rPr lang="en-US" sz="2400">
                <a:latin typeface="KG First Time In Forever" panose="02000506000000020003" pitchFamily="2" charset="0"/>
                <a:ea typeface="KBScaredStraight" panose="02000603000000000000" pitchFamily="2" charset="0"/>
              </a:rPr>
              <a:t>Radiation Suits Worn By Workers</a:t>
            </a:r>
          </a:p>
        </p:txBody>
      </p:sp>
    </p:spTree>
    <p:extLst>
      <p:ext uri="{BB962C8B-B14F-4D97-AF65-F5344CB8AC3E}">
        <p14:creationId xmlns:p14="http://schemas.microsoft.com/office/powerpoint/2010/main" val="402295164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3847207"/>
          </a:xfrm>
          <a:prstGeom prst="rect">
            <a:avLst/>
          </a:prstGeom>
          <a:noFill/>
        </p:spPr>
        <p:txBody>
          <a:bodyPr wrap="square" rtlCol="0">
            <a:spAutoFit/>
          </a:bodyPr>
          <a:lstStyle/>
          <a:p>
            <a:pPr marL="457200" indent="-457200">
              <a:buFont typeface="Arial" panose="020B0604020202020204" pitchFamily="34" charset="0"/>
              <a:buChar char="•"/>
              <a:defRPr/>
            </a:pPr>
            <a:r>
              <a:rPr lang="en-US" sz="3600">
                <a:latin typeface="KG First Time In Forever" panose="02000506000000020003" pitchFamily="2" charset="0"/>
                <a:ea typeface="KBScaredStraight" panose="02000603000000000000" pitchFamily="2" charset="0"/>
              </a:rPr>
              <a:t>The people exposed to the high levels of radiation developed a high level of health problems, including thyroid cancer, autoimmune disorders, birth defects, and other health issues.</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78" y="89724"/>
            <a:ext cx="3984296" cy="1300356"/>
          </a:xfrm>
          <a:prstGeom prst="rect">
            <a:avLst/>
          </a:prstGeom>
          <a:noFill/>
        </p:spPr>
        <p:txBody>
          <a:bodyPr wrap="none" lIns="68580" tIns="34290" rIns="68580" bIns="34290">
            <a:spAutoFit/>
          </a:bodyPr>
          <a:lstStyle/>
          <a:p>
            <a:pPr algn="ctr"/>
            <a:r>
              <a:rPr lang="en-US" sz="80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129573269"/>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062" y="685800"/>
            <a:ext cx="8261875" cy="54864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9049341"/>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5940088"/>
          </a:xfrm>
          <a:prstGeom prst="rect">
            <a:avLst/>
          </a:prstGeom>
          <a:noFill/>
        </p:spPr>
        <p:txBody>
          <a:bodyPr wrap="square" rtlCol="0">
            <a:spAutoFit/>
          </a:bodyPr>
          <a:lstStyle/>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Chernobyl continued to produce electricity for another 14 years, until international pressure forced its closure in 2000. </a:t>
            </a:r>
          </a:p>
          <a:p>
            <a:pPr marL="457200" indent="-4572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An official exclusion zone around the plant remains in place, extending for 18 miles. </a:t>
            </a:r>
          </a:p>
          <a:p>
            <a:pPr marL="457200" indent="-457200">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It is one of the most radioactive spots on Earth.</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4598" y="89724"/>
            <a:ext cx="8634864" cy="1177245"/>
          </a:xfrm>
          <a:prstGeom prst="rect">
            <a:avLst/>
          </a:prstGeom>
          <a:noFill/>
        </p:spPr>
        <p:txBody>
          <a:bodyPr wrap="none" lIns="68580" tIns="34290" rIns="68580" bIns="34290">
            <a:spAutoFit/>
          </a:bodyPr>
          <a:lstStyle/>
          <a:p>
            <a:pPr algn="ctr"/>
            <a:r>
              <a:rPr lang="en-US" sz="72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Chernobyl Today</a:t>
            </a:r>
          </a:p>
        </p:txBody>
      </p:sp>
    </p:spTree>
    <p:extLst>
      <p:ext uri="{BB962C8B-B14F-4D97-AF65-F5344CB8AC3E}">
        <p14:creationId xmlns:p14="http://schemas.microsoft.com/office/powerpoint/2010/main" val="4213770251"/>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42900"/>
            <a:ext cx="8229600" cy="6172200"/>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582980" y="452993"/>
            <a:ext cx="5472333" cy="461665"/>
          </a:xfrm>
          <a:prstGeom prst="rect">
            <a:avLst/>
          </a:prstGeom>
          <a:noFill/>
        </p:spPr>
        <p:txBody>
          <a:bodyPr wrap="square" rtlCol="0">
            <a:spAutoFit/>
          </a:bodyPr>
          <a:lstStyle/>
          <a:p>
            <a:r>
              <a:rPr lang="en-US" sz="2400">
                <a:latin typeface="KG First Time In Forever" panose="02000506000000020003" pitchFamily="2" charset="0"/>
                <a:ea typeface="KBScaredStraight" panose="02000603000000000000" pitchFamily="2" charset="0"/>
              </a:rPr>
              <a:t>Chernobyl Today…A Ghost Town</a:t>
            </a:r>
          </a:p>
        </p:txBody>
      </p:sp>
    </p:spTree>
    <p:extLst>
      <p:ext uri="{BB962C8B-B14F-4D97-AF65-F5344CB8AC3E}">
        <p14:creationId xmlns:p14="http://schemas.microsoft.com/office/powerpoint/2010/main" val="914183112"/>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713646" y="2978877"/>
            <a:ext cx="5681107" cy="900246"/>
          </a:xfrm>
          <a:prstGeom prst="rect">
            <a:avLst/>
          </a:prstGeom>
          <a:noFill/>
        </p:spPr>
        <p:txBody>
          <a:bodyPr wrap="none" lIns="68580" tIns="34290" rIns="68580" bIns="34290">
            <a:spAutoFit/>
          </a:bodyPr>
          <a:lstStyle/>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3</a:t>
            </a:r>
          </a:p>
        </p:txBody>
      </p:sp>
      <p:sp>
        <p:nvSpPr>
          <p:cNvPr id="6" name="TextBox 5"/>
          <p:cNvSpPr txBox="1"/>
          <p:nvPr/>
        </p:nvSpPr>
        <p:spPr>
          <a:xfrm rot="5400000">
            <a:off x="-424267" y="-1880145"/>
            <a:ext cx="6642848" cy="10618291"/>
          </a:xfrm>
          <a:prstGeom prst="rect">
            <a:avLst/>
          </a:prstGeom>
          <a:noFill/>
        </p:spPr>
        <p:txBody>
          <a:bodyPr wrap="square" rtlCol="0">
            <a:spAutoFit/>
          </a:bodyPr>
          <a:lstStyle/>
          <a:p>
            <a:r>
              <a:rPr lang="en-US" sz="1200" b="1">
                <a:latin typeface="KG First Time In Forever" panose="02000506000000020003" pitchFamily="2" charset="0"/>
                <a:ea typeface="KBScaredStraight" panose="02000603000000000000" pitchFamily="2" charset="0"/>
              </a:rPr>
              <a:t>UK’s Solution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Starting in the 1950s, UK’s government has created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in London where only smokeless fuels could be used.</a:t>
            </a:r>
          </a:p>
          <a:p>
            <a:pPr marL="171450" indent="-171450">
              <a:buFont typeface="Arial" panose="020B0604020202020204" pitchFamily="34" charset="0"/>
              <a:buChar char="•"/>
            </a:pP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has also been used more in factories and homes.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Laws have been created that require automobile makers to build cars that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People have been asked to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and are encouraged to use public transportation or walk.</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WHAT IS EUROPE DOING OT FIX THESE PROBLEMS?</a:t>
            </a:r>
          </a:p>
          <a:p>
            <a:r>
              <a:rPr lang="en-US" sz="1200" b="1">
                <a:latin typeface="KG First Time In Forever" panose="02000506000000020003" pitchFamily="2" charset="0"/>
                <a:ea typeface="KBScaredStraight" panose="02000603000000000000" pitchFamily="2" charset="0"/>
              </a:rPr>
              <a:t>Environmental Policies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Western Europe, nations are trying to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They are spending money and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to produce power that cause less environmental damage.</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Eastern Europe,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are researching new technologies.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They have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solidFill>
                  <a:srgbClr val="FF0000"/>
                </a:solidFill>
                <a:latin typeface="KG First Time In Forever" panose="02000506000000020003" pitchFamily="2" charset="0"/>
                <a:ea typeface="KBScaredStraight" panose="02000603000000000000" pitchFamily="2" charset="0"/>
              </a:rPr>
              <a:t>.</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European Union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Most countries in Europe are members of a group called the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Since its formation in 1993, the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designed to fight acid rain, improve air quality, restrict toxic waste, and reduce pollution.</a:t>
            </a:r>
          </a:p>
          <a:p>
            <a:pPr marL="171450" indent="-171450">
              <a:buFont typeface="Arial" panose="020B0604020202020204" pitchFamily="34" charset="0"/>
              <a:buChar char="•"/>
            </a:pPr>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NUCLEAR DISASTER IN CHERNOBYL, UKRAINE</a:t>
            </a:r>
          </a:p>
          <a:p>
            <a:r>
              <a:rPr lang="en-US" sz="1200" b="1">
                <a:latin typeface="KG First Time In Forever" panose="02000506000000020003" pitchFamily="2" charset="0"/>
                <a:ea typeface="KBScaredStraight" panose="02000603000000000000" pitchFamily="2" charset="0"/>
              </a:rPr>
              <a:t>Nuclear Power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Between 1922 and 1991, Ukraine was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and was known for its fertile farmland and successful agricultural industry.</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During the 1980s, many countries in Europe began using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to produce cleaner and cheaper energy in order to rely less on fossil fuels.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Many European countries had strict regulations on nuclear power use; however,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Chernobyl was a growing city in Ukraine, and it was home to the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in Europe.</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Unlike other nuclear power plants, Chernobyl was used to produced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material.</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Chernobyl</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1986, the Soviet Union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of the world’s nuclear power.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On April 26, 1986, one of the reactors at the Chernobyl nuclear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explosion released large amounts of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into the atmosphere. </a:t>
            </a: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9144193"/>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5693866"/>
          </a:xfrm>
          <a:prstGeom prst="rect">
            <a:avLst/>
          </a:prstGeom>
          <a:noFill/>
        </p:spPr>
        <p:txBody>
          <a:bodyPr wrap="square" rtlCol="0">
            <a:spAutoFit/>
          </a:bodyPr>
          <a:lstStyle/>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In 2011, Ukraine opened up an area so tourists can see first-hand the effects of the disaster.</a:t>
            </a:r>
          </a:p>
          <a:p>
            <a:pPr marL="457200" indent="-457200">
              <a:buFont typeface="Arial" panose="020B0604020202020204" pitchFamily="34" charset="0"/>
              <a:buChar char="•"/>
            </a:pPr>
            <a:endParaRPr lang="en-US" sz="24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Forests surrounding the city have repopulated with a variety of wildlife and vegetation.</a:t>
            </a:r>
          </a:p>
          <a:p>
            <a:pPr marL="457200" indent="-457200">
              <a:buFont typeface="Arial" panose="020B0604020202020204" pitchFamily="34" charset="0"/>
              <a:buChar char="•"/>
            </a:pPr>
            <a:endParaRPr lang="en-US" sz="240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rPr>
              <a:t>Radiation levels are still so high that humans cannot live here for 20,000 years!</a:t>
            </a:r>
          </a:p>
          <a:p>
            <a:pPr marL="214313" indent="-214313">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4598" y="89724"/>
            <a:ext cx="8634864" cy="1177245"/>
          </a:xfrm>
          <a:prstGeom prst="rect">
            <a:avLst/>
          </a:prstGeom>
          <a:noFill/>
        </p:spPr>
        <p:txBody>
          <a:bodyPr wrap="none" lIns="68580" tIns="34290" rIns="68580" bIns="34290">
            <a:spAutoFit/>
          </a:bodyPr>
          <a:lstStyle/>
          <a:p>
            <a:pPr algn="ctr"/>
            <a:r>
              <a:rPr lang="en-US" sz="7200" b="1">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Chernobyl Today</a:t>
            </a:r>
          </a:p>
        </p:txBody>
      </p:sp>
    </p:spTree>
    <p:extLst>
      <p:ext uri="{BB962C8B-B14F-4D97-AF65-F5344CB8AC3E}">
        <p14:creationId xmlns:p14="http://schemas.microsoft.com/office/powerpoint/2010/main" val="236889235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Picture 4" descr="218f91f0a9c6e2ef081f02c6e3ed4976-o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237361"/>
            <a:ext cx="8229600" cy="6172200"/>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6407833" y="6438603"/>
            <a:ext cx="5472333" cy="461665"/>
          </a:xfrm>
          <a:prstGeom prst="rect">
            <a:avLst/>
          </a:prstGeom>
          <a:noFill/>
        </p:spPr>
        <p:txBody>
          <a:bodyPr wrap="square" rtlCol="0">
            <a:spAutoFit/>
          </a:bodyPr>
          <a:lstStyle/>
          <a:p>
            <a:r>
              <a:rPr lang="en-US" sz="2400">
                <a:latin typeface="KG First Time In Forever" panose="02000506000000020003" pitchFamily="2" charset="0"/>
                <a:ea typeface="KBScaredStraight" panose="02000603000000000000" pitchFamily="2" charset="0"/>
              </a:rPr>
              <a:t>Amusement Park</a:t>
            </a:r>
          </a:p>
        </p:txBody>
      </p:sp>
    </p:spTree>
    <p:extLst>
      <p:ext uri="{BB962C8B-B14F-4D97-AF65-F5344CB8AC3E}">
        <p14:creationId xmlns:p14="http://schemas.microsoft.com/office/powerpoint/2010/main" val="196523527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37567"/>
            <a:ext cx="8229600" cy="5378823"/>
          </a:xfrm>
          <a:ln w="57150">
            <a:solidFill>
              <a:schemeClr val="tx1"/>
            </a:solidFill>
          </a:ln>
        </p:spPr>
      </p:pic>
      <p:sp>
        <p:nvSpPr>
          <p:cNvPr id="7" name="TextBox 6"/>
          <p:cNvSpPr txBox="1"/>
          <p:nvPr/>
        </p:nvSpPr>
        <p:spPr>
          <a:xfrm>
            <a:off x="664283" y="460636"/>
            <a:ext cx="5472333" cy="461665"/>
          </a:xfrm>
          <a:prstGeom prst="rect">
            <a:avLst/>
          </a:prstGeom>
          <a:noFill/>
        </p:spPr>
        <p:txBody>
          <a:bodyPr wrap="square" rtlCol="0">
            <a:spAutoFit/>
          </a:bodyPr>
          <a:lstStyle/>
          <a:p>
            <a:r>
              <a:rPr lang="en-US" sz="2400">
                <a:latin typeface="KG First Time In Forever" panose="02000506000000020003" pitchFamily="2" charset="0"/>
                <a:ea typeface="KBScaredStraight" panose="02000603000000000000" pitchFamily="2" charset="0"/>
              </a:rPr>
              <a:t>Hospital (Baby Room)</a:t>
            </a:r>
          </a:p>
        </p:txBody>
      </p:sp>
    </p:spTree>
    <p:extLst>
      <p:ext uri="{BB962C8B-B14F-4D97-AF65-F5344CB8AC3E}">
        <p14:creationId xmlns:p14="http://schemas.microsoft.com/office/powerpoint/2010/main" val="3731371652"/>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826790"/>
            <a:ext cx="8686800" cy="5785409"/>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376723" y="299204"/>
            <a:ext cx="5472333" cy="461665"/>
          </a:xfrm>
          <a:prstGeom prst="rect">
            <a:avLst/>
          </a:prstGeom>
          <a:noFill/>
        </p:spPr>
        <p:txBody>
          <a:bodyPr wrap="square" rtlCol="0">
            <a:spAutoFit/>
          </a:bodyPr>
          <a:lstStyle/>
          <a:p>
            <a:r>
              <a:rPr lang="en-US" sz="2400">
                <a:latin typeface="KG First Time In Forever" panose="02000506000000020003" pitchFamily="2" charset="0"/>
                <a:ea typeface="KBScaredStraight" panose="02000603000000000000" pitchFamily="2" charset="0"/>
              </a:rPr>
              <a:t>School Classroom</a:t>
            </a:r>
          </a:p>
        </p:txBody>
      </p:sp>
    </p:spTree>
    <p:extLst>
      <p:ext uri="{BB962C8B-B14F-4D97-AF65-F5344CB8AC3E}">
        <p14:creationId xmlns:p14="http://schemas.microsoft.com/office/powerpoint/2010/main" val="84553365"/>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933227"/>
            <a:ext cx="8229600" cy="5500255"/>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376723" y="299204"/>
            <a:ext cx="5472333" cy="461665"/>
          </a:xfrm>
          <a:prstGeom prst="rect">
            <a:avLst/>
          </a:prstGeom>
          <a:noFill/>
        </p:spPr>
        <p:txBody>
          <a:bodyPr wrap="square" rtlCol="0">
            <a:spAutoFit/>
          </a:bodyPr>
          <a:lstStyle/>
          <a:p>
            <a:r>
              <a:rPr lang="en-US" sz="2400">
                <a:latin typeface="KG First Time In Forever" panose="02000506000000020003" pitchFamily="2" charset="0"/>
                <a:ea typeface="KBScaredStraight" panose="02000603000000000000" pitchFamily="2" charset="0"/>
              </a:rPr>
              <a:t>School Classroom</a:t>
            </a:r>
          </a:p>
        </p:txBody>
      </p:sp>
    </p:spTree>
    <p:extLst>
      <p:ext uri="{BB962C8B-B14F-4D97-AF65-F5344CB8AC3E}">
        <p14:creationId xmlns:p14="http://schemas.microsoft.com/office/powerpoint/2010/main" val="344651665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31822"/>
            <a:ext cx="8686800" cy="6515100"/>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448510" y="318523"/>
            <a:ext cx="5472333" cy="461665"/>
          </a:xfrm>
          <a:prstGeom prst="rect">
            <a:avLst/>
          </a:prstGeom>
          <a:noFill/>
        </p:spPr>
        <p:txBody>
          <a:bodyPr wrap="square" rtlCol="0">
            <a:spAutoFit/>
          </a:bodyPr>
          <a:lstStyle/>
          <a:p>
            <a:r>
              <a:rPr lang="en-US" sz="2400">
                <a:solidFill>
                  <a:schemeClr val="bg1"/>
                </a:solidFill>
                <a:latin typeface="KG First Time In Forever" panose="02000506000000020003" pitchFamily="2" charset="0"/>
                <a:ea typeface="KBScaredStraight" panose="02000603000000000000" pitchFamily="2" charset="0"/>
              </a:rPr>
              <a:t>Grocery Store</a:t>
            </a:r>
          </a:p>
        </p:txBody>
      </p:sp>
    </p:spTree>
    <p:extLst>
      <p:ext uri="{BB962C8B-B14F-4D97-AF65-F5344CB8AC3E}">
        <p14:creationId xmlns:p14="http://schemas.microsoft.com/office/powerpoint/2010/main" val="35549129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8595302"/>
          </a:xfrm>
          <a:prstGeom prst="rect">
            <a:avLst/>
          </a:prstGeom>
        </p:spPr>
        <p:txBody>
          <a:bodyPr wrap="square">
            <a:spAutoFit/>
          </a:bodyPr>
          <a:lstStyle/>
          <a:p>
            <a:pPr>
              <a:lnSpc>
                <a:spcPct val="107000"/>
              </a:lnSpc>
              <a:spcAft>
                <a:spcPts val="600"/>
              </a:spcAft>
            </a:pPr>
            <a:endParaRPr lang="en-US" sz="105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a:latin typeface="KG Second Chances Solid" panose="02000000000000000000" pitchFamily="2" charset="0"/>
              </a:rPr>
              <a:t>TEACHER INFO:</a:t>
            </a:r>
          </a:p>
          <a:p>
            <a:pPr marL="342900" indent="-3429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cs typeface="Arial" panose="020B0604020202020204" pitchFamily="34" charset="0"/>
              </a:rPr>
              <a:t>Print off the following slide for each student. </a:t>
            </a:r>
          </a:p>
          <a:p>
            <a:pPr marL="342900" indent="-342900">
              <a:buFont typeface="Arial" panose="020B0604020202020204" pitchFamily="34" charset="0"/>
              <a:buChar char="•"/>
            </a:pPr>
            <a:endParaRPr lang="en-US" sz="360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cs typeface="Arial" panose="020B0604020202020204" pitchFamily="34" charset="0"/>
              </a:rPr>
              <a:t>They should complete the chart after discussing the presentation.</a:t>
            </a:r>
          </a:p>
          <a:p>
            <a:pPr marL="342900" indent="-342900">
              <a:buFont typeface="Arial" panose="020B0604020202020204" pitchFamily="34" charset="0"/>
              <a:buChar char="•"/>
            </a:pPr>
            <a:endParaRPr lang="en-US" sz="360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3600">
                <a:latin typeface="KG First Time In Forever" panose="02000506000000020003" pitchFamily="2" charset="0"/>
                <a:ea typeface="KBScaredStraight" panose="02000603000000000000" pitchFamily="2" charset="0"/>
                <a:cs typeface="Arial" panose="020B0604020202020204" pitchFamily="34" charset="0"/>
              </a:rPr>
              <a:t>Check answers as a class when finished. If time, have students color their pictures. </a:t>
            </a:r>
            <a:endParaRPr lang="en-US" sz="3600">
              <a:latin typeface="KG First Time In Forever" panose="02000506000000020003" pitchFamily="2" charset="0"/>
              <a:ea typeface="KBScaredStraight" panose="02000603000000000000" pitchFamily="2" charset="0"/>
              <a:cs typeface="Times New Roman" panose="02020603050405020304" pitchFamily="18" charset="0"/>
            </a:endParaRP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a:latin typeface="KBScaredStraight" panose="02000603000000000000" pitchFamily="2" charset="0"/>
              <a:ea typeface="KBScaredStraight" panose="02000603000000000000" pitchFamily="2" charset="0"/>
            </a:endParaRPr>
          </a:p>
          <a:p>
            <a:r>
              <a:rPr lang="en-US" sz="2100"/>
              <a:t> </a:t>
            </a: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35387310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2008" y="62932"/>
          <a:ext cx="8043780" cy="6674043"/>
        </p:xfrm>
        <a:graphic>
          <a:graphicData uri="http://schemas.openxmlformats.org/drawingml/2006/table">
            <a:tbl>
              <a:tblPr firstRow="1" bandRow="1">
                <a:tableStyleId>{5940675A-B579-460E-94D1-54222C63F5DA}</a:tableStyleId>
              </a:tblPr>
              <a:tblGrid>
                <a:gridCol w="2221568">
                  <a:extLst>
                    <a:ext uri="{9D8B030D-6E8A-4147-A177-3AD203B41FA5}">
                      <a16:colId xmlns:a16="http://schemas.microsoft.com/office/drawing/2014/main" val="20000"/>
                    </a:ext>
                  </a:extLst>
                </a:gridCol>
                <a:gridCol w="1479177">
                  <a:extLst>
                    <a:ext uri="{9D8B030D-6E8A-4147-A177-3AD203B41FA5}">
                      <a16:colId xmlns:a16="http://schemas.microsoft.com/office/drawing/2014/main" val="20001"/>
                    </a:ext>
                  </a:extLst>
                </a:gridCol>
                <a:gridCol w="1546412">
                  <a:extLst>
                    <a:ext uri="{9D8B030D-6E8A-4147-A177-3AD203B41FA5}">
                      <a16:colId xmlns:a16="http://schemas.microsoft.com/office/drawing/2014/main" val="20002"/>
                    </a:ext>
                  </a:extLst>
                </a:gridCol>
                <a:gridCol w="2245659">
                  <a:extLst>
                    <a:ext uri="{9D8B030D-6E8A-4147-A177-3AD203B41FA5}">
                      <a16:colId xmlns:a16="http://schemas.microsoft.com/office/drawing/2014/main" val="20003"/>
                    </a:ext>
                  </a:extLst>
                </a:gridCol>
                <a:gridCol w="550964">
                  <a:extLst>
                    <a:ext uri="{9D8B030D-6E8A-4147-A177-3AD203B41FA5}">
                      <a16:colId xmlns:a16="http://schemas.microsoft.com/office/drawing/2014/main" val="20004"/>
                    </a:ext>
                  </a:extLst>
                </a:gridCol>
              </a:tblGrid>
              <a:tr h="130491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18207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179427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175410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bl>
          </a:graphicData>
        </a:graphic>
      </p:graphicFrame>
      <p:sp>
        <p:nvSpPr>
          <p:cNvPr id="5" name="TextBox 4"/>
          <p:cNvSpPr txBox="1"/>
          <p:nvPr/>
        </p:nvSpPr>
        <p:spPr>
          <a:xfrm rot="5400000">
            <a:off x="-920148" y="879554"/>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3" name="Rectangle 2"/>
          <p:cNvSpPr/>
          <p:nvPr/>
        </p:nvSpPr>
        <p:spPr>
          <a:xfrm rot="5400000">
            <a:off x="6318876" y="3198048"/>
            <a:ext cx="5053628" cy="438582"/>
          </a:xfrm>
          <a:prstGeom prst="rect">
            <a:avLst/>
          </a:prstGeom>
          <a:noFill/>
        </p:spPr>
        <p:txBody>
          <a:bodyPr wrap="none" lIns="68580" tIns="34290" rIns="68580" bIns="34290">
            <a:spAutoFit/>
          </a:bodyPr>
          <a:lstStyle/>
          <a:p>
            <a:pPr algn="ctr"/>
            <a:r>
              <a:rPr lang="en-US" sz="2400">
                <a:ln w="10160">
                  <a:noFill/>
                  <a:prstDash val="solid"/>
                </a:ln>
                <a:latin typeface="KG Second Chances Solid" panose="02000000000000000000" pitchFamily="2" charset="0"/>
              </a:rPr>
              <a:t>Europe’s Environmental Issues</a:t>
            </a:r>
          </a:p>
        </p:txBody>
      </p:sp>
      <p:sp>
        <p:nvSpPr>
          <p:cNvPr id="10" name="TextBox 9"/>
          <p:cNvSpPr txBox="1"/>
          <p:nvPr/>
        </p:nvSpPr>
        <p:spPr>
          <a:xfrm rot="5400000">
            <a:off x="4945869" y="3140428"/>
            <a:ext cx="6858000" cy="703013"/>
          </a:xfrm>
          <a:prstGeom prst="rect">
            <a:avLst/>
          </a:prstGeom>
          <a:noFill/>
        </p:spPr>
        <p:txBody>
          <a:bodyPr wrap="square" rtlCol="0">
            <a:spAutoFit/>
          </a:bodyPr>
          <a:lstStyle/>
          <a:p>
            <a:pPr>
              <a:lnSpc>
                <a:spcPct val="107000"/>
              </a:lnSpc>
              <a:spcAft>
                <a:spcPts val="600"/>
              </a:spcAft>
            </a:pPr>
            <a:r>
              <a:rPr lang="en-US" sz="1200" b="1">
                <a:latin typeface="KBScaredStraight" panose="02000603000000000000" pitchFamily="2" charset="0"/>
                <a:ea typeface="KBScaredStraight" panose="02000603000000000000" pitchFamily="2" charset="0"/>
              </a:rPr>
              <a:t>Directions</a:t>
            </a:r>
            <a:r>
              <a:rPr lang="en-US" sz="1200">
                <a:latin typeface="KBScaredStraight" panose="02000603000000000000" pitchFamily="2" charset="0"/>
                <a:ea typeface="KBScaredStraight" panose="02000603000000000000" pitchFamily="2" charset="0"/>
              </a:rPr>
              <a:t>: </a:t>
            </a:r>
            <a:r>
              <a:rPr lang="en-US" sz="1200">
                <a:latin typeface="KBScaredStraight" panose="02000603000000000000" pitchFamily="2" charset="0"/>
                <a:ea typeface="KBScaredStraight" panose="02000603000000000000" pitchFamily="2" charset="0"/>
                <a:cs typeface="Arial" panose="020B0604020202020204" pitchFamily="34" charset="0"/>
              </a:rPr>
              <a:t>Complete the chart below with information that you learn during the presentation. If time allows, color your illustrations.</a:t>
            </a:r>
          </a:p>
          <a:p>
            <a:endParaRPr lang="en-US" sz="900">
              <a:latin typeface="KBScaredStraight" panose="02000603000000000000" pitchFamily="2" charset="0"/>
              <a:ea typeface="KBScaredStraight" panose="02000603000000000000" pitchFamily="2" charset="0"/>
            </a:endParaRPr>
          </a:p>
        </p:txBody>
      </p:sp>
      <p:sp>
        <p:nvSpPr>
          <p:cNvPr id="14" name="TextBox 13"/>
          <p:cNvSpPr txBox="1"/>
          <p:nvPr/>
        </p:nvSpPr>
        <p:spPr>
          <a:xfrm rot="5400000">
            <a:off x="6898588" y="1869270"/>
            <a:ext cx="1869144" cy="768800"/>
          </a:xfrm>
          <a:prstGeom prst="rect">
            <a:avLst/>
          </a:prstGeom>
          <a:noFill/>
        </p:spPr>
        <p:txBody>
          <a:bodyPr wrap="square" rtlCol="0">
            <a:spAutoFit/>
          </a:bodyPr>
          <a:lstStyle/>
          <a:p>
            <a:pPr algn="ctr">
              <a:lnSpc>
                <a:spcPct val="107000"/>
              </a:lnSpc>
              <a:spcAft>
                <a:spcPts val="600"/>
              </a:spcAft>
            </a:pPr>
            <a:r>
              <a:rPr lang="en-US" sz="1400">
                <a:latin typeface="KG Second Chances Solid" panose="02000000000000000000" pitchFamily="2" charset="0"/>
                <a:ea typeface="KBScaredStraight" panose="02000603000000000000" pitchFamily="2" charset="0"/>
              </a:rPr>
              <a:t>Acid Rain in Germany</a:t>
            </a:r>
            <a:endParaRPr lang="en-US" sz="1400">
              <a:latin typeface="KG Second Chances Solid" panose="02000000000000000000" pitchFamily="2" charset="0"/>
              <a:ea typeface="KBScaredStraight" panose="02000603000000000000" pitchFamily="2" charset="0"/>
              <a:cs typeface="Arial" panose="020B0604020202020204" pitchFamily="34" charset="0"/>
            </a:endParaRPr>
          </a:p>
          <a:p>
            <a:endParaRPr lang="en-US" sz="900">
              <a:latin typeface="KBScaredStraight" panose="02000603000000000000" pitchFamily="2" charset="0"/>
              <a:ea typeface="KBScaredStraight" panose="02000603000000000000" pitchFamily="2" charset="0"/>
            </a:endParaRPr>
          </a:p>
        </p:txBody>
      </p:sp>
      <p:sp>
        <p:nvSpPr>
          <p:cNvPr id="20" name="TextBox 19"/>
          <p:cNvSpPr txBox="1"/>
          <p:nvPr/>
        </p:nvSpPr>
        <p:spPr>
          <a:xfrm rot="5400000">
            <a:off x="5074266" y="1238951"/>
            <a:ext cx="2418894" cy="306366"/>
          </a:xfrm>
          <a:prstGeom prst="rect">
            <a:avLst/>
          </a:prstGeom>
          <a:noFill/>
        </p:spPr>
        <p:txBody>
          <a:bodyPr wrap="square" rtlCol="0">
            <a:spAutoFit/>
          </a:bodyPr>
          <a:lstStyle/>
          <a:p>
            <a:pPr>
              <a:lnSpc>
                <a:spcPct val="107000"/>
              </a:lnSpc>
              <a:spcAft>
                <a:spcPts val="600"/>
              </a:spcAft>
            </a:pPr>
            <a:r>
              <a:rPr lang="en-US" sz="1300">
                <a:latin typeface="KG First Time In Forever" panose="02000506000000020003" pitchFamily="2" charset="0"/>
                <a:ea typeface="KBScaredStraight" panose="02000603000000000000" pitchFamily="2" charset="0"/>
              </a:rPr>
              <a:t>CAUSES</a:t>
            </a:r>
            <a:endParaRPr lang="en-US" sz="900">
              <a:latin typeface="KG First Time In Forever" panose="02000506000000020003" pitchFamily="2" charset="0"/>
              <a:ea typeface="KBScaredStraight" panose="02000603000000000000" pitchFamily="2" charset="0"/>
            </a:endParaRPr>
          </a:p>
        </p:txBody>
      </p:sp>
      <p:sp>
        <p:nvSpPr>
          <p:cNvPr id="24" name="TextBox 23"/>
          <p:cNvSpPr txBox="1"/>
          <p:nvPr/>
        </p:nvSpPr>
        <p:spPr>
          <a:xfrm rot="5400000">
            <a:off x="2993566" y="1238951"/>
            <a:ext cx="2418894" cy="306366"/>
          </a:xfrm>
          <a:prstGeom prst="rect">
            <a:avLst/>
          </a:prstGeom>
          <a:noFill/>
        </p:spPr>
        <p:txBody>
          <a:bodyPr wrap="square" rtlCol="0">
            <a:spAutoFit/>
          </a:bodyPr>
          <a:lstStyle/>
          <a:p>
            <a:pPr>
              <a:lnSpc>
                <a:spcPct val="107000"/>
              </a:lnSpc>
              <a:spcAft>
                <a:spcPts val="600"/>
              </a:spcAft>
            </a:pPr>
            <a:r>
              <a:rPr lang="en-US" sz="1300">
                <a:latin typeface="KG First Time In Forever" panose="02000506000000020003" pitchFamily="2" charset="0"/>
                <a:ea typeface="KBScaredStraight" panose="02000603000000000000" pitchFamily="2" charset="0"/>
              </a:rPr>
              <a:t>EFFECTS</a:t>
            </a:r>
            <a:endParaRPr lang="en-US" sz="900">
              <a:latin typeface="KG First Time In Forever" panose="02000506000000020003" pitchFamily="2" charset="0"/>
              <a:ea typeface="KBScaredStraight" panose="02000603000000000000" pitchFamily="2" charset="0"/>
            </a:endParaRPr>
          </a:p>
        </p:txBody>
      </p:sp>
      <p:sp>
        <p:nvSpPr>
          <p:cNvPr id="25" name="TextBox 24"/>
          <p:cNvSpPr txBox="1"/>
          <p:nvPr/>
        </p:nvSpPr>
        <p:spPr>
          <a:xfrm rot="5400000">
            <a:off x="1407100" y="1238951"/>
            <a:ext cx="2418894" cy="306366"/>
          </a:xfrm>
          <a:prstGeom prst="rect">
            <a:avLst/>
          </a:prstGeom>
          <a:noFill/>
        </p:spPr>
        <p:txBody>
          <a:bodyPr wrap="square" rtlCol="0">
            <a:spAutoFit/>
          </a:bodyPr>
          <a:lstStyle/>
          <a:p>
            <a:pPr>
              <a:lnSpc>
                <a:spcPct val="107000"/>
              </a:lnSpc>
              <a:spcAft>
                <a:spcPts val="600"/>
              </a:spcAft>
            </a:pPr>
            <a:r>
              <a:rPr lang="en-US" sz="1300">
                <a:latin typeface="KG First Time In Forever" panose="02000506000000020003" pitchFamily="2" charset="0"/>
                <a:ea typeface="KBScaredStraight" panose="02000603000000000000" pitchFamily="2" charset="0"/>
              </a:rPr>
              <a:t>SOLUTION</a:t>
            </a:r>
            <a:endParaRPr lang="en-US" sz="900">
              <a:latin typeface="KG First Time In Forever" panose="02000506000000020003" pitchFamily="2" charset="0"/>
              <a:ea typeface="KBScaredStraight" panose="02000603000000000000" pitchFamily="2" charset="0"/>
            </a:endParaRPr>
          </a:p>
        </p:txBody>
      </p:sp>
      <p:sp>
        <p:nvSpPr>
          <p:cNvPr id="26" name="TextBox 25"/>
          <p:cNvSpPr txBox="1"/>
          <p:nvPr/>
        </p:nvSpPr>
        <p:spPr>
          <a:xfrm rot="5400000">
            <a:off x="-285225" y="1206483"/>
            <a:ext cx="2418894" cy="306366"/>
          </a:xfrm>
          <a:prstGeom prst="rect">
            <a:avLst/>
          </a:prstGeom>
          <a:noFill/>
        </p:spPr>
        <p:txBody>
          <a:bodyPr wrap="square" rtlCol="0">
            <a:spAutoFit/>
          </a:bodyPr>
          <a:lstStyle/>
          <a:p>
            <a:pPr>
              <a:lnSpc>
                <a:spcPct val="107000"/>
              </a:lnSpc>
              <a:spcAft>
                <a:spcPts val="600"/>
              </a:spcAft>
            </a:pPr>
            <a:r>
              <a:rPr lang="en-US" sz="1300">
                <a:latin typeface="KG First Time In Forever" panose="02000506000000020003" pitchFamily="2" charset="0"/>
                <a:ea typeface="KBScaredStraight" panose="02000603000000000000" pitchFamily="2" charset="0"/>
              </a:rPr>
              <a:t>ILLUSTRATION</a:t>
            </a:r>
            <a:endParaRPr lang="en-US" sz="900">
              <a:latin typeface="KG First Time In Forever" panose="02000506000000020003" pitchFamily="2" charset="0"/>
              <a:ea typeface="KBScaredStraight" panose="02000603000000000000" pitchFamily="2" charset="0"/>
            </a:endParaRPr>
          </a:p>
        </p:txBody>
      </p:sp>
      <p:sp>
        <p:nvSpPr>
          <p:cNvPr id="40" name="TextBox 39"/>
          <p:cNvSpPr txBox="1"/>
          <p:nvPr/>
        </p:nvSpPr>
        <p:spPr>
          <a:xfrm rot="5400000">
            <a:off x="6904934" y="3717826"/>
            <a:ext cx="1869144" cy="703013"/>
          </a:xfrm>
          <a:prstGeom prst="rect">
            <a:avLst/>
          </a:prstGeom>
          <a:noFill/>
        </p:spPr>
        <p:txBody>
          <a:bodyPr wrap="square" rtlCol="0">
            <a:spAutoFit/>
          </a:bodyPr>
          <a:lstStyle/>
          <a:p>
            <a:pPr algn="ctr">
              <a:lnSpc>
                <a:spcPct val="107000"/>
              </a:lnSpc>
              <a:spcAft>
                <a:spcPts val="600"/>
              </a:spcAft>
            </a:pPr>
            <a:r>
              <a:rPr lang="en-US" sz="1200">
                <a:latin typeface="KG Second Chances Solid" panose="02000000000000000000" pitchFamily="2" charset="0"/>
                <a:ea typeface="KBScaredStraight" panose="02000603000000000000" pitchFamily="2" charset="0"/>
              </a:rPr>
              <a:t>Air Pollution in the United Kingdom</a:t>
            </a:r>
            <a:endParaRPr lang="en-US" sz="1200">
              <a:latin typeface="KG Second Chances Solid" panose="02000000000000000000" pitchFamily="2" charset="0"/>
              <a:ea typeface="KBScaredStraight" panose="02000603000000000000" pitchFamily="2" charset="0"/>
              <a:cs typeface="Arial" panose="020B0604020202020204" pitchFamily="34" charset="0"/>
            </a:endParaRPr>
          </a:p>
          <a:p>
            <a:endParaRPr lang="en-US" sz="900">
              <a:latin typeface="KBScaredStraight" panose="02000603000000000000" pitchFamily="2" charset="0"/>
              <a:ea typeface="KBScaredStraight" panose="02000603000000000000" pitchFamily="2" charset="0"/>
            </a:endParaRPr>
          </a:p>
        </p:txBody>
      </p:sp>
      <p:sp>
        <p:nvSpPr>
          <p:cNvPr id="13" name="TextBox 12"/>
          <p:cNvSpPr txBox="1"/>
          <p:nvPr/>
        </p:nvSpPr>
        <p:spPr>
          <a:xfrm rot="5400000">
            <a:off x="6898587" y="5513828"/>
            <a:ext cx="1869144" cy="703013"/>
          </a:xfrm>
          <a:prstGeom prst="rect">
            <a:avLst/>
          </a:prstGeom>
          <a:noFill/>
        </p:spPr>
        <p:txBody>
          <a:bodyPr wrap="square" rtlCol="0">
            <a:spAutoFit/>
          </a:bodyPr>
          <a:lstStyle/>
          <a:p>
            <a:pPr algn="ctr">
              <a:lnSpc>
                <a:spcPct val="107000"/>
              </a:lnSpc>
              <a:spcAft>
                <a:spcPts val="600"/>
              </a:spcAft>
            </a:pPr>
            <a:r>
              <a:rPr lang="en-US" sz="1200">
                <a:latin typeface="KG Second Chances Solid" panose="02000000000000000000" pitchFamily="2" charset="0"/>
                <a:ea typeface="KBScaredStraight" panose="02000603000000000000" pitchFamily="2" charset="0"/>
              </a:rPr>
              <a:t>Nuclear Disaster in Chernobyl, Ukraine</a:t>
            </a:r>
            <a:endParaRPr lang="en-US" sz="1200">
              <a:latin typeface="KG Second Chances Solid" panose="02000000000000000000" pitchFamily="2" charset="0"/>
              <a:ea typeface="KBScaredStraight" panose="02000603000000000000" pitchFamily="2" charset="0"/>
              <a:cs typeface="Arial" panose="020B0604020202020204" pitchFamily="34" charset="0"/>
            </a:endParaRPr>
          </a:p>
          <a:p>
            <a:endParaRPr lang="en-US" sz="90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77667476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2008" y="62932"/>
          <a:ext cx="8043780" cy="6357304"/>
        </p:xfrm>
        <a:graphic>
          <a:graphicData uri="http://schemas.openxmlformats.org/drawingml/2006/table">
            <a:tbl>
              <a:tblPr firstRow="1" bandRow="1">
                <a:tableStyleId>{5940675A-B579-460E-94D1-54222C63F5DA}</a:tableStyleId>
              </a:tblPr>
              <a:tblGrid>
                <a:gridCol w="2221568">
                  <a:extLst>
                    <a:ext uri="{9D8B030D-6E8A-4147-A177-3AD203B41FA5}">
                      <a16:colId xmlns:a16="http://schemas.microsoft.com/office/drawing/2014/main" val="20000"/>
                    </a:ext>
                  </a:extLst>
                </a:gridCol>
                <a:gridCol w="1479177">
                  <a:extLst>
                    <a:ext uri="{9D8B030D-6E8A-4147-A177-3AD203B41FA5}">
                      <a16:colId xmlns:a16="http://schemas.microsoft.com/office/drawing/2014/main" val="20001"/>
                    </a:ext>
                  </a:extLst>
                </a:gridCol>
                <a:gridCol w="1546412">
                  <a:extLst>
                    <a:ext uri="{9D8B030D-6E8A-4147-A177-3AD203B41FA5}">
                      <a16:colId xmlns:a16="http://schemas.microsoft.com/office/drawing/2014/main" val="20002"/>
                    </a:ext>
                  </a:extLst>
                </a:gridCol>
                <a:gridCol w="2245659">
                  <a:extLst>
                    <a:ext uri="{9D8B030D-6E8A-4147-A177-3AD203B41FA5}">
                      <a16:colId xmlns:a16="http://schemas.microsoft.com/office/drawing/2014/main" val="20003"/>
                    </a:ext>
                  </a:extLst>
                </a:gridCol>
                <a:gridCol w="550964">
                  <a:extLst>
                    <a:ext uri="{9D8B030D-6E8A-4147-A177-3AD203B41FA5}">
                      <a16:colId xmlns:a16="http://schemas.microsoft.com/office/drawing/2014/main" val="20004"/>
                    </a:ext>
                  </a:extLst>
                </a:gridCol>
              </a:tblGrid>
              <a:tr h="130491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1496377">
                <a:tc>
                  <a:txBody>
                    <a:bodyPr/>
                    <a:lstStyle/>
                    <a:p>
                      <a:endParaRPr lang="en-US"/>
                    </a:p>
                  </a:txBody>
                  <a:tcPr/>
                </a:tc>
                <a:tc>
                  <a:txBody>
                    <a:bodyPr/>
                    <a:lstStyle/>
                    <a:p>
                      <a:pPr>
                        <a:defRPr/>
                      </a:pPr>
                      <a:r>
                        <a:rPr lang="en-US" sz="900">
                          <a:solidFill>
                            <a:srgbClr val="FF0000"/>
                          </a:solidFill>
                          <a:latin typeface="KG First Time In Forever" panose="02000506000000020003" pitchFamily="2" charset="0"/>
                          <a:ea typeface="KBScaredStraight" panose="02000603000000000000" pitchFamily="2" charset="0"/>
                        </a:rPr>
                        <a:t>Factories have started using water power &amp; alternative fuels, stricter emissions testing on automobiles, Germany has agreed to cleaner energy sources, like wind and solar, instead of burning fossil fuels</a:t>
                      </a:r>
                    </a:p>
                  </a:txBody>
                  <a:tcPr vert="vert"/>
                </a:tc>
                <a:tc>
                  <a:txBody>
                    <a:bodyPr/>
                    <a:lstStyle/>
                    <a:p>
                      <a:pPr>
                        <a:defRPr/>
                      </a:pPr>
                      <a:r>
                        <a:rPr lang="en-US" sz="900">
                          <a:solidFill>
                            <a:srgbClr val="FF0000"/>
                          </a:solidFill>
                          <a:latin typeface="KG First Time In Forever" panose="02000506000000020003" pitchFamily="2" charset="0"/>
                          <a:ea typeface="KBScaredStraight" panose="02000603000000000000" pitchFamily="2" charset="0"/>
                        </a:rPr>
                        <a:t>Destroyed over half of the Black Forest, contaminating rivers and lakes, thus harming fish and wildlife, corroding buildings and statues, contaminating drinking water</a:t>
                      </a:r>
                    </a:p>
                  </a:txBody>
                  <a:tcPr vert="vert"/>
                </a:tc>
                <a:tc>
                  <a:txBody>
                    <a:bodyPr/>
                    <a:lstStyle/>
                    <a:p>
                      <a:pPr>
                        <a:defRPr/>
                      </a:pPr>
                      <a:r>
                        <a:rPr lang="en-US" sz="900">
                          <a:solidFill>
                            <a:srgbClr val="FF0000"/>
                          </a:solidFill>
                          <a:latin typeface="KG First Time In Forever" panose="02000506000000020003" pitchFamily="2" charset="0"/>
                          <a:ea typeface="KBScaredStraight" panose="02000603000000000000" pitchFamily="2" charset="0"/>
                        </a:rPr>
                        <a:t>Factories, power plants, and automobiles burn fossil fuels and give off smoke and emissions;</a:t>
                      </a:r>
                      <a:r>
                        <a:rPr lang="en-US" sz="900" baseline="0">
                          <a:solidFill>
                            <a:srgbClr val="FF0000"/>
                          </a:solidFill>
                          <a:latin typeface="KG First Time In Forever" panose="02000506000000020003" pitchFamily="2" charset="0"/>
                          <a:ea typeface="KBScaredStraight" panose="02000603000000000000" pitchFamily="2" charset="0"/>
                        </a:rPr>
                        <a:t> rain and pollutants mix in the air</a:t>
                      </a:r>
                      <a:endParaRPr lang="en-US" sz="900">
                        <a:solidFill>
                          <a:srgbClr val="FF0000"/>
                        </a:solidFill>
                        <a:latin typeface="KG First Time In Forever" panose="02000506000000020003" pitchFamily="2" charset="0"/>
                        <a:ea typeface="KBScaredStraight" panose="02000603000000000000" pitchFamily="2" charset="0"/>
                      </a:endParaRPr>
                    </a:p>
                  </a:txBody>
                  <a:tcPr vert="vert"/>
                </a:tc>
                <a:tc>
                  <a:txBody>
                    <a:bodyPr/>
                    <a:lstStyle/>
                    <a:p>
                      <a:endParaRPr lang="en-US"/>
                    </a:p>
                  </a:txBody>
                  <a:tcPr/>
                </a:tc>
                <a:extLst>
                  <a:ext uri="{0D108BD9-81ED-4DB2-BD59-A6C34878D82A}">
                    <a16:rowId xmlns:a16="http://schemas.microsoft.com/office/drawing/2014/main" val="10001"/>
                  </a:ext>
                </a:extLst>
              </a:tr>
              <a:tr h="1801905">
                <a:tc>
                  <a:txBody>
                    <a:bodyPr/>
                    <a:lstStyle/>
                    <a:p>
                      <a:endParaRPr lang="en-US"/>
                    </a:p>
                  </a:txBody>
                  <a:tcPr/>
                </a:tc>
                <a:tc>
                  <a:txBody>
                    <a:bodyPr/>
                    <a:lstStyle/>
                    <a:p>
                      <a:pPr>
                        <a:defRPr/>
                      </a:pPr>
                      <a:r>
                        <a:rPr lang="en-US" sz="900">
                          <a:solidFill>
                            <a:srgbClr val="FF0000"/>
                          </a:solidFill>
                          <a:latin typeface="KG First Time In Forever" panose="02000506000000020003" pitchFamily="2" charset="0"/>
                          <a:ea typeface="KBScaredStraight" panose="02000603000000000000" pitchFamily="2" charset="0"/>
                        </a:rPr>
                        <a:t>Government has created smokeless zones in London; factories and homes are using more electricity and burning less fossil fuels; laws require automakers to build cars that produce less exhaust; people are asked to use public transportation</a:t>
                      </a:r>
                    </a:p>
                  </a:txBody>
                  <a:tcPr vert="vert"/>
                </a:tc>
                <a:tc>
                  <a:txBody>
                    <a:bodyPr/>
                    <a:lstStyle/>
                    <a:p>
                      <a:pPr>
                        <a:defRPr/>
                      </a:pPr>
                      <a:r>
                        <a:rPr lang="en-US" sz="900">
                          <a:solidFill>
                            <a:srgbClr val="FF0000"/>
                          </a:solidFill>
                          <a:latin typeface="KG First Time In Forever" panose="02000506000000020003" pitchFamily="2" charset="0"/>
                          <a:ea typeface="KBScaredStraight" panose="02000603000000000000" pitchFamily="2" charset="0"/>
                        </a:rPr>
                        <a:t>Causes health hazards such as asthma and pneumonia, burns eyes, nose, &amp; lungs; harms vegetation which results in slower growing &amp; makes it more susceptible to diseases and insects; decreases crop production</a:t>
                      </a:r>
                    </a:p>
                  </a:txBody>
                  <a:tcPr vert="vert"/>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a:solidFill>
                            <a:srgbClr val="FF0000"/>
                          </a:solidFill>
                          <a:latin typeface="KG First Time In Forever" panose="02000506000000020003" pitchFamily="2" charset="0"/>
                          <a:ea typeface="KBScaredStraight" panose="02000603000000000000" pitchFamily="2" charset="0"/>
                        </a:rPr>
                        <a:t>Factories, homes, and automobiles burn fossil fuels and give off smoke and emissions; Smoke and emissions contain pollutants, such as carbon monoxide, sulfur dioxide, and nitrous oxide, which are released into the air</a:t>
                      </a:r>
                    </a:p>
                    <a:p>
                      <a:pPr>
                        <a:defRPr/>
                      </a:pPr>
                      <a:endParaRPr lang="en-US" sz="900">
                        <a:solidFill>
                          <a:srgbClr val="FF0000"/>
                        </a:solidFill>
                        <a:latin typeface="KG First Time In Forever" panose="02000506000000020003" pitchFamily="2" charset="0"/>
                        <a:ea typeface="KBScaredStraight" panose="02000603000000000000" pitchFamily="2" charset="0"/>
                      </a:endParaRPr>
                    </a:p>
                  </a:txBody>
                  <a:tcPr vert="vert"/>
                </a:tc>
                <a:tc>
                  <a:txBody>
                    <a:bodyPr/>
                    <a:lstStyle/>
                    <a:p>
                      <a:endParaRPr lang="en-US"/>
                    </a:p>
                  </a:txBody>
                  <a:tcPr/>
                </a:tc>
                <a:extLst>
                  <a:ext uri="{0D108BD9-81ED-4DB2-BD59-A6C34878D82A}">
                    <a16:rowId xmlns:a16="http://schemas.microsoft.com/office/drawing/2014/main" val="10002"/>
                  </a:ext>
                </a:extLst>
              </a:tr>
              <a:tr h="1754107">
                <a:tc>
                  <a:txBody>
                    <a:bodyPr/>
                    <a:lstStyle/>
                    <a:p>
                      <a:endParaRPr lang="en-US"/>
                    </a:p>
                  </a:txBody>
                  <a:tcPr/>
                </a:tc>
                <a:tc>
                  <a:txBody>
                    <a:bodyPr/>
                    <a:lstStyle/>
                    <a:p>
                      <a:r>
                        <a:rPr lang="en-US" sz="900">
                          <a:solidFill>
                            <a:srgbClr val="FF0000"/>
                          </a:solidFill>
                          <a:latin typeface="KG First Time In Forever" panose="02000506000000020003" pitchFamily="2" charset="0"/>
                        </a:rPr>
                        <a:t>Plant was closed</a:t>
                      </a:r>
                      <a:r>
                        <a:rPr lang="en-US" sz="900" baseline="0">
                          <a:solidFill>
                            <a:srgbClr val="FF0000"/>
                          </a:solidFill>
                          <a:latin typeface="KG First Time In Forever" panose="02000506000000020003" pitchFamily="2" charset="0"/>
                        </a:rPr>
                        <a:t> in 2000; </a:t>
                      </a:r>
                      <a:r>
                        <a:rPr lang="en-US" sz="900">
                          <a:solidFill>
                            <a:srgbClr val="FF0000"/>
                          </a:solidFill>
                          <a:latin typeface="KG First Time In Forever" panose="02000506000000020003" pitchFamily="2" charset="0"/>
                        </a:rPr>
                        <a:t>Chernobyl</a:t>
                      </a:r>
                      <a:r>
                        <a:rPr lang="en-US" sz="900" baseline="0">
                          <a:solidFill>
                            <a:srgbClr val="FF0000"/>
                          </a:solidFill>
                          <a:latin typeface="KG First Time In Forever" panose="02000506000000020003" pitchFamily="2" charset="0"/>
                        </a:rPr>
                        <a:t> is inhabitable today</a:t>
                      </a:r>
                      <a:endParaRPr lang="en-US" sz="900">
                        <a:solidFill>
                          <a:srgbClr val="FF0000"/>
                        </a:solidFill>
                        <a:latin typeface="KG First Time In Forever" panose="02000506000000020003" pitchFamily="2" charset="0"/>
                      </a:endParaRPr>
                    </a:p>
                  </a:txBody>
                  <a:tcPr vert="vert"/>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a:solidFill>
                            <a:srgbClr val="FF0000"/>
                          </a:solidFill>
                          <a:latin typeface="KG First Time In Forever" panose="02000506000000020003" pitchFamily="2" charset="0"/>
                          <a:ea typeface="KBScaredStraight" panose="02000603000000000000" pitchFamily="2" charset="0"/>
                        </a:rPr>
                        <a:t>Over 100,000 acres of land was contaminated with radioactive wastes; forests and wildlife died, water was not safe to drink and fish could not be eaten; So much land was contaminated, farmers could no long grow/sell crops, Radiation exposure causes thyroid cancer, autoimmune diseases, &amp; birth defects</a:t>
                      </a:r>
                    </a:p>
                    <a:p>
                      <a:pPr>
                        <a:defRPr/>
                      </a:pPr>
                      <a:endParaRPr lang="en-US" sz="900">
                        <a:solidFill>
                          <a:srgbClr val="FF0000"/>
                        </a:solidFill>
                        <a:latin typeface="KG First Time In Forever" panose="02000506000000020003" pitchFamily="2" charset="0"/>
                        <a:ea typeface="KBScaredStraight" panose="02000603000000000000" pitchFamily="2" charset="0"/>
                      </a:endParaRPr>
                    </a:p>
                  </a:txBody>
                  <a:tcPr vert="vert"/>
                </a:tc>
                <a:tc>
                  <a:txBody>
                    <a:bodyPr/>
                    <a:lstStyle/>
                    <a:p>
                      <a:pPr>
                        <a:defRPr/>
                      </a:pPr>
                      <a:r>
                        <a:rPr lang="en-US" sz="900">
                          <a:solidFill>
                            <a:srgbClr val="FF0000"/>
                          </a:solidFill>
                          <a:latin typeface="KG First Time In Forever" panose="02000506000000020003" pitchFamily="2" charset="0"/>
                          <a:ea typeface="KBScaredStraight" panose="02000603000000000000" pitchFamily="2" charset="0"/>
                        </a:rPr>
                        <a:t>Nuclear power plant exploded and released tons of toxic radioactive waste into the atmosphere</a:t>
                      </a:r>
                    </a:p>
                  </a:txBody>
                  <a:tcPr vert="vert"/>
                </a:tc>
                <a:tc>
                  <a:txBody>
                    <a:bodyPr/>
                    <a:lstStyle/>
                    <a:p>
                      <a:endParaRPr lang="en-US"/>
                    </a:p>
                  </a:txBody>
                  <a:tcPr/>
                </a:tc>
                <a:extLst>
                  <a:ext uri="{0D108BD9-81ED-4DB2-BD59-A6C34878D82A}">
                    <a16:rowId xmlns:a16="http://schemas.microsoft.com/office/drawing/2014/main" val="10003"/>
                  </a:ext>
                </a:extLst>
              </a:tr>
            </a:tbl>
          </a:graphicData>
        </a:graphic>
      </p:graphicFrame>
      <p:sp>
        <p:nvSpPr>
          <p:cNvPr id="5" name="TextBox 4"/>
          <p:cNvSpPr txBox="1"/>
          <p:nvPr/>
        </p:nvSpPr>
        <p:spPr>
          <a:xfrm rot="5400000">
            <a:off x="-920148" y="879554"/>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3" name="Rectangle 2"/>
          <p:cNvSpPr/>
          <p:nvPr/>
        </p:nvSpPr>
        <p:spPr>
          <a:xfrm rot="5400000">
            <a:off x="6318876" y="3198048"/>
            <a:ext cx="5053628" cy="438582"/>
          </a:xfrm>
          <a:prstGeom prst="rect">
            <a:avLst/>
          </a:prstGeom>
          <a:noFill/>
        </p:spPr>
        <p:txBody>
          <a:bodyPr wrap="none" lIns="68580" tIns="34290" rIns="68580" bIns="34290">
            <a:spAutoFit/>
          </a:bodyPr>
          <a:lstStyle/>
          <a:p>
            <a:pPr algn="ctr"/>
            <a:r>
              <a:rPr lang="en-US" sz="2400">
                <a:ln w="10160">
                  <a:noFill/>
                  <a:prstDash val="solid"/>
                </a:ln>
                <a:latin typeface="KG Second Chances Solid" panose="02000000000000000000" pitchFamily="2" charset="0"/>
              </a:rPr>
              <a:t>Europe’s Environmental Issues</a:t>
            </a:r>
          </a:p>
        </p:txBody>
      </p:sp>
      <p:sp>
        <p:nvSpPr>
          <p:cNvPr id="10" name="TextBox 9"/>
          <p:cNvSpPr txBox="1"/>
          <p:nvPr/>
        </p:nvSpPr>
        <p:spPr>
          <a:xfrm rot="5400000">
            <a:off x="4945869" y="3140428"/>
            <a:ext cx="6858000" cy="703013"/>
          </a:xfrm>
          <a:prstGeom prst="rect">
            <a:avLst/>
          </a:prstGeom>
          <a:noFill/>
        </p:spPr>
        <p:txBody>
          <a:bodyPr wrap="square" rtlCol="0">
            <a:spAutoFit/>
          </a:bodyPr>
          <a:lstStyle/>
          <a:p>
            <a:pPr>
              <a:lnSpc>
                <a:spcPct val="107000"/>
              </a:lnSpc>
              <a:spcAft>
                <a:spcPts val="600"/>
              </a:spcAft>
            </a:pPr>
            <a:r>
              <a:rPr lang="en-US" sz="1200" b="1">
                <a:latin typeface="KBScaredStraight" panose="02000603000000000000" pitchFamily="2" charset="0"/>
                <a:ea typeface="KBScaredStraight" panose="02000603000000000000" pitchFamily="2" charset="0"/>
              </a:rPr>
              <a:t>Directions</a:t>
            </a:r>
            <a:r>
              <a:rPr lang="en-US" sz="1200">
                <a:latin typeface="KBScaredStraight" panose="02000603000000000000" pitchFamily="2" charset="0"/>
                <a:ea typeface="KBScaredStraight" panose="02000603000000000000" pitchFamily="2" charset="0"/>
              </a:rPr>
              <a:t>: </a:t>
            </a:r>
            <a:r>
              <a:rPr lang="en-US" sz="1200">
                <a:latin typeface="KBScaredStraight" panose="02000603000000000000" pitchFamily="2" charset="0"/>
                <a:ea typeface="KBScaredStraight" panose="02000603000000000000" pitchFamily="2" charset="0"/>
                <a:cs typeface="Arial" panose="020B0604020202020204" pitchFamily="34" charset="0"/>
              </a:rPr>
              <a:t>Complete the chart below with information that you learn during the presentation. If time allows, color your illustrations.</a:t>
            </a:r>
          </a:p>
          <a:p>
            <a:endParaRPr lang="en-US" sz="900">
              <a:latin typeface="KBScaredStraight" panose="02000603000000000000" pitchFamily="2" charset="0"/>
              <a:ea typeface="KBScaredStraight" panose="02000603000000000000" pitchFamily="2" charset="0"/>
            </a:endParaRPr>
          </a:p>
        </p:txBody>
      </p:sp>
      <p:sp>
        <p:nvSpPr>
          <p:cNvPr id="14" name="TextBox 13"/>
          <p:cNvSpPr txBox="1"/>
          <p:nvPr/>
        </p:nvSpPr>
        <p:spPr>
          <a:xfrm rot="5400000">
            <a:off x="6898588" y="1869270"/>
            <a:ext cx="1869144" cy="768800"/>
          </a:xfrm>
          <a:prstGeom prst="rect">
            <a:avLst/>
          </a:prstGeom>
          <a:noFill/>
        </p:spPr>
        <p:txBody>
          <a:bodyPr wrap="square" rtlCol="0">
            <a:spAutoFit/>
          </a:bodyPr>
          <a:lstStyle/>
          <a:p>
            <a:pPr algn="ctr">
              <a:lnSpc>
                <a:spcPct val="107000"/>
              </a:lnSpc>
              <a:spcAft>
                <a:spcPts val="600"/>
              </a:spcAft>
            </a:pPr>
            <a:r>
              <a:rPr lang="en-US" sz="1400">
                <a:latin typeface="KG Second Chances Solid" panose="02000000000000000000" pitchFamily="2" charset="0"/>
                <a:ea typeface="KBScaredStraight" panose="02000603000000000000" pitchFamily="2" charset="0"/>
              </a:rPr>
              <a:t>Acid Rain in Germany</a:t>
            </a:r>
            <a:endParaRPr lang="en-US" sz="1400">
              <a:latin typeface="KG Second Chances Solid" panose="02000000000000000000" pitchFamily="2" charset="0"/>
              <a:ea typeface="KBScaredStraight" panose="02000603000000000000" pitchFamily="2" charset="0"/>
              <a:cs typeface="Arial" panose="020B0604020202020204" pitchFamily="34" charset="0"/>
            </a:endParaRPr>
          </a:p>
          <a:p>
            <a:endParaRPr lang="en-US" sz="900">
              <a:latin typeface="KBScaredStraight" panose="02000603000000000000" pitchFamily="2" charset="0"/>
              <a:ea typeface="KBScaredStraight" panose="02000603000000000000" pitchFamily="2" charset="0"/>
            </a:endParaRPr>
          </a:p>
        </p:txBody>
      </p:sp>
      <p:sp>
        <p:nvSpPr>
          <p:cNvPr id="20" name="TextBox 19"/>
          <p:cNvSpPr txBox="1"/>
          <p:nvPr/>
        </p:nvSpPr>
        <p:spPr>
          <a:xfrm rot="5400000">
            <a:off x="5074266" y="1238951"/>
            <a:ext cx="2418894" cy="306366"/>
          </a:xfrm>
          <a:prstGeom prst="rect">
            <a:avLst/>
          </a:prstGeom>
          <a:noFill/>
        </p:spPr>
        <p:txBody>
          <a:bodyPr wrap="square" rtlCol="0">
            <a:spAutoFit/>
          </a:bodyPr>
          <a:lstStyle/>
          <a:p>
            <a:pPr>
              <a:lnSpc>
                <a:spcPct val="107000"/>
              </a:lnSpc>
              <a:spcAft>
                <a:spcPts val="600"/>
              </a:spcAft>
            </a:pPr>
            <a:r>
              <a:rPr lang="en-US" sz="1300">
                <a:latin typeface="KG First Time In Forever" panose="02000506000000020003" pitchFamily="2" charset="0"/>
                <a:ea typeface="KBScaredStraight" panose="02000603000000000000" pitchFamily="2" charset="0"/>
              </a:rPr>
              <a:t>CAUSES</a:t>
            </a:r>
            <a:endParaRPr lang="en-US" sz="900">
              <a:latin typeface="KG First Time In Forever" panose="02000506000000020003" pitchFamily="2" charset="0"/>
              <a:ea typeface="KBScaredStraight" panose="02000603000000000000" pitchFamily="2" charset="0"/>
            </a:endParaRPr>
          </a:p>
        </p:txBody>
      </p:sp>
      <p:sp>
        <p:nvSpPr>
          <p:cNvPr id="23" name="TextBox 22"/>
          <p:cNvSpPr txBox="1"/>
          <p:nvPr/>
        </p:nvSpPr>
        <p:spPr>
          <a:xfrm rot="5400000">
            <a:off x="6229793" y="5428137"/>
            <a:ext cx="3234017" cy="538289"/>
          </a:xfrm>
          <a:prstGeom prst="rect">
            <a:avLst/>
          </a:prstGeom>
          <a:noFill/>
        </p:spPr>
        <p:txBody>
          <a:bodyPr wrap="square" rtlCol="0">
            <a:spAutoFit/>
          </a:bodyPr>
          <a:lstStyle/>
          <a:p>
            <a:pPr algn="ctr">
              <a:lnSpc>
                <a:spcPct val="107000"/>
              </a:lnSpc>
              <a:spcAft>
                <a:spcPts val="600"/>
              </a:spcAft>
            </a:pPr>
            <a:r>
              <a:rPr lang="en-US" sz="1400">
                <a:latin typeface="KG Second Chances Solid" panose="02000000000000000000" pitchFamily="2" charset="0"/>
                <a:ea typeface="KBScaredStraight" panose="02000603000000000000" pitchFamily="2" charset="0"/>
              </a:rPr>
              <a:t>Chernobyl</a:t>
            </a:r>
            <a:endParaRPr lang="en-US" sz="1400">
              <a:latin typeface="KG Second Chances Solid" panose="02000000000000000000" pitchFamily="2" charset="0"/>
              <a:ea typeface="KBScaredStraight" panose="02000603000000000000" pitchFamily="2" charset="0"/>
              <a:cs typeface="Arial" panose="020B0604020202020204" pitchFamily="34" charset="0"/>
            </a:endParaRPr>
          </a:p>
          <a:p>
            <a:endParaRPr lang="en-US" sz="900">
              <a:latin typeface="KBScaredStraight" panose="02000603000000000000" pitchFamily="2" charset="0"/>
              <a:ea typeface="KBScaredStraight" panose="02000603000000000000" pitchFamily="2" charset="0"/>
            </a:endParaRPr>
          </a:p>
        </p:txBody>
      </p:sp>
      <p:sp>
        <p:nvSpPr>
          <p:cNvPr id="24" name="TextBox 23"/>
          <p:cNvSpPr txBox="1"/>
          <p:nvPr/>
        </p:nvSpPr>
        <p:spPr>
          <a:xfrm rot="5400000">
            <a:off x="2993566" y="1238951"/>
            <a:ext cx="2418894" cy="306366"/>
          </a:xfrm>
          <a:prstGeom prst="rect">
            <a:avLst/>
          </a:prstGeom>
          <a:noFill/>
        </p:spPr>
        <p:txBody>
          <a:bodyPr wrap="square" rtlCol="0">
            <a:spAutoFit/>
          </a:bodyPr>
          <a:lstStyle/>
          <a:p>
            <a:pPr>
              <a:lnSpc>
                <a:spcPct val="107000"/>
              </a:lnSpc>
              <a:spcAft>
                <a:spcPts val="600"/>
              </a:spcAft>
            </a:pPr>
            <a:r>
              <a:rPr lang="en-US" sz="1300">
                <a:latin typeface="KG First Time In Forever" panose="02000506000000020003" pitchFamily="2" charset="0"/>
                <a:ea typeface="KBScaredStraight" panose="02000603000000000000" pitchFamily="2" charset="0"/>
              </a:rPr>
              <a:t>EFFECTS</a:t>
            </a:r>
            <a:endParaRPr lang="en-US" sz="900">
              <a:latin typeface="KG First Time In Forever" panose="02000506000000020003" pitchFamily="2" charset="0"/>
              <a:ea typeface="KBScaredStraight" panose="02000603000000000000" pitchFamily="2" charset="0"/>
            </a:endParaRPr>
          </a:p>
        </p:txBody>
      </p:sp>
      <p:sp>
        <p:nvSpPr>
          <p:cNvPr id="25" name="TextBox 24"/>
          <p:cNvSpPr txBox="1"/>
          <p:nvPr/>
        </p:nvSpPr>
        <p:spPr>
          <a:xfrm rot="5400000">
            <a:off x="1407100" y="1238951"/>
            <a:ext cx="2418894" cy="306366"/>
          </a:xfrm>
          <a:prstGeom prst="rect">
            <a:avLst/>
          </a:prstGeom>
          <a:noFill/>
        </p:spPr>
        <p:txBody>
          <a:bodyPr wrap="square" rtlCol="0">
            <a:spAutoFit/>
          </a:bodyPr>
          <a:lstStyle/>
          <a:p>
            <a:pPr>
              <a:lnSpc>
                <a:spcPct val="107000"/>
              </a:lnSpc>
              <a:spcAft>
                <a:spcPts val="600"/>
              </a:spcAft>
            </a:pPr>
            <a:r>
              <a:rPr lang="en-US" sz="1300">
                <a:latin typeface="KG First Time In Forever" panose="02000506000000020003" pitchFamily="2" charset="0"/>
                <a:ea typeface="KBScaredStraight" panose="02000603000000000000" pitchFamily="2" charset="0"/>
              </a:rPr>
              <a:t>SOLUTION</a:t>
            </a:r>
            <a:endParaRPr lang="en-US" sz="900">
              <a:latin typeface="KG First Time In Forever" panose="02000506000000020003" pitchFamily="2" charset="0"/>
              <a:ea typeface="KBScaredStraight" panose="02000603000000000000" pitchFamily="2" charset="0"/>
            </a:endParaRPr>
          </a:p>
        </p:txBody>
      </p:sp>
      <p:sp>
        <p:nvSpPr>
          <p:cNvPr id="26" name="TextBox 25"/>
          <p:cNvSpPr txBox="1"/>
          <p:nvPr/>
        </p:nvSpPr>
        <p:spPr>
          <a:xfrm rot="5400000">
            <a:off x="-285225" y="1206483"/>
            <a:ext cx="2418894" cy="306366"/>
          </a:xfrm>
          <a:prstGeom prst="rect">
            <a:avLst/>
          </a:prstGeom>
          <a:noFill/>
        </p:spPr>
        <p:txBody>
          <a:bodyPr wrap="square" rtlCol="0">
            <a:spAutoFit/>
          </a:bodyPr>
          <a:lstStyle/>
          <a:p>
            <a:pPr>
              <a:lnSpc>
                <a:spcPct val="107000"/>
              </a:lnSpc>
              <a:spcAft>
                <a:spcPts val="600"/>
              </a:spcAft>
            </a:pPr>
            <a:r>
              <a:rPr lang="en-US" sz="1300">
                <a:latin typeface="KG First Time In Forever" panose="02000506000000020003" pitchFamily="2" charset="0"/>
                <a:ea typeface="KBScaredStraight" panose="02000603000000000000" pitchFamily="2" charset="0"/>
              </a:rPr>
              <a:t>ILLUSTRATION</a:t>
            </a:r>
            <a:endParaRPr lang="en-US" sz="900">
              <a:latin typeface="KG First Time In Forever" panose="02000506000000020003" pitchFamily="2" charset="0"/>
              <a:ea typeface="KBScaredStraight" panose="02000603000000000000" pitchFamily="2" charset="0"/>
            </a:endParaRPr>
          </a:p>
        </p:txBody>
      </p:sp>
      <p:sp>
        <p:nvSpPr>
          <p:cNvPr id="40" name="TextBox 39"/>
          <p:cNvSpPr txBox="1"/>
          <p:nvPr/>
        </p:nvSpPr>
        <p:spPr>
          <a:xfrm rot="5400000">
            <a:off x="6912229" y="3579537"/>
            <a:ext cx="1869144" cy="505395"/>
          </a:xfrm>
          <a:prstGeom prst="rect">
            <a:avLst/>
          </a:prstGeom>
          <a:noFill/>
        </p:spPr>
        <p:txBody>
          <a:bodyPr wrap="square" rtlCol="0">
            <a:spAutoFit/>
          </a:bodyPr>
          <a:lstStyle/>
          <a:p>
            <a:pPr algn="ctr">
              <a:lnSpc>
                <a:spcPct val="107000"/>
              </a:lnSpc>
              <a:spcAft>
                <a:spcPts val="600"/>
              </a:spcAft>
            </a:pPr>
            <a:r>
              <a:rPr lang="en-US" sz="1200">
                <a:latin typeface="KG Second Chances Solid" panose="02000000000000000000" pitchFamily="2" charset="0"/>
                <a:ea typeface="KBScaredStraight" panose="02000603000000000000" pitchFamily="2" charset="0"/>
              </a:rPr>
              <a:t>Air Pollution in UK</a:t>
            </a:r>
            <a:endParaRPr lang="en-US" sz="1200">
              <a:latin typeface="KG Second Chances Solid" panose="02000000000000000000" pitchFamily="2" charset="0"/>
              <a:ea typeface="KBScaredStraight" panose="02000603000000000000" pitchFamily="2" charset="0"/>
              <a:cs typeface="Arial" panose="020B0604020202020204" pitchFamily="34" charset="0"/>
            </a:endParaRPr>
          </a:p>
          <a:p>
            <a:endParaRPr lang="en-US" sz="90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79220906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8665706"/>
          </a:xfrm>
          <a:prstGeom prst="rect">
            <a:avLst/>
          </a:prstGeom>
        </p:spPr>
        <p:txBody>
          <a:bodyPr wrap="square">
            <a:spAutoFit/>
          </a:bodyPr>
          <a:lstStyle/>
          <a:p>
            <a:pPr>
              <a:lnSpc>
                <a:spcPct val="107000"/>
              </a:lnSpc>
              <a:spcAft>
                <a:spcPts val="600"/>
              </a:spcAft>
            </a:pPr>
            <a:endParaRPr lang="en-US" sz="105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a:latin typeface="KG Second Chances Solid" panose="02000000000000000000" pitchFamily="2" charset="0"/>
              </a:rPr>
              <a:t>TEACHER INFO: Political Cartoon Analysis</a:t>
            </a:r>
          </a:p>
          <a:p>
            <a:pPr marL="457200" indent="-457200">
              <a:lnSpc>
                <a:spcPct val="107000"/>
              </a:lnSpc>
              <a:spcAft>
                <a:spcPts val="800"/>
              </a:spcAft>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cs typeface="Arial" panose="020B0604020202020204" pitchFamily="34" charset="0"/>
              </a:rPr>
              <a:t>Print off the Political Cartoon Analysis sheet for each student. </a:t>
            </a:r>
          </a:p>
          <a:p>
            <a:pPr marL="457200" indent="-457200">
              <a:lnSpc>
                <a:spcPct val="107000"/>
              </a:lnSpc>
              <a:spcAft>
                <a:spcPts val="800"/>
              </a:spcAft>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cs typeface="Arial" panose="020B0604020202020204" pitchFamily="34" charset="0"/>
              </a:rPr>
              <a:t>Project the slide with the two political cartoons onto the board. </a:t>
            </a:r>
          </a:p>
          <a:p>
            <a:pPr marL="457200" indent="-457200">
              <a:lnSpc>
                <a:spcPct val="107000"/>
              </a:lnSpc>
              <a:spcAft>
                <a:spcPts val="800"/>
              </a:spcAft>
              <a:buFont typeface="Arial" panose="020B0604020202020204" pitchFamily="34" charset="0"/>
              <a:buChar char="•"/>
            </a:pPr>
            <a:endParaRPr lang="en-US" sz="3200">
              <a:latin typeface="KG First Time In Forever" panose="02000506000000020003"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3200">
                <a:latin typeface="KG First Time In Forever" panose="02000506000000020003" pitchFamily="2" charset="0"/>
                <a:ea typeface="KBScaredStraight" panose="02000603000000000000" pitchFamily="2" charset="0"/>
                <a:cs typeface="Arial" panose="020B0604020202020204" pitchFamily="34" charset="0"/>
              </a:rPr>
              <a:t>Students should choose one of the cartoons and complete the analysis for it.</a:t>
            </a: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000">
              <a:latin typeface="KBScaredStraight" panose="02000603000000000000" pitchFamily="2" charset="0"/>
              <a:ea typeface="KBScaredStraight" panose="02000603000000000000" pitchFamily="2" charset="0"/>
            </a:endParaRPr>
          </a:p>
          <a:p>
            <a:r>
              <a:rPr lang="en-US" sz="2000"/>
              <a:t> </a:t>
            </a: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30629632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713646" y="2978877"/>
            <a:ext cx="5681107" cy="900246"/>
          </a:xfrm>
          <a:prstGeom prst="rect">
            <a:avLst/>
          </a:prstGeom>
          <a:noFill/>
        </p:spPr>
        <p:txBody>
          <a:bodyPr wrap="none" lIns="68580" tIns="34290" rIns="68580" bIns="34290">
            <a:spAutoFit/>
          </a:bodyPr>
          <a:lstStyle/>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4</a:t>
            </a:r>
          </a:p>
        </p:txBody>
      </p:sp>
      <p:sp>
        <p:nvSpPr>
          <p:cNvPr id="6" name="TextBox 5"/>
          <p:cNvSpPr txBox="1"/>
          <p:nvPr/>
        </p:nvSpPr>
        <p:spPr>
          <a:xfrm rot="5400000">
            <a:off x="-625972" y="-1787812"/>
            <a:ext cx="6642848" cy="10433625"/>
          </a:xfrm>
          <a:prstGeom prst="rect">
            <a:avLst/>
          </a:prstGeom>
          <a:noFill/>
        </p:spPr>
        <p:txBody>
          <a:bodyPr wrap="square" rtlCol="0">
            <a:spAutoFit/>
          </a:bodyPr>
          <a:lstStyle/>
          <a:p>
            <a:r>
              <a:rPr lang="en-US" sz="1200" b="1">
                <a:latin typeface="KG First Time In Forever" panose="02000506000000020003" pitchFamily="2" charset="0"/>
                <a:ea typeface="KBScaredStraight" panose="02000603000000000000" pitchFamily="2" charset="0"/>
              </a:rPr>
              <a:t>Soviet Reaction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morning after the explosion, there was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a:t>
            </a:r>
          </a:p>
          <a:p>
            <a:pPr marL="171450" indent="-171450">
              <a:buFont typeface="Arial" panose="020B0604020202020204" pitchFamily="34" charset="0"/>
              <a:buChar char="•"/>
            </a:pP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of being exposed to radiation, the people were finally told to pack their clothing and evacuate their homes.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There was an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Worldwide Impact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Nearly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of radioactive material (90 times as much as the Hiroshima bomb) was hurled into the sky. </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Over the following days, winds mostly blowing north and west, carried fallout into Belarus, as well as Russia, Poland, &amp; other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Effects</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In the first months after the accident,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from acute radiation syndrome.</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Doctors have noticed an increase in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who lived nearby.</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Many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or got sick.</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Fish in nearby rivers were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for many years.</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Millions of acres of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defRPr/>
            </a:pPr>
            <a:r>
              <a:rPr lang="en-US" sz="1200">
                <a:latin typeface="KG First Time In Forever" panose="02000506000000020003" pitchFamily="2" charset="0"/>
                <a:ea typeface="KBScaredStraight" panose="02000603000000000000" pitchFamily="2" charset="0"/>
              </a:rPr>
              <a:t>The people exposed to the high levels of radiation developed a high level of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including thyroid cancer, autoimmune disorders, birth defects, and other health issues.</a:t>
            </a:r>
          </a:p>
          <a:p>
            <a:pPr>
              <a:defRPr/>
            </a:pPr>
            <a:endParaRPr lang="en-US" sz="1200">
              <a:latin typeface="KG First Time In Forever" panose="02000506000000020003" pitchFamily="2" charset="0"/>
              <a:ea typeface="KBScaredStraight" panose="02000603000000000000" pitchFamily="2" charset="0"/>
            </a:endParaRPr>
          </a:p>
          <a:p>
            <a:pPr>
              <a:defRPr/>
            </a:pPr>
            <a:r>
              <a:rPr lang="en-US" sz="1200" b="1">
                <a:latin typeface="KG First Time In Forever" panose="02000506000000020003" pitchFamily="2" charset="0"/>
                <a:ea typeface="KBScaredStraight" panose="02000603000000000000" pitchFamily="2" charset="0"/>
              </a:rPr>
              <a:t>Chernobyl Today</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Chernobyl continued to produce electricity for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 until international pressure forced its closure in 2000. </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An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around the plant remains in place, extending for 18 miles. </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 is one of the most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on Earth.</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2011, Ukraine opened up an area so tourists can see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of the disaster.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Forests surrounding the city have repopulated with a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and vegetation.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Radiation levels are still so high that humans cannot live here for </a:t>
            </a:r>
            <a:r>
              <a:rPr lang="en-US" sz="1200">
                <a:latin typeface="Tahoma" panose="020B0604030504040204" pitchFamily="34" charset="0"/>
                <a:ea typeface="Tahoma" panose="020B0604030504040204" pitchFamily="34" charset="0"/>
                <a:cs typeface="Tahoma" panose="020B0604030504040204" pitchFamily="34" charset="0"/>
              </a:rPr>
              <a:t>______________________________ </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endParaRPr lang="en-US" sz="1200">
              <a:latin typeface="KG First Time In Forever" panose="02000506000000020003" pitchFamily="2" charset="0"/>
              <a:ea typeface="KBScaredStraight" panose="02000603000000000000" pitchFamily="2" charset="0"/>
            </a:endParaRPr>
          </a:p>
          <a:p>
            <a:pPr>
              <a:defRPr/>
            </a:pPr>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4403063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364" y="580060"/>
            <a:ext cx="8993521" cy="276999"/>
          </a:xfrm>
          <a:prstGeom prst="rect">
            <a:avLst/>
          </a:prstGeom>
          <a:noFill/>
        </p:spPr>
        <p:txBody>
          <a:bodyPr wrap="square" rtlCol="0">
            <a:spAutoFit/>
          </a:bodyPr>
          <a:lstStyle/>
          <a:p>
            <a:r>
              <a:rPr lang="en-US" sz="1200" b="1">
                <a:latin typeface="Tahoma" panose="020B0604030504040204" pitchFamily="34" charset="0"/>
                <a:ea typeface="Tahoma" panose="020B0604030504040204" pitchFamily="34" charset="0"/>
                <a:cs typeface="Tahoma" panose="020B0604030504040204" pitchFamily="34" charset="0"/>
              </a:rPr>
              <a:t>Directions</a:t>
            </a:r>
            <a:r>
              <a:rPr lang="en-US" sz="1200">
                <a:latin typeface="Tahoma" panose="020B0604030504040204" pitchFamily="34" charset="0"/>
                <a:ea typeface="Tahoma" panose="020B0604030504040204" pitchFamily="34" charset="0"/>
                <a:cs typeface="Tahoma" panose="020B0604030504040204" pitchFamily="34" charset="0"/>
              </a:rPr>
              <a:t>: Spend some time analyzing the political cartoon, then answer the questions below</a:t>
            </a:r>
            <a:r>
              <a:rPr lang="en-US" sz="1200"/>
              <a:t>.</a:t>
            </a:r>
          </a:p>
        </p:txBody>
      </p:sp>
      <p:sp>
        <p:nvSpPr>
          <p:cNvPr id="9" name="Rectangle 8"/>
          <p:cNvSpPr/>
          <p:nvPr/>
        </p:nvSpPr>
        <p:spPr>
          <a:xfrm>
            <a:off x="55138" y="5521"/>
            <a:ext cx="9055496" cy="684803"/>
          </a:xfrm>
          <a:prstGeom prst="rect">
            <a:avLst/>
          </a:prstGeom>
          <a:noFill/>
        </p:spPr>
        <p:txBody>
          <a:bodyPr wrap="square" lIns="68580" tIns="34290" rIns="68580" bIns="34290">
            <a:spAutoFit/>
          </a:bodyPr>
          <a:lstStyle/>
          <a:p>
            <a:pPr algn="ctr"/>
            <a:r>
              <a:rPr lang="en-US" sz="4000">
                <a:ln w="10160">
                  <a:solidFill>
                    <a:schemeClr val="tx1"/>
                  </a:solidFill>
                  <a:prstDash val="solid"/>
                </a:ln>
                <a:solidFill>
                  <a:schemeClr val="bg2"/>
                </a:solidFill>
                <a:latin typeface="KG Second Chances Solid" panose="02000000000000000000" pitchFamily="2" charset="0"/>
              </a:rPr>
              <a:t>Political Cartoon Analysis</a:t>
            </a:r>
          </a:p>
        </p:txBody>
      </p:sp>
      <p:sp>
        <p:nvSpPr>
          <p:cNvPr id="7" name="TextBox 6"/>
          <p:cNvSpPr txBox="1"/>
          <p:nvPr/>
        </p:nvSpPr>
        <p:spPr>
          <a:xfrm>
            <a:off x="-67235" y="6665567"/>
            <a:ext cx="2653251" cy="246221"/>
          </a:xfrm>
          <a:prstGeom prst="rect">
            <a:avLst/>
          </a:prstGeom>
          <a:noFill/>
        </p:spPr>
        <p:txBody>
          <a:bodyPr wrap="square" rtlCol="0">
            <a:spAutoFit/>
          </a:bodyPr>
          <a:lstStyle/>
          <a:p>
            <a:r>
              <a:rPr lang="en-US" sz="100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161365" y="880069"/>
            <a:ext cx="8834717" cy="578549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098304942"/>
              </p:ext>
            </p:extLst>
          </p:nvPr>
        </p:nvGraphicFramePr>
        <p:xfrm>
          <a:off x="161364" y="880069"/>
          <a:ext cx="8834718" cy="5785497"/>
        </p:xfrm>
        <a:graphic>
          <a:graphicData uri="http://schemas.openxmlformats.org/drawingml/2006/table">
            <a:tbl>
              <a:tblPr firstRow="1" bandRow="1">
                <a:tableStyleId>{5940675A-B579-460E-94D1-54222C63F5DA}</a:tableStyleId>
              </a:tblPr>
              <a:tblGrid>
                <a:gridCol w="4417359">
                  <a:extLst>
                    <a:ext uri="{9D8B030D-6E8A-4147-A177-3AD203B41FA5}">
                      <a16:colId xmlns:a16="http://schemas.microsoft.com/office/drawing/2014/main" val="20000"/>
                    </a:ext>
                  </a:extLst>
                </a:gridCol>
                <a:gridCol w="4417359">
                  <a:extLst>
                    <a:ext uri="{9D8B030D-6E8A-4147-A177-3AD203B41FA5}">
                      <a16:colId xmlns:a16="http://schemas.microsoft.com/office/drawing/2014/main" val="20001"/>
                    </a:ext>
                  </a:extLst>
                </a:gridCol>
              </a:tblGrid>
              <a:tr h="1928499">
                <a:tc>
                  <a:txBody>
                    <a:bodyPr/>
                    <a:lstStyle/>
                    <a:p>
                      <a:pPr algn="ctr"/>
                      <a:r>
                        <a:rPr lang="en-US" sz="1200">
                          <a:latin typeface="KG Second Chances Solid" panose="02000000000000000000" pitchFamily="2" charset="0"/>
                        </a:rPr>
                        <a:t>Describe what you see in the cartoon. List the objects/people.</a:t>
                      </a:r>
                    </a:p>
                  </a:txBody>
                  <a:tcPr/>
                </a:tc>
                <a:tc>
                  <a:txBody>
                    <a:bodyPr/>
                    <a:lstStyle/>
                    <a:p>
                      <a:pPr algn="ctr"/>
                      <a:r>
                        <a:rPr lang="en-US" sz="1200">
                          <a:latin typeface="KG Second Chances Solid" panose="02000000000000000000" pitchFamily="2" charset="0"/>
                        </a:rPr>
                        <a:t>Which of the objects</a:t>
                      </a:r>
                      <a:r>
                        <a:rPr lang="en-US" sz="1200" baseline="0">
                          <a:latin typeface="KG Second Chances Solid" panose="02000000000000000000" pitchFamily="2" charset="0"/>
                        </a:rPr>
                        <a:t> are symbols? What do you think each symbol means?</a:t>
                      </a:r>
                      <a:endParaRPr lang="en-US" sz="1200">
                        <a:latin typeface="KG Second Chances Solid" panose="02000000000000000000" pitchFamily="2" charset="0"/>
                      </a:endParaRPr>
                    </a:p>
                  </a:txBody>
                  <a:tcPr/>
                </a:tc>
                <a:extLst>
                  <a:ext uri="{0D108BD9-81ED-4DB2-BD59-A6C34878D82A}">
                    <a16:rowId xmlns:a16="http://schemas.microsoft.com/office/drawing/2014/main" val="10000"/>
                  </a:ext>
                </a:extLst>
              </a:tr>
              <a:tr h="1928499">
                <a:tc>
                  <a:txBody>
                    <a:bodyPr/>
                    <a:lstStyle/>
                    <a:p>
                      <a:pPr algn="ctr"/>
                      <a:r>
                        <a:rPr lang="en-US" sz="1200">
                          <a:latin typeface="KG Second Chances Solid" panose="02000000000000000000" pitchFamily="2" charset="0"/>
                        </a:rPr>
                        <a:t>Describe the action</a:t>
                      </a:r>
                      <a:r>
                        <a:rPr lang="en-US" sz="1200" baseline="0">
                          <a:latin typeface="KG Second Chances Solid" panose="02000000000000000000" pitchFamily="2" charset="0"/>
                        </a:rPr>
                        <a:t> taking place in the cartoon:</a:t>
                      </a:r>
                      <a:endParaRPr lang="en-US" sz="1200">
                        <a:latin typeface="KG Second Chances Solid" panose="02000000000000000000" pitchFamily="2" charset="0"/>
                      </a:endParaRPr>
                    </a:p>
                  </a:txBody>
                  <a:tcPr/>
                </a:tc>
                <a:tc>
                  <a:txBody>
                    <a:bodyPr/>
                    <a:lstStyle/>
                    <a:p>
                      <a:pPr algn="ctr"/>
                      <a:r>
                        <a:rPr lang="en-US" sz="1200">
                          <a:latin typeface="KG Second Chances Solid" panose="02000000000000000000" pitchFamily="2" charset="0"/>
                        </a:rPr>
                        <a:t>Explain the message of the cartoon:</a:t>
                      </a:r>
                    </a:p>
                  </a:txBody>
                  <a:tcPr/>
                </a:tc>
                <a:extLst>
                  <a:ext uri="{0D108BD9-81ED-4DB2-BD59-A6C34878D82A}">
                    <a16:rowId xmlns:a16="http://schemas.microsoft.com/office/drawing/2014/main" val="10001"/>
                  </a:ext>
                </a:extLst>
              </a:tr>
              <a:tr h="1928499">
                <a:tc>
                  <a:txBody>
                    <a:bodyPr/>
                    <a:lstStyle/>
                    <a:p>
                      <a:pPr algn="ctr"/>
                      <a:r>
                        <a:rPr lang="en-US" sz="1200">
                          <a:latin typeface="KG Second Chances Solid" panose="02000000000000000000" pitchFamily="2" charset="0"/>
                        </a:rPr>
                        <a:t>Who</a:t>
                      </a:r>
                      <a:r>
                        <a:rPr lang="en-US" sz="1200" baseline="0">
                          <a:latin typeface="KG Second Chances Solid" panose="02000000000000000000" pitchFamily="2" charset="0"/>
                        </a:rPr>
                        <a:t> would agree with the cartoon’s message? Why?</a:t>
                      </a:r>
                      <a:endParaRPr lang="en-US" sz="1200">
                        <a:latin typeface="KG Second Chances Solid" panose="02000000000000000000" pitchFamily="2" charset="0"/>
                      </a:endParaRPr>
                    </a:p>
                  </a:txBody>
                  <a:tcPr/>
                </a:tc>
                <a:tc>
                  <a:txBody>
                    <a:bodyPr/>
                    <a:lstStyle/>
                    <a:p>
                      <a:pPr algn="ctr"/>
                      <a:r>
                        <a:rPr lang="en-US" sz="1200">
                          <a:latin typeface="KG Second Chances Solid" panose="02000000000000000000" pitchFamily="2" charset="0"/>
                        </a:rPr>
                        <a:t>Who would disagree with the cartoon’s message&gt; Why?</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72088833"/>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 Brain Wrinkles</a:t>
            </a:r>
          </a:p>
        </p:txBody>
      </p:sp>
      <p:pic>
        <p:nvPicPr>
          <p:cNvPr id="4" name="Picture 2" descr="http://redstateeclectic.typepad.com/.a/6a00d83452719d69e2015432a6ebe8970c-800w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34" y="183955"/>
            <a:ext cx="6171569" cy="4572000"/>
          </a:xfrm>
          <a:prstGeom prst="rect">
            <a:avLst/>
          </a:prstGeom>
          <a:ln w="5715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l="2136" t="1435" r="2245" b="1334"/>
          <a:stretch/>
        </p:blipFill>
        <p:spPr>
          <a:xfrm>
            <a:off x="6462841" y="1939101"/>
            <a:ext cx="2566302" cy="4846320"/>
          </a:xfrm>
          <a:prstGeom prst="rect">
            <a:avLst/>
          </a:prstGeom>
          <a:ln w="38100">
            <a:solidFill>
              <a:schemeClr val="tx1"/>
            </a:solidFill>
          </a:ln>
          <a:effectLst>
            <a:outerShdw blurRad="292100" dist="139700" dir="2700000" algn="tl" rotWithShape="0">
              <a:srgbClr val="333333">
                <a:alpha val="65000"/>
              </a:srgbClr>
            </a:outerShdw>
          </a:effectLst>
        </p:spPr>
      </p:pic>
      <p:sp>
        <p:nvSpPr>
          <p:cNvPr id="8" name="Oval 7"/>
          <p:cNvSpPr/>
          <p:nvPr/>
        </p:nvSpPr>
        <p:spPr>
          <a:xfrm>
            <a:off x="170141" y="300569"/>
            <a:ext cx="640080" cy="6400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KG Second Chances Solid" panose="02000000000000000000" pitchFamily="2" charset="0"/>
              </a:rPr>
              <a:t>1</a:t>
            </a:r>
          </a:p>
        </p:txBody>
      </p:sp>
      <p:sp>
        <p:nvSpPr>
          <p:cNvPr id="9" name="Oval 8"/>
          <p:cNvSpPr/>
          <p:nvPr/>
        </p:nvSpPr>
        <p:spPr>
          <a:xfrm>
            <a:off x="6489735" y="1992889"/>
            <a:ext cx="640080" cy="6400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KG Second Chances Solid" panose="02000000000000000000" pitchFamily="2" charset="0"/>
              </a:rPr>
              <a:t>2</a:t>
            </a:r>
          </a:p>
        </p:txBody>
      </p:sp>
    </p:spTree>
    <p:extLst>
      <p:ext uri="{BB962C8B-B14F-4D97-AF65-F5344CB8AC3E}">
        <p14:creationId xmlns:p14="http://schemas.microsoft.com/office/powerpoint/2010/main" val="265274365"/>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331879"/>
          </a:xfrm>
          <a:prstGeom prst="rect">
            <a:avLst/>
          </a:prstGeom>
        </p:spPr>
        <p:txBody>
          <a:bodyPr wrap="square">
            <a:spAutoFit/>
          </a:bodyPr>
          <a:lstStyle/>
          <a:p>
            <a:pPr>
              <a:lnSpc>
                <a:spcPct val="107000"/>
              </a:lnSpc>
              <a:spcAft>
                <a:spcPts val="600"/>
              </a:spcAft>
            </a:pPr>
            <a:endParaRPr lang="en-US" sz="105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a:latin typeface="KG Second Chances Solid" panose="02000000000000000000" pitchFamily="2" charset="0"/>
              </a:rPr>
              <a:t>TEACHER INFO: Political Cartoon </a:t>
            </a:r>
          </a:p>
          <a:p>
            <a:pPr marL="457200" indent="-457200">
              <a:lnSpc>
                <a:spcPct val="107000"/>
              </a:lnSpc>
              <a:spcAft>
                <a:spcPts val="800"/>
              </a:spcAft>
              <a:buFont typeface="Arial" panose="020B0604020202020204" pitchFamily="34" charset="0"/>
              <a:buChar char="•"/>
            </a:pPr>
            <a:r>
              <a:rPr lang="en-US" sz="2600">
                <a:latin typeface="KG First Time In Forever" panose="02000506000000020003" pitchFamily="2" charset="0"/>
                <a:ea typeface="KBScaredStraight" panose="02000603000000000000" pitchFamily="2" charset="0"/>
                <a:cs typeface="Arial" panose="020B0604020202020204" pitchFamily="34" charset="0"/>
              </a:rPr>
              <a:t>Print off the Political Cartoon handout for each student. </a:t>
            </a:r>
          </a:p>
          <a:p>
            <a:pPr marL="457200" indent="-457200">
              <a:lnSpc>
                <a:spcPct val="107000"/>
              </a:lnSpc>
              <a:spcAft>
                <a:spcPts val="800"/>
              </a:spcAft>
              <a:buFont typeface="Arial" panose="020B0604020202020204" pitchFamily="34" charset="0"/>
              <a:buChar char="•"/>
            </a:pPr>
            <a:endParaRPr lang="en-US" sz="2600">
              <a:latin typeface="KG First Time In Forever" panose="02000506000000020003"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2600">
                <a:latin typeface="KG First Time In Forever" panose="02000506000000020003" pitchFamily="2" charset="0"/>
                <a:ea typeface="KBScaredStraight" panose="02000603000000000000" pitchFamily="2" charset="0"/>
                <a:cs typeface="Arial" panose="020B0604020202020204" pitchFamily="34" charset="0"/>
              </a:rPr>
              <a:t>Have the students create their own political cartoon to represent one of Europe’s environmental issues.</a:t>
            </a:r>
          </a:p>
          <a:p>
            <a:pPr marL="457200" indent="-457200">
              <a:lnSpc>
                <a:spcPct val="107000"/>
              </a:lnSpc>
              <a:spcAft>
                <a:spcPts val="800"/>
              </a:spcAft>
              <a:buFont typeface="Arial" panose="020B0604020202020204" pitchFamily="34" charset="0"/>
              <a:buChar char="•"/>
            </a:pPr>
            <a:endParaRPr lang="en-US" sz="2600">
              <a:latin typeface="KG First Time In Forever" panose="02000506000000020003"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2600">
                <a:latin typeface="KG First Time In Forever" panose="02000506000000020003" pitchFamily="2" charset="0"/>
                <a:ea typeface="KBScaredStraight" panose="02000603000000000000" pitchFamily="2" charset="0"/>
                <a:cs typeface="Arial" panose="020B0604020202020204" pitchFamily="34" charset="0"/>
              </a:rPr>
              <a:t>In the textbox, the students will describe what’s happening in the cartoon and its significance to the lesson.</a:t>
            </a: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000">
              <a:latin typeface="KBScaredStraight" panose="02000603000000000000" pitchFamily="2" charset="0"/>
              <a:ea typeface="KBScaredStraight" panose="02000603000000000000" pitchFamily="2" charset="0"/>
            </a:endParaRPr>
          </a:p>
          <a:p>
            <a:r>
              <a:rPr lang="en-US" sz="2000"/>
              <a:t> </a:t>
            </a: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047350451"/>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373" y="518101"/>
            <a:ext cx="9044627" cy="461665"/>
          </a:xfrm>
          <a:prstGeom prst="rect">
            <a:avLst/>
          </a:prstGeom>
          <a:noFill/>
        </p:spPr>
        <p:txBody>
          <a:bodyPr wrap="square" rtlCol="0">
            <a:spAutoFit/>
          </a:bodyPr>
          <a:lstStyle/>
          <a:p>
            <a:r>
              <a:rPr lang="en-US" sz="1200" b="1">
                <a:latin typeface="KG First Time In Forever" panose="02000506000000020003" pitchFamily="2" charset="0"/>
                <a:ea typeface="Tahoma" panose="020B0604030504040204" pitchFamily="34" charset="0"/>
                <a:cs typeface="Tahoma" panose="020B0604030504040204" pitchFamily="34" charset="0"/>
              </a:rPr>
              <a:t>Directions: </a:t>
            </a:r>
            <a:r>
              <a:rPr lang="en-US" sz="1200">
                <a:latin typeface="KG First Time In Forever" panose="02000506000000020003" pitchFamily="2" charset="0"/>
                <a:ea typeface="Tahoma" panose="020B0604030504040204" pitchFamily="34" charset="0"/>
                <a:cs typeface="Tahoma" panose="020B0604030504040204" pitchFamily="34" charset="0"/>
              </a:rPr>
              <a:t>Design a political cartoon to represent one of Europe’s environmental issues. In the textbox, describe what’s happening in the cartoon and how it is significant to the topic.</a:t>
            </a:r>
          </a:p>
        </p:txBody>
      </p:sp>
      <p:sp>
        <p:nvSpPr>
          <p:cNvPr id="9" name="Rectangle 8"/>
          <p:cNvSpPr/>
          <p:nvPr/>
        </p:nvSpPr>
        <p:spPr>
          <a:xfrm>
            <a:off x="-223592" y="-8620"/>
            <a:ext cx="9546844" cy="623248"/>
          </a:xfrm>
          <a:prstGeom prst="rect">
            <a:avLst/>
          </a:prstGeom>
          <a:noFill/>
        </p:spPr>
        <p:txBody>
          <a:bodyPr wrap="none" lIns="68580" tIns="34290" rIns="68580" bIns="34290">
            <a:spAutoFit/>
          </a:bodyPr>
          <a:lstStyle/>
          <a:p>
            <a:pPr algn="ctr"/>
            <a:r>
              <a:rPr lang="en-US" sz="3600">
                <a:ln w="28575">
                  <a:solidFill>
                    <a:schemeClr val="tx1"/>
                  </a:solidFill>
                  <a:prstDash val="solid"/>
                </a:ln>
                <a:solidFill>
                  <a:schemeClr val="bg2"/>
                </a:solidFill>
                <a:latin typeface="KG Second Chances Solid" panose="02000000000000000000" pitchFamily="2" charset="0"/>
              </a:rPr>
              <a:t>Environmental Issue Political Cartoon</a:t>
            </a:r>
          </a:p>
        </p:txBody>
      </p:sp>
      <p:sp>
        <p:nvSpPr>
          <p:cNvPr id="12" name="TextBox 11"/>
          <p:cNvSpPr txBox="1"/>
          <p:nvPr/>
        </p:nvSpPr>
        <p:spPr>
          <a:xfrm>
            <a:off x="-67235" y="6665567"/>
            <a:ext cx="2653251" cy="246221"/>
          </a:xfrm>
          <a:prstGeom prst="rect">
            <a:avLst/>
          </a:prstGeom>
          <a:noFill/>
        </p:spPr>
        <p:txBody>
          <a:bodyPr wrap="square" rtlCol="0">
            <a:spAutoFit/>
          </a:bodyPr>
          <a:lstStyle/>
          <a:p>
            <a:r>
              <a:rPr lang="en-US" sz="100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13" name="Rectangle 12"/>
          <p:cNvSpPr/>
          <p:nvPr/>
        </p:nvSpPr>
        <p:spPr>
          <a:xfrm>
            <a:off x="435025" y="5300730"/>
            <a:ext cx="8229600" cy="1407152"/>
          </a:xfrm>
          <a:prstGeom prst="rect">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p:nvSpPr>
        <p:spPr>
          <a:xfrm>
            <a:off x="3144607" y="5300730"/>
            <a:ext cx="2810436" cy="292388"/>
          </a:xfrm>
          <a:prstGeom prst="rect">
            <a:avLst/>
          </a:prstGeom>
          <a:noFill/>
        </p:spPr>
        <p:txBody>
          <a:bodyPr wrap="square" rtlCol="0">
            <a:spAutoFit/>
          </a:bodyPr>
          <a:lstStyle/>
          <a:p>
            <a:pPr algn="ctr"/>
            <a:r>
              <a:rPr lang="en-US" sz="1300">
                <a:latin typeface="KG Second Chances Solid" panose="02000000000000000000" pitchFamily="2" charset="0"/>
                <a:ea typeface="KBScaredStraight" panose="02000603000000000000" pitchFamily="2" charset="0"/>
              </a:rPr>
              <a:t>Description:</a:t>
            </a:r>
          </a:p>
        </p:txBody>
      </p:sp>
      <p:sp>
        <p:nvSpPr>
          <p:cNvPr id="18" name="Rounded Rectangle 17"/>
          <p:cNvSpPr/>
          <p:nvPr/>
        </p:nvSpPr>
        <p:spPr>
          <a:xfrm>
            <a:off x="98414" y="1009471"/>
            <a:ext cx="8902822" cy="4206240"/>
          </a:xfrm>
          <a:prstGeom prst="roundRect">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69957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8701998"/>
          </a:xfrm>
          <a:prstGeom prst="rect">
            <a:avLst/>
          </a:prstGeom>
        </p:spPr>
        <p:txBody>
          <a:bodyPr wrap="square">
            <a:spAutoFit/>
          </a:bodyPr>
          <a:lstStyle/>
          <a:p>
            <a:pPr>
              <a:lnSpc>
                <a:spcPct val="107000"/>
              </a:lnSpc>
              <a:spcAft>
                <a:spcPts val="600"/>
              </a:spcAft>
            </a:pPr>
            <a:endParaRPr lang="en-US" sz="105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200">
                <a:latin typeface="KG Second Chances Solid" panose="02000000000000000000" pitchFamily="2" charset="0"/>
              </a:rPr>
              <a:t>TEACHER INFO: Smog Blog</a:t>
            </a:r>
          </a:p>
          <a:p>
            <a:pPr marL="342900" indent="-342900">
              <a:buFont typeface="Arial" panose="020B0604020202020204" pitchFamily="34" charset="0"/>
              <a:buChar char="•"/>
            </a:pPr>
            <a:endParaRPr lang="en-US" sz="240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Print off the blank Computer Screen handout for each student and project the RED Directions slide (next page) onto the board. </a:t>
            </a:r>
          </a:p>
          <a:p>
            <a:pPr marL="342900" indent="-342900">
              <a:buFont typeface="Arial" panose="020B0604020202020204" pitchFamily="34" charset="0"/>
              <a:buChar char="•"/>
            </a:pPr>
            <a:endParaRPr lang="en-US" sz="280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The students will create a blog and write a blog post as if they are tourists visiting the site of at least one of the environmental issues in Europe. </a:t>
            </a:r>
          </a:p>
          <a:p>
            <a:pPr marL="342900" indent="-342900">
              <a:buFont typeface="Arial" panose="020B0604020202020204" pitchFamily="34" charset="0"/>
              <a:buChar char="•"/>
            </a:pPr>
            <a:endParaRPr lang="en-US" sz="280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a:latin typeface="KG First Time In Forever" panose="02000506000000020003" pitchFamily="2" charset="0"/>
                <a:ea typeface="KBScaredStraight" panose="02000603000000000000" pitchFamily="2" charset="0"/>
              </a:rPr>
              <a:t>In the blog post, the students will use descriptive words to describe the location as if they are actually there.</a:t>
            </a:r>
          </a:p>
          <a:p>
            <a:pPr marL="342900" indent="-342900">
              <a:buFont typeface="Arial" panose="020B0604020202020204" pitchFamily="34" charset="0"/>
              <a:buChar char="•"/>
            </a:pPr>
            <a:endParaRPr lang="en-US" sz="16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a:latin typeface="KBScaredStraight" panose="02000603000000000000" pitchFamily="2" charset="0"/>
              <a:ea typeface="KBScaredStraight" panose="02000603000000000000" pitchFamily="2" charset="0"/>
            </a:endParaRPr>
          </a:p>
          <a:p>
            <a:r>
              <a:rPr lang="en-US" sz="2100"/>
              <a:t> </a:t>
            </a: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161099453"/>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930"/>
            <a:ext cx="9144000" cy="6766070"/>
          </a:xfrm>
          <a:prstGeom prst="rect">
            <a:avLst/>
          </a:prstGeom>
        </p:spPr>
      </p:pic>
      <p:sp>
        <p:nvSpPr>
          <p:cNvPr id="5" name="TextBox 4"/>
          <p:cNvSpPr txBox="1"/>
          <p:nvPr/>
        </p:nvSpPr>
        <p:spPr>
          <a:xfrm>
            <a:off x="0" y="6661648"/>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96446" y="222729"/>
            <a:ext cx="8947547" cy="66436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96441" y="1628776"/>
            <a:ext cx="7093744" cy="434171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7197795" y="898759"/>
            <a:ext cx="1853804" cy="4179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190184" y="1316669"/>
            <a:ext cx="1853804" cy="145985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2611029" y="165281"/>
            <a:ext cx="3918380" cy="807913"/>
          </a:xfrm>
          <a:prstGeom prst="rect">
            <a:avLst/>
          </a:prstGeom>
          <a:noFill/>
        </p:spPr>
        <p:txBody>
          <a:bodyPr wrap="none" lIns="68580" tIns="34290" rIns="68580" bIns="34290">
            <a:spAutoFit/>
          </a:bodyPr>
          <a:lstStyle/>
          <a:p>
            <a:pPr algn="ctr"/>
            <a:r>
              <a:rPr lang="en-US" sz="4800">
                <a:ln w="28575">
                  <a:solidFill>
                    <a:sysClr val="windowText" lastClr="000000"/>
                  </a:solidFill>
                  <a:prstDash val="solid"/>
                </a:ln>
                <a:solidFill>
                  <a:schemeClr val="bg2"/>
                </a:solidFill>
                <a:effectLst>
                  <a:outerShdw blurRad="63500" sx="102000" sy="102000" algn="ctr" rotWithShape="0">
                    <a:prstClr val="black">
                      <a:alpha val="40000"/>
                    </a:prstClr>
                  </a:outerShdw>
                </a:effectLst>
                <a:latin typeface="KG Second Chances Solid" panose="02000000000000000000" pitchFamily="2" charset="0"/>
              </a:rPr>
              <a:t>SMOG BLOG</a:t>
            </a:r>
            <a:endParaRPr lang="en-US" sz="3200">
              <a:ln w="28575">
                <a:solidFill>
                  <a:sysClr val="windowText" lastClr="000000"/>
                </a:solidFill>
                <a:prstDash val="solid"/>
              </a:ln>
              <a:solidFill>
                <a:schemeClr val="bg2"/>
              </a:solidFill>
              <a:effectLst>
                <a:outerShdw blurRad="63500" sx="102000" sy="102000" algn="ctr" rotWithShape="0">
                  <a:prstClr val="black">
                    <a:alpha val="40000"/>
                  </a:prstClr>
                </a:outerShdw>
              </a:effectLst>
              <a:latin typeface="KG Second Chances Solid" panose="02000000000000000000" pitchFamily="2" charset="0"/>
            </a:endParaRPr>
          </a:p>
        </p:txBody>
      </p:sp>
      <p:sp>
        <p:nvSpPr>
          <p:cNvPr id="11" name="Rectangle 10"/>
          <p:cNvSpPr/>
          <p:nvPr/>
        </p:nvSpPr>
        <p:spPr>
          <a:xfrm>
            <a:off x="96441" y="1052689"/>
            <a:ext cx="2424446" cy="392415"/>
          </a:xfrm>
          <a:prstGeom prst="rect">
            <a:avLst/>
          </a:prstGeom>
          <a:noFill/>
        </p:spPr>
        <p:txBody>
          <a:bodyPr wrap="none" lIns="68580" tIns="34290" rIns="68580" bIns="34290">
            <a:spAutoFit/>
          </a:bodyPr>
          <a:lstStyle/>
          <a:p>
            <a:pPr algn="ctr"/>
            <a:r>
              <a:rPr lang="en-US" sz="2100">
                <a:ln w="10160">
                  <a:solidFill>
                    <a:schemeClr val="tx1"/>
                  </a:solidFill>
                  <a:prstDash val="solid"/>
                </a:ln>
                <a:solidFill>
                  <a:srgbClr val="FF0000"/>
                </a:solidFill>
                <a:latin typeface="KG Second Chances Solid" panose="02000000000000000000" pitchFamily="2" charset="0"/>
              </a:rPr>
              <a:t>Post Title &amp; Date</a:t>
            </a:r>
          </a:p>
        </p:txBody>
      </p:sp>
      <p:sp>
        <p:nvSpPr>
          <p:cNvPr id="12" name="Rectangle 11"/>
          <p:cNvSpPr/>
          <p:nvPr/>
        </p:nvSpPr>
        <p:spPr>
          <a:xfrm>
            <a:off x="96374" y="1642375"/>
            <a:ext cx="7118841" cy="346249"/>
          </a:xfrm>
          <a:prstGeom prst="rect">
            <a:avLst/>
          </a:prstGeom>
          <a:noFill/>
        </p:spPr>
        <p:txBody>
          <a:bodyPr wrap="square" lIns="68580" tIns="34290" rIns="68580" bIns="34290">
            <a:spAutoFit/>
          </a:bodyPr>
          <a:lstStyle/>
          <a:p>
            <a:r>
              <a:rPr lang="en-US">
                <a:ln w="10160">
                  <a:solidFill>
                    <a:schemeClr val="tx1"/>
                  </a:solidFill>
                  <a:prstDash val="solid"/>
                </a:ln>
                <a:solidFill>
                  <a:srgbClr val="FF0000"/>
                </a:solidFill>
                <a:latin typeface="KG Second Chances Solid" panose="02000000000000000000" pitchFamily="2" charset="0"/>
              </a:rPr>
              <a:t>Post Body: </a:t>
            </a:r>
          </a:p>
        </p:txBody>
      </p:sp>
      <p:sp>
        <p:nvSpPr>
          <p:cNvPr id="13" name="Rectangle 12"/>
          <p:cNvSpPr/>
          <p:nvPr/>
        </p:nvSpPr>
        <p:spPr>
          <a:xfrm>
            <a:off x="7298606" y="955929"/>
            <a:ext cx="1662058" cy="346249"/>
          </a:xfrm>
          <a:prstGeom prst="rect">
            <a:avLst/>
          </a:prstGeom>
          <a:noFill/>
        </p:spPr>
        <p:txBody>
          <a:bodyPr wrap="none" lIns="68580" tIns="34290" rIns="68580" bIns="34290">
            <a:spAutoFit/>
          </a:bodyPr>
          <a:lstStyle/>
          <a:p>
            <a:pPr algn="ctr"/>
            <a:r>
              <a:rPr lang="en-US">
                <a:ln w="10160">
                  <a:solidFill>
                    <a:schemeClr val="tx1"/>
                  </a:solidFill>
                  <a:prstDash val="solid"/>
                </a:ln>
                <a:solidFill>
                  <a:srgbClr val="FF0000"/>
                </a:solidFill>
                <a:latin typeface="KG Second Chances Solid" panose="02000000000000000000" pitchFamily="2" charset="0"/>
              </a:rPr>
              <a:t>Author (You)</a:t>
            </a:r>
          </a:p>
        </p:txBody>
      </p:sp>
      <p:sp>
        <p:nvSpPr>
          <p:cNvPr id="14" name="Rectangle 13"/>
          <p:cNvSpPr/>
          <p:nvPr/>
        </p:nvSpPr>
        <p:spPr>
          <a:xfrm>
            <a:off x="7534920" y="1599065"/>
            <a:ext cx="1179554" cy="900246"/>
          </a:xfrm>
          <a:prstGeom prst="rect">
            <a:avLst/>
          </a:prstGeom>
          <a:noFill/>
        </p:spPr>
        <p:txBody>
          <a:bodyPr wrap="none" lIns="68580" tIns="34290" rIns="68580" bIns="34290">
            <a:spAutoFit/>
          </a:bodyPr>
          <a:lstStyle/>
          <a:p>
            <a:pPr algn="ctr"/>
            <a:r>
              <a:rPr lang="en-US">
                <a:ln w="10160">
                  <a:solidFill>
                    <a:schemeClr val="tx1"/>
                  </a:solidFill>
                  <a:prstDash val="solid"/>
                </a:ln>
                <a:solidFill>
                  <a:srgbClr val="FF0000"/>
                </a:solidFill>
                <a:latin typeface="KG Second Chances Solid" panose="02000000000000000000" pitchFamily="2" charset="0"/>
              </a:rPr>
              <a:t>About </a:t>
            </a:r>
          </a:p>
          <a:p>
            <a:pPr algn="ctr"/>
            <a:r>
              <a:rPr lang="en-US">
                <a:ln w="10160">
                  <a:solidFill>
                    <a:schemeClr val="tx1"/>
                  </a:solidFill>
                  <a:prstDash val="solid"/>
                </a:ln>
                <a:solidFill>
                  <a:srgbClr val="FF0000"/>
                </a:solidFill>
                <a:latin typeface="KG Second Chances Solid" panose="02000000000000000000" pitchFamily="2" charset="0"/>
              </a:rPr>
              <a:t>the </a:t>
            </a:r>
          </a:p>
          <a:p>
            <a:pPr algn="ctr"/>
            <a:r>
              <a:rPr lang="en-US">
                <a:ln w="10160">
                  <a:solidFill>
                    <a:schemeClr val="tx1"/>
                  </a:solidFill>
                  <a:prstDash val="solid"/>
                </a:ln>
                <a:solidFill>
                  <a:srgbClr val="FF0000"/>
                </a:solidFill>
                <a:latin typeface="KG Second Chances Solid" panose="02000000000000000000" pitchFamily="2" charset="0"/>
              </a:rPr>
              <a:t>Author…</a:t>
            </a:r>
          </a:p>
        </p:txBody>
      </p:sp>
      <p:sp>
        <p:nvSpPr>
          <p:cNvPr id="16" name="Rectangle 15"/>
          <p:cNvSpPr/>
          <p:nvPr/>
        </p:nvSpPr>
        <p:spPr>
          <a:xfrm>
            <a:off x="2429169" y="1604675"/>
            <a:ext cx="4350314" cy="4809009"/>
          </a:xfrm>
          <a:prstGeom prst="rect">
            <a:avLst/>
          </a:prstGeom>
          <a:noFill/>
        </p:spPr>
        <p:txBody>
          <a:bodyPr wrap="square" lIns="68580" tIns="34290" rIns="68580" bIns="34290">
            <a:spAutoFit/>
          </a:bodyPr>
          <a:lstStyle/>
          <a:p>
            <a:pPr algn="ctr"/>
            <a:r>
              <a:rPr lang="en-US" sz="2800">
                <a:latin typeface="KG First Time In Forever" panose="02000506000000020003" pitchFamily="2" charset="0"/>
                <a:ea typeface="KBScaredStraight" panose="02000603000000000000" pitchFamily="2" charset="0"/>
              </a:rPr>
              <a:t>Write a blog post as if you are a tourist that is visiting at least one of the sites of the environmental issues we discussed. Use descriptive words to describe how the issue is impacting the location based on what you are “seeing”.</a:t>
            </a:r>
          </a:p>
          <a:p>
            <a:pPr algn="ctr"/>
            <a:r>
              <a:rPr lang="en-US" sz="2800">
                <a:latin typeface="KG First Time In Forever" panose="02000506000000020003" pitchFamily="2" charset="0"/>
                <a:ea typeface="KBScaredStraight" panose="02000603000000000000" pitchFamily="2" charset="0"/>
              </a:rPr>
              <a:t>.</a:t>
            </a:r>
            <a:endParaRPr lang="en-US" sz="2800">
              <a:ln w="10160">
                <a:noFill/>
                <a:prstDash val="solid"/>
              </a:ln>
              <a:latin typeface="KG Second Chances Solid" panose="02000000000000000000" pitchFamily="2" charset="0"/>
            </a:endParaRPr>
          </a:p>
        </p:txBody>
      </p:sp>
      <p:sp>
        <p:nvSpPr>
          <p:cNvPr id="17" name="Rectangle 16"/>
          <p:cNvSpPr/>
          <p:nvPr/>
        </p:nvSpPr>
        <p:spPr>
          <a:xfrm>
            <a:off x="96374" y="3474965"/>
            <a:ext cx="2270308" cy="25091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71411" y="3516228"/>
            <a:ext cx="7118841" cy="346249"/>
          </a:xfrm>
          <a:prstGeom prst="rect">
            <a:avLst/>
          </a:prstGeom>
          <a:noFill/>
        </p:spPr>
        <p:txBody>
          <a:bodyPr wrap="square" lIns="68580" tIns="34290" rIns="68580" bIns="34290">
            <a:spAutoFit/>
          </a:bodyPr>
          <a:lstStyle/>
          <a:p>
            <a:r>
              <a:rPr lang="en-US">
                <a:ln w="10160">
                  <a:solidFill>
                    <a:schemeClr val="tx1"/>
                  </a:solidFill>
                  <a:prstDash val="solid"/>
                </a:ln>
                <a:solidFill>
                  <a:srgbClr val="FF0000"/>
                </a:solidFill>
                <a:latin typeface="KG Second Chances Solid" panose="02000000000000000000" pitchFamily="2" charset="0"/>
              </a:rPr>
              <a:t>Significant Photo:</a:t>
            </a:r>
          </a:p>
        </p:txBody>
      </p:sp>
      <p:sp>
        <p:nvSpPr>
          <p:cNvPr id="2" name="5-Point Star 1"/>
          <p:cNvSpPr/>
          <p:nvPr/>
        </p:nvSpPr>
        <p:spPr>
          <a:xfrm>
            <a:off x="7298606" y="3047153"/>
            <a:ext cx="365760" cy="365760"/>
          </a:xfrm>
          <a:prstGeom prst="star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7286058" y="4516824"/>
            <a:ext cx="365760" cy="365760"/>
          </a:xfrm>
          <a:prstGeom prst="star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46538" y="3099247"/>
            <a:ext cx="1828706" cy="1731243"/>
          </a:xfrm>
          <a:prstGeom prst="rect">
            <a:avLst/>
          </a:prstGeom>
          <a:noFill/>
        </p:spPr>
        <p:txBody>
          <a:bodyPr wrap="square" lIns="68580" tIns="34290" rIns="68580" bIns="34290">
            <a:spAutoFit/>
          </a:bodyPr>
          <a:lstStyle/>
          <a:p>
            <a:pPr algn="ctr"/>
            <a:r>
              <a:rPr lang="en-US">
                <a:ln w="10160">
                  <a:solidFill>
                    <a:schemeClr val="tx1"/>
                  </a:solidFill>
                  <a:prstDash val="solid"/>
                </a:ln>
                <a:solidFill>
                  <a:srgbClr val="FF0000"/>
                </a:solidFill>
                <a:latin typeface="KG Second Chances Solid" panose="02000000000000000000" pitchFamily="2" charset="0"/>
              </a:rPr>
              <a:t>2 other popular post titles by the author (related to this lesson)</a:t>
            </a:r>
          </a:p>
        </p:txBody>
      </p:sp>
      <p:sp>
        <p:nvSpPr>
          <p:cNvPr id="3" name="TextBox 2"/>
          <p:cNvSpPr txBox="1"/>
          <p:nvPr/>
        </p:nvSpPr>
        <p:spPr>
          <a:xfrm>
            <a:off x="1802999" y="178578"/>
            <a:ext cx="1616060" cy="769441"/>
          </a:xfrm>
          <a:prstGeom prst="rect">
            <a:avLst/>
          </a:prstGeom>
          <a:noFill/>
        </p:spPr>
        <p:txBody>
          <a:bodyPr wrap="square" rtlCol="0">
            <a:spAutoFit/>
          </a:bodyPr>
          <a:lstStyle/>
          <a:p>
            <a:r>
              <a:rPr lang="en-US" sz="4400">
                <a:latin typeface="KG Eyes Wide Open" panose="02000506000000020004" pitchFamily="2" charset="0"/>
              </a:rPr>
              <a:t>The</a:t>
            </a:r>
            <a:endParaRPr lang="en-US">
              <a:latin typeface="KG Eyes Wide Open" panose="02000506000000020004" pitchFamily="2" charset="0"/>
            </a:endParaRPr>
          </a:p>
        </p:txBody>
      </p:sp>
    </p:spTree>
    <p:extLst>
      <p:ext uri="{BB962C8B-B14F-4D97-AF65-F5344CB8AC3E}">
        <p14:creationId xmlns:p14="http://schemas.microsoft.com/office/powerpoint/2010/main" val="3218542977"/>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930"/>
            <a:ext cx="9144000" cy="6766070"/>
          </a:xfrm>
          <a:prstGeom prst="rect">
            <a:avLst/>
          </a:prstGeom>
        </p:spPr>
      </p:pic>
      <p:sp>
        <p:nvSpPr>
          <p:cNvPr id="5" name="TextBox 4"/>
          <p:cNvSpPr txBox="1"/>
          <p:nvPr/>
        </p:nvSpPr>
        <p:spPr>
          <a:xfrm>
            <a:off x="0" y="6661648"/>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96446" y="222729"/>
            <a:ext cx="8947547" cy="66436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96441" y="1628776"/>
            <a:ext cx="7093744" cy="434171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7197795" y="898759"/>
            <a:ext cx="1853804" cy="4179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190184" y="1316669"/>
            <a:ext cx="1853804" cy="145985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96374" y="3474965"/>
            <a:ext cx="2270308" cy="25091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5-Point Star 1"/>
          <p:cNvSpPr/>
          <p:nvPr/>
        </p:nvSpPr>
        <p:spPr>
          <a:xfrm>
            <a:off x="7298606" y="3047153"/>
            <a:ext cx="365760" cy="365760"/>
          </a:xfrm>
          <a:prstGeom prst="star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7286058" y="4516824"/>
            <a:ext cx="365760" cy="365760"/>
          </a:xfrm>
          <a:prstGeom prst="star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11029" y="165281"/>
            <a:ext cx="3918380" cy="807913"/>
          </a:xfrm>
          <a:prstGeom prst="rect">
            <a:avLst/>
          </a:prstGeom>
          <a:noFill/>
        </p:spPr>
        <p:txBody>
          <a:bodyPr wrap="none" lIns="68580" tIns="34290" rIns="68580" bIns="34290">
            <a:spAutoFit/>
          </a:bodyPr>
          <a:lstStyle/>
          <a:p>
            <a:pPr algn="ctr"/>
            <a:r>
              <a:rPr lang="en-US" sz="4800">
                <a:ln w="28575">
                  <a:solidFill>
                    <a:sysClr val="windowText" lastClr="000000"/>
                  </a:solidFill>
                  <a:prstDash val="solid"/>
                </a:ln>
                <a:solidFill>
                  <a:schemeClr val="bg2"/>
                </a:solidFill>
                <a:effectLst>
                  <a:outerShdw blurRad="63500" sx="102000" sy="102000" algn="ctr" rotWithShape="0">
                    <a:prstClr val="black">
                      <a:alpha val="40000"/>
                    </a:prstClr>
                  </a:outerShdw>
                </a:effectLst>
                <a:latin typeface="KG Second Chances Solid" panose="02000000000000000000" pitchFamily="2" charset="0"/>
              </a:rPr>
              <a:t>SMOG BLOG</a:t>
            </a:r>
            <a:endParaRPr lang="en-US" sz="3200">
              <a:ln w="28575">
                <a:solidFill>
                  <a:sysClr val="windowText" lastClr="000000"/>
                </a:solidFill>
                <a:prstDash val="solid"/>
              </a:ln>
              <a:solidFill>
                <a:schemeClr val="bg2"/>
              </a:solidFill>
              <a:effectLst>
                <a:outerShdw blurRad="63500" sx="102000" sy="102000" algn="ctr" rotWithShape="0">
                  <a:prstClr val="black">
                    <a:alpha val="40000"/>
                  </a:prstClr>
                </a:outerShdw>
              </a:effectLst>
              <a:latin typeface="KG Second Chances Solid" panose="02000000000000000000" pitchFamily="2" charset="0"/>
            </a:endParaRPr>
          </a:p>
        </p:txBody>
      </p:sp>
      <p:sp>
        <p:nvSpPr>
          <p:cNvPr id="12" name="TextBox 11"/>
          <p:cNvSpPr txBox="1"/>
          <p:nvPr/>
        </p:nvSpPr>
        <p:spPr>
          <a:xfrm>
            <a:off x="1802999" y="178578"/>
            <a:ext cx="1616060" cy="769441"/>
          </a:xfrm>
          <a:prstGeom prst="rect">
            <a:avLst/>
          </a:prstGeom>
          <a:noFill/>
        </p:spPr>
        <p:txBody>
          <a:bodyPr wrap="square" rtlCol="0">
            <a:spAutoFit/>
          </a:bodyPr>
          <a:lstStyle/>
          <a:p>
            <a:r>
              <a:rPr lang="en-US" sz="4400">
                <a:latin typeface="KG Eyes Wide Open" panose="02000506000000020004" pitchFamily="2" charset="0"/>
              </a:rPr>
              <a:t>The</a:t>
            </a:r>
            <a:endParaRPr lang="en-US">
              <a:latin typeface="KG Eyes Wide Open" panose="02000506000000020004" pitchFamily="2" charset="0"/>
            </a:endParaRPr>
          </a:p>
        </p:txBody>
      </p:sp>
    </p:spTree>
    <p:extLst>
      <p:ext uri="{BB962C8B-B14F-4D97-AF65-F5344CB8AC3E}">
        <p14:creationId xmlns:p14="http://schemas.microsoft.com/office/powerpoint/2010/main" val="429990529"/>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158750" y="336550"/>
            <a:ext cx="8842375" cy="6226175"/>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 name="Rectangle 3"/>
          <p:cNvSpPr/>
          <p:nvPr/>
        </p:nvSpPr>
        <p:spPr>
          <a:xfrm>
            <a:off x="376238" y="550863"/>
            <a:ext cx="8624887" cy="5071260"/>
          </a:xfrm>
          <a:prstGeom prst="rect">
            <a:avLst/>
          </a:prstGeom>
        </p:spPr>
        <p:txBody>
          <a:bodyPr>
            <a:spAutoFit/>
          </a:bodyPr>
          <a:lstStyle/>
          <a:p>
            <a:pPr>
              <a:lnSpc>
                <a:spcPct val="107000"/>
              </a:lnSpc>
              <a:spcAft>
                <a:spcPts val="600"/>
              </a:spcAft>
              <a:defRPr/>
            </a:pPr>
            <a:endParaRPr lang="en-US" sz="105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defRPr/>
            </a:pPr>
            <a:r>
              <a:rPr lang="en-US" sz="3300">
                <a:latin typeface="KG Second Chances Solid" panose="02000000000000000000" pitchFamily="2" charset="0"/>
              </a:rPr>
              <a:t>TEACHER INFO: Comprehension Check</a:t>
            </a:r>
          </a:p>
          <a:p>
            <a:pPr marL="342900" indent="-342900">
              <a:buFont typeface="Arial" panose="020B0604020202020204" pitchFamily="34" charset="0"/>
              <a:buChar char="•"/>
              <a:defRPr/>
            </a:pPr>
            <a:r>
              <a:rPr lang="en-US" sz="3200">
                <a:latin typeface="KG First Time In Forever" panose="02000506000000020003" pitchFamily="2" charset="0"/>
                <a:ea typeface="KBScaredStraight" panose="02000603000000000000" pitchFamily="2" charset="0"/>
                <a:cs typeface="Arial" panose="020B0604020202020204" pitchFamily="34" charset="0"/>
              </a:rPr>
              <a:t>Print off the Comprehension Check handout for each student. (Print front-to-back to save paper.)</a:t>
            </a:r>
            <a:endParaRPr lang="en-US" sz="320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defRPr/>
            </a:pPr>
            <a:endParaRPr lang="en-US" sz="320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defRPr/>
            </a:pPr>
            <a:r>
              <a:rPr lang="en-US" sz="3200">
                <a:latin typeface="KG First Time In Forever" panose="02000506000000020003" pitchFamily="2" charset="0"/>
                <a:ea typeface="KBScaredStraight" panose="02000603000000000000" pitchFamily="2" charset="0"/>
                <a:cs typeface="Arial" panose="020B0604020202020204" pitchFamily="34" charset="0"/>
              </a:rPr>
              <a:t>Students will complete the assignment after discussing the presentation. This can also be used as a quiz!</a:t>
            </a:r>
          </a:p>
          <a:p>
            <a:pPr marL="342900" indent="-342900">
              <a:buFont typeface="Arial" panose="020B0604020202020204" pitchFamily="34" charset="0"/>
              <a:buChar char="•"/>
              <a:defRPr/>
            </a:pPr>
            <a:endParaRPr lang="en-US" sz="1500">
              <a:latin typeface="KBScaredStraight" panose="02000603000000000000"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defRPr/>
            </a:pPr>
            <a:endParaRPr lang="en-US" sz="2800">
              <a:latin typeface="KG First Time In Forever" panose="02000506000000020003" pitchFamily="2" charset="0"/>
              <a:ea typeface="KBScaredStraight" panose="02000603000000000000" pitchFamily="2" charset="0"/>
              <a:cs typeface="Arial" panose="020B0604020202020204" pitchFamily="34" charset="0"/>
            </a:endParaRPr>
          </a:p>
        </p:txBody>
      </p:sp>
      <p:sp>
        <p:nvSpPr>
          <p:cNvPr id="63493"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3941682973"/>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659852" y="3107306"/>
            <a:ext cx="3831947" cy="623248"/>
          </a:xfrm>
          <a:prstGeom prst="rect">
            <a:avLst/>
          </a:prstGeom>
          <a:noFill/>
        </p:spPr>
        <p:txBody>
          <a:bodyPr wrap="none" lIns="68580" tIns="34290" rIns="68580" bIns="34290">
            <a:spAutoFit/>
          </a:bodyPr>
          <a:lstStyle/>
          <a:p>
            <a:pPr algn="ctr">
              <a:defRPr/>
            </a:pPr>
            <a:r>
              <a:rPr lang="en-US" b="1">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defRPr/>
            </a:pPr>
            <a:r>
              <a:rPr lang="en-US" b="1">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Comprehension Check </a:t>
            </a:r>
            <a:endParaRPr lang="en-US" b="1">
              <a:ln w="1905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537476" y="-1056844"/>
            <a:ext cx="6481763" cy="8971687"/>
          </a:xfrm>
          <a:prstGeom prst="rect">
            <a:avLst/>
          </a:prstGeom>
          <a:noFill/>
        </p:spPr>
        <p:txBody>
          <a:bodyPr>
            <a:spAutoFit/>
          </a:bodyPr>
          <a:lstStyle/>
          <a:p>
            <a:pPr marL="342900" indent="-342900">
              <a:buAutoNum type="arabicPeriod"/>
              <a:defRPr/>
            </a:pPr>
            <a:r>
              <a:rPr lang="en-US" sz="1400">
                <a:latin typeface="KG First Time In Forever" panose="02000506000000020003" pitchFamily="2" charset="0"/>
                <a:ea typeface="KBScaredStraight" panose="02000603000000000000" pitchFamily="2" charset="0"/>
              </a:rPr>
              <a:t>What is acid rain?</a:t>
            </a:r>
          </a:p>
          <a:p>
            <a:pPr marL="342900" indent="-342900">
              <a:buAutoNum type="arabicPeriod"/>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2. What causes acid rain?</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3. Name 3 effects of acid rain in Germany:</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4. What solutions has Germany implemented to reduce acid rain?</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5. What is air pollution?</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6. What are the major causes of air pollution in the United Kingdom?</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7. What is smog?</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8. How is air pollution harmful to people and nature in the United Kingdom?</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9. What solutions has the UK implemented to reduce air pollution?</a:t>
            </a:r>
          </a:p>
          <a:p>
            <a:pPr>
              <a:defRPr/>
            </a:pPr>
            <a:endParaRPr lang="en-US" sz="1600">
              <a:latin typeface="KG First Time In Forever" panose="02000506000000020003" pitchFamily="2" charset="0"/>
              <a:ea typeface="KBScaredStraight" panose="02000603000000000000" pitchFamily="2" charset="0"/>
            </a:endParaRPr>
          </a:p>
          <a:p>
            <a:pPr marL="342900" indent="-342900">
              <a:buAutoNum type="arabicPeriod"/>
              <a:defRPr/>
            </a:pPr>
            <a:endParaRPr lang="en-US" sz="1600">
              <a:latin typeface="KG First Time In Forever" panose="02000506000000020003" pitchFamily="2" charset="0"/>
              <a:ea typeface="KBScaredStraight" panose="02000603000000000000" pitchFamily="2" charset="0"/>
            </a:endParaRPr>
          </a:p>
          <a:p>
            <a:pPr>
              <a:defRPr/>
            </a:pPr>
            <a:endParaRPr lang="en-US" sz="1600">
              <a:solidFill>
                <a:srgbClr val="FF0000"/>
              </a:solidFill>
              <a:latin typeface="KG First Time In Forever" panose="02000506000000020003" pitchFamily="2" charset="0"/>
              <a:ea typeface="KBScaredStraight" panose="02000603000000000000" pitchFamily="2" charset="0"/>
            </a:endParaRPr>
          </a:p>
          <a:p>
            <a:pPr>
              <a:defRPr/>
            </a:pPr>
            <a:endParaRPr lang="en-US" sz="1600">
              <a:latin typeface="KG First Time In Forever" panose="02000506000000020003" pitchFamily="2" charset="0"/>
              <a:ea typeface="KBScaredStraight" panose="02000603000000000000" pitchFamily="2" charset="0"/>
            </a:endParaRPr>
          </a:p>
          <a:p>
            <a:pPr marL="228600" indent="-228600">
              <a:buFontTx/>
              <a:buAutoNum type="arabicPeriod"/>
              <a:defRPr/>
            </a:pPr>
            <a:endParaRPr lang="en-US" sz="1600">
              <a:latin typeface="KG First Time In Forever" panose="02000506000000020003" pitchFamily="2" charset="0"/>
              <a:ea typeface="KBScaredStraight" panose="02000603000000000000" pitchFamily="2" charset="0"/>
            </a:endParaRPr>
          </a:p>
          <a:p>
            <a:pPr>
              <a:defRPr/>
            </a:pPr>
            <a:endParaRPr lang="en-US" sz="1600">
              <a:latin typeface="KG First Time In Forever" panose="02000506000000020003" pitchFamily="2" charset="0"/>
              <a:ea typeface="KBScaredStraight" panose="02000603000000000000" pitchFamily="2" charset="0"/>
            </a:endParaRPr>
          </a:p>
          <a:p>
            <a:pPr>
              <a:defRPr/>
            </a:pPr>
            <a:endParaRPr lang="en-US" sz="90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000">
              <a:solidFill>
                <a:sysClr val="windowText" lastClr="000000"/>
              </a:solidFill>
              <a:latin typeface="KG First Time In Forever" panose="02000506000000020003" pitchFamily="2" charset="0"/>
              <a:ea typeface="KBScaredStraight" panose="02000603000000000000" pitchFamily="2" charset="0"/>
            </a:endParaRPr>
          </a:p>
        </p:txBody>
      </p:sp>
      <p:sp>
        <p:nvSpPr>
          <p:cNvPr id="64516" name="TextBox 6"/>
          <p:cNvSpPr txBox="1">
            <a:spLocks noChangeArrowheads="1"/>
          </p:cNvSpPr>
          <p:nvPr/>
        </p:nvSpPr>
        <p:spPr bwMode="auto">
          <a:xfrm rot="5400000">
            <a:off x="-903288" y="879475"/>
            <a:ext cx="1990725" cy="23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latin typeface="KBScaredStraight" panose="02000603000000000000" pitchFamily="2" charset="0"/>
              </a:rPr>
              <a:t>© Brain Wrinkles</a:t>
            </a:r>
          </a:p>
        </p:txBody>
      </p:sp>
      <p:sp>
        <p:nvSpPr>
          <p:cNvPr id="8" name="Rectangle 7"/>
          <p:cNvSpPr/>
          <p:nvPr/>
        </p:nvSpPr>
        <p:spPr>
          <a:xfrm>
            <a:off x="207963" y="107950"/>
            <a:ext cx="8796337" cy="66421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85874750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659852" y="3107306"/>
            <a:ext cx="3831947" cy="623248"/>
          </a:xfrm>
          <a:prstGeom prst="rect">
            <a:avLst/>
          </a:prstGeom>
          <a:noFill/>
        </p:spPr>
        <p:txBody>
          <a:bodyPr wrap="none" lIns="68580" tIns="34290" rIns="68580" bIns="34290">
            <a:spAutoFit/>
          </a:bodyPr>
          <a:lstStyle/>
          <a:p>
            <a:pPr algn="ctr">
              <a:defRPr/>
            </a:pPr>
            <a:r>
              <a:rPr lang="en-US" b="1">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defRPr/>
            </a:pPr>
            <a:r>
              <a:rPr lang="en-US" b="1">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Comprehension Check </a:t>
            </a:r>
            <a:endParaRPr lang="en-US" b="1">
              <a:ln w="1905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1606527" y="225747"/>
            <a:ext cx="6481763" cy="6386364"/>
          </a:xfrm>
          <a:prstGeom prst="rect">
            <a:avLst/>
          </a:prstGeom>
          <a:noFill/>
        </p:spPr>
        <p:txBody>
          <a:bodyPr>
            <a:spAutoFit/>
          </a:bodyPr>
          <a:lstStyle/>
          <a:p>
            <a:pPr>
              <a:defRPr/>
            </a:pPr>
            <a:r>
              <a:rPr lang="en-US" sz="1400">
                <a:latin typeface="KG First Time In Forever" panose="02000506000000020003" pitchFamily="2" charset="0"/>
                <a:ea typeface="KBScaredStraight" panose="02000603000000000000" pitchFamily="2" charset="0"/>
              </a:rPr>
              <a:t>10. What happened on April 20, 1986 in Chernobyl, Ukraine?</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11. What impact did the nuclear explosion have on the environment?</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12. What impact did the nuclear explosion have on humans?</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13. How were other countries effected by the Chernobyl nuclear disaster?</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14. What is Chernobyl like today?</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marL="342900" indent="-342900">
              <a:buAutoNum type="arabicPeriod"/>
              <a:defRPr/>
            </a:pPr>
            <a:endParaRPr lang="en-US" sz="1400">
              <a:latin typeface="KG First Time In Forever" panose="02000506000000020003" pitchFamily="2" charset="0"/>
              <a:ea typeface="KBScaredStraight" panose="02000603000000000000" pitchFamily="2" charset="0"/>
            </a:endParaRPr>
          </a:p>
          <a:p>
            <a:pPr>
              <a:defRPr/>
            </a:pPr>
            <a:endParaRPr lang="en-US" sz="1600">
              <a:latin typeface="KG First Time In Forever" panose="02000506000000020003" pitchFamily="2" charset="0"/>
              <a:ea typeface="KBScaredStraight" panose="02000603000000000000" pitchFamily="2" charset="0"/>
            </a:endParaRPr>
          </a:p>
          <a:p>
            <a:pPr marL="342900" indent="-342900">
              <a:buAutoNum type="arabicPeriod"/>
              <a:defRPr/>
            </a:pPr>
            <a:endParaRPr lang="en-US" sz="1600">
              <a:latin typeface="KG First Time In Forever" panose="02000506000000020003" pitchFamily="2" charset="0"/>
              <a:ea typeface="KBScaredStraight" panose="02000603000000000000" pitchFamily="2" charset="0"/>
            </a:endParaRPr>
          </a:p>
          <a:p>
            <a:pPr>
              <a:defRPr/>
            </a:pPr>
            <a:endParaRPr lang="en-US" sz="1600">
              <a:solidFill>
                <a:srgbClr val="FF0000"/>
              </a:solidFill>
              <a:latin typeface="KG First Time In Forever" panose="02000506000000020003" pitchFamily="2" charset="0"/>
              <a:ea typeface="KBScaredStraight" panose="02000603000000000000" pitchFamily="2" charset="0"/>
            </a:endParaRPr>
          </a:p>
          <a:p>
            <a:pPr>
              <a:defRPr/>
            </a:pPr>
            <a:endParaRPr lang="en-US" sz="1600">
              <a:latin typeface="KG First Time In Forever" panose="02000506000000020003" pitchFamily="2" charset="0"/>
              <a:ea typeface="KBScaredStraight" panose="02000603000000000000" pitchFamily="2" charset="0"/>
            </a:endParaRPr>
          </a:p>
          <a:p>
            <a:pPr marL="228600" indent="-228600">
              <a:buFontTx/>
              <a:buAutoNum type="arabicPeriod"/>
              <a:defRPr/>
            </a:pPr>
            <a:endParaRPr lang="en-US" sz="1600">
              <a:latin typeface="KG First Time In Forever" panose="02000506000000020003" pitchFamily="2" charset="0"/>
              <a:ea typeface="KBScaredStraight" panose="02000603000000000000" pitchFamily="2" charset="0"/>
            </a:endParaRPr>
          </a:p>
          <a:p>
            <a:pPr>
              <a:defRPr/>
            </a:pPr>
            <a:endParaRPr lang="en-US" sz="1600">
              <a:latin typeface="KG First Time In Forever" panose="02000506000000020003" pitchFamily="2" charset="0"/>
              <a:ea typeface="KBScaredStraight" panose="02000603000000000000" pitchFamily="2" charset="0"/>
            </a:endParaRPr>
          </a:p>
          <a:p>
            <a:pPr>
              <a:defRPr/>
            </a:pPr>
            <a:endParaRPr lang="en-US" sz="90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000">
              <a:solidFill>
                <a:sysClr val="windowText" lastClr="000000"/>
              </a:solidFill>
              <a:latin typeface="KG First Time In Forever" panose="02000506000000020003" pitchFamily="2" charset="0"/>
              <a:ea typeface="KBScaredStraight" panose="02000603000000000000" pitchFamily="2" charset="0"/>
            </a:endParaRPr>
          </a:p>
        </p:txBody>
      </p:sp>
      <p:sp>
        <p:nvSpPr>
          <p:cNvPr id="64516" name="TextBox 6"/>
          <p:cNvSpPr txBox="1">
            <a:spLocks noChangeArrowheads="1"/>
          </p:cNvSpPr>
          <p:nvPr/>
        </p:nvSpPr>
        <p:spPr bwMode="auto">
          <a:xfrm rot="5400000">
            <a:off x="-903288" y="879475"/>
            <a:ext cx="1990725" cy="23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latin typeface="KBScaredStraight" panose="02000603000000000000" pitchFamily="2" charset="0"/>
              </a:rPr>
              <a:t>© Brain Wrinkles</a:t>
            </a:r>
          </a:p>
        </p:txBody>
      </p:sp>
      <p:sp>
        <p:nvSpPr>
          <p:cNvPr id="8" name="Rectangle 7"/>
          <p:cNvSpPr/>
          <p:nvPr/>
        </p:nvSpPr>
        <p:spPr>
          <a:xfrm>
            <a:off x="207963" y="107950"/>
            <a:ext cx="8796337" cy="66421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1274443287"/>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713646" y="2978877"/>
            <a:ext cx="5681107" cy="900246"/>
          </a:xfrm>
          <a:prstGeom prst="rect">
            <a:avLst/>
          </a:prstGeom>
          <a:noFill/>
        </p:spPr>
        <p:txBody>
          <a:bodyPr wrap="none" lIns="68580" tIns="34290" rIns="68580" bIns="34290">
            <a:spAutoFit/>
          </a:bodyPr>
          <a:lstStyle/>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1</a:t>
            </a:r>
          </a:p>
        </p:txBody>
      </p:sp>
      <p:sp>
        <p:nvSpPr>
          <p:cNvPr id="6" name="TextBox 5"/>
          <p:cNvSpPr txBox="1"/>
          <p:nvPr/>
        </p:nvSpPr>
        <p:spPr>
          <a:xfrm rot="5400000">
            <a:off x="695056" y="-495151"/>
            <a:ext cx="6642848" cy="7848302"/>
          </a:xfrm>
          <a:prstGeom prst="rect">
            <a:avLst/>
          </a:prstGeom>
          <a:noFill/>
        </p:spPr>
        <p:txBody>
          <a:bodyPr wrap="square" rtlCol="0">
            <a:spAutoFit/>
          </a:bodyPr>
          <a:lstStyle/>
          <a:p>
            <a:r>
              <a:rPr lang="en-US" sz="1200" b="1">
                <a:latin typeface="KG First Time In Forever" panose="02000506000000020003" pitchFamily="2" charset="0"/>
                <a:ea typeface="KBScaredStraight" panose="02000603000000000000" pitchFamily="2" charset="0"/>
              </a:rPr>
              <a:t>ACID RAIN IN GERMANY</a:t>
            </a:r>
          </a:p>
          <a:p>
            <a:r>
              <a:rPr lang="en-US" sz="1200" b="1">
                <a:latin typeface="KG First Time In Forever" panose="02000506000000020003" pitchFamily="2" charset="0"/>
                <a:ea typeface="KBScaredStraight" panose="02000603000000000000" pitchFamily="2" charset="0"/>
              </a:rPr>
              <a:t>Acid Rain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Over the past 30 years, acid rain has been </a:t>
            </a:r>
            <a:r>
              <a:rPr lang="en-US" sz="1200">
                <a:solidFill>
                  <a:srgbClr val="FF0000"/>
                </a:solidFill>
                <a:latin typeface="KG First Time In Forever" panose="02000506000000020003" pitchFamily="2" charset="0"/>
                <a:ea typeface="KBScaredStraight" panose="02000603000000000000" pitchFamily="2" charset="0"/>
              </a:rPr>
              <a:t>damaging Germany</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 contaminates soil, </a:t>
            </a:r>
            <a:r>
              <a:rPr lang="en-US" sz="1200">
                <a:solidFill>
                  <a:srgbClr val="FF0000"/>
                </a:solidFill>
                <a:latin typeface="KG First Time In Forever" panose="02000506000000020003" pitchFamily="2" charset="0"/>
                <a:ea typeface="KBScaredStraight" panose="02000603000000000000" pitchFamily="2" charset="0"/>
              </a:rPr>
              <a:t>kills trees</a:t>
            </a:r>
            <a:r>
              <a:rPr lang="en-US" sz="1200">
                <a:latin typeface="KG First Time In Forever" panose="02000506000000020003" pitchFamily="2" charset="0"/>
                <a:ea typeface="KBScaredStraight" panose="02000603000000000000" pitchFamily="2" charset="0"/>
              </a:rPr>
              <a:t>, eats holes in the surfaces of buildings &amp; statues, pollutes rivers, and harms wildlife. </a:t>
            </a:r>
          </a:p>
          <a:p>
            <a:pPr marL="571500" indent="-571500">
              <a:buFont typeface="Arial" panose="020B0604020202020204" pitchFamily="34" charset="0"/>
              <a:buChar char="•"/>
            </a:pPr>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What is Acid Rain?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Acid rain is a result of </a:t>
            </a:r>
            <a:r>
              <a:rPr lang="en-US" sz="1200">
                <a:solidFill>
                  <a:srgbClr val="FF0000"/>
                </a:solidFill>
                <a:latin typeface="KG First Time In Forever" panose="02000506000000020003" pitchFamily="2" charset="0"/>
                <a:ea typeface="KBScaredStraight" panose="02000603000000000000" pitchFamily="2" charset="0"/>
              </a:rPr>
              <a:t>air pollution</a:t>
            </a:r>
            <a:r>
              <a:rPr lang="en-US" sz="1200">
                <a:latin typeface="KG First Time In Forever" panose="02000506000000020003" pitchFamily="2" charset="0"/>
                <a:ea typeface="KBScaredStraight" panose="02000603000000000000" pitchFamily="2" charset="0"/>
              </a:rPr>
              <a:t>. </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When any type of fuel is burned, a lot of different </a:t>
            </a:r>
            <a:r>
              <a:rPr lang="en-US" sz="1200">
                <a:solidFill>
                  <a:srgbClr val="FF0000"/>
                </a:solidFill>
                <a:latin typeface="KG First Time In Forever" panose="02000506000000020003" pitchFamily="2" charset="0"/>
                <a:ea typeface="KBScaredStraight" panose="02000603000000000000" pitchFamily="2" charset="0"/>
              </a:rPr>
              <a:t>chemicals are produced </a:t>
            </a:r>
            <a:r>
              <a:rPr lang="en-US" sz="1200">
                <a:latin typeface="KG First Time In Forever" panose="02000506000000020003" pitchFamily="2" charset="0"/>
                <a:ea typeface="KBScaredStraight" panose="02000603000000000000" pitchFamily="2" charset="0"/>
              </a:rPr>
              <a:t>and released into the air.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chemicals mix with water in the clouds and </a:t>
            </a:r>
            <a:r>
              <a:rPr lang="en-US" sz="1200">
                <a:solidFill>
                  <a:srgbClr val="FF0000"/>
                </a:solidFill>
                <a:latin typeface="KG First Time In Forever" panose="02000506000000020003" pitchFamily="2" charset="0"/>
                <a:ea typeface="KBScaredStraight" panose="02000603000000000000" pitchFamily="2" charset="0"/>
              </a:rPr>
              <a:t>come down with rain</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rain that falls has weak </a:t>
            </a:r>
            <a:r>
              <a:rPr lang="en-US" sz="1200">
                <a:solidFill>
                  <a:srgbClr val="FF0000"/>
                </a:solidFill>
                <a:latin typeface="KG First Time In Forever" panose="02000506000000020003" pitchFamily="2" charset="0"/>
                <a:ea typeface="KBScaredStraight" panose="02000603000000000000" pitchFamily="2" charset="0"/>
              </a:rPr>
              <a:t>levels of acid </a:t>
            </a:r>
            <a:r>
              <a:rPr lang="en-US" sz="1200">
                <a:latin typeface="KG First Time In Forever" panose="02000506000000020003" pitchFamily="2" charset="0"/>
                <a:ea typeface="KBScaredStraight" panose="02000603000000000000" pitchFamily="2" charset="0"/>
              </a:rPr>
              <a:t>mixed in.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It’s not acidic enough to burn your skin, but it is </a:t>
            </a:r>
            <a:r>
              <a:rPr lang="en-US" sz="1200">
                <a:solidFill>
                  <a:srgbClr val="FF0000"/>
                </a:solidFill>
                <a:latin typeface="KG First Time In Forever" panose="02000506000000020003" pitchFamily="2" charset="0"/>
                <a:ea typeface="KBScaredStraight" panose="02000603000000000000" pitchFamily="2" charset="0"/>
              </a:rPr>
              <a:t>very harmful </a:t>
            </a:r>
            <a:r>
              <a:rPr lang="en-US" sz="1200">
                <a:latin typeface="KG First Time In Forever" panose="02000506000000020003" pitchFamily="2" charset="0"/>
                <a:ea typeface="KBScaredStraight" panose="02000603000000000000" pitchFamily="2" charset="0"/>
              </a:rPr>
              <a:t>for the environment.</a:t>
            </a:r>
          </a:p>
          <a:p>
            <a:pPr marL="171450" indent="-171450">
              <a:buFont typeface="Arial" panose="020B0604020202020204" pitchFamily="34" charset="0"/>
              <a:buChar char="•"/>
            </a:pPr>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Causes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main source of acid rain is </a:t>
            </a:r>
            <a:r>
              <a:rPr lang="en-US" sz="1200">
                <a:solidFill>
                  <a:srgbClr val="FF0000"/>
                </a:solidFill>
                <a:latin typeface="KG First Time In Forever" panose="02000506000000020003" pitchFamily="2" charset="0"/>
                <a:ea typeface="KBScaredStraight" panose="02000603000000000000" pitchFamily="2" charset="0"/>
              </a:rPr>
              <a:t>smoke from factories </a:t>
            </a:r>
            <a:r>
              <a:rPr lang="en-US" sz="1200">
                <a:latin typeface="KG First Time In Forever" panose="02000506000000020003" pitchFamily="2" charset="0"/>
                <a:ea typeface="KBScaredStraight" panose="02000603000000000000" pitchFamily="2" charset="0"/>
              </a:rPr>
              <a:t>(burning fuels like natural gas, coal, &amp; oil).</a:t>
            </a:r>
          </a:p>
          <a:p>
            <a:pPr marL="171450" indent="-171450">
              <a:buFont typeface="Arial" panose="020B0604020202020204" pitchFamily="34" charset="0"/>
              <a:buChar char="•"/>
            </a:pPr>
            <a:r>
              <a:rPr lang="en-US" sz="1200">
                <a:solidFill>
                  <a:srgbClr val="FF0000"/>
                </a:solidFill>
                <a:latin typeface="KG First Time In Forever" panose="02000506000000020003" pitchFamily="2" charset="0"/>
                <a:ea typeface="KBScaredStraight" panose="02000603000000000000" pitchFamily="2" charset="0"/>
              </a:rPr>
              <a:t>Cars and buses </a:t>
            </a:r>
            <a:r>
              <a:rPr lang="en-US" sz="1200">
                <a:latin typeface="KG First Time In Forever" panose="02000506000000020003" pitchFamily="2" charset="0"/>
                <a:ea typeface="KBScaredStraight" panose="02000603000000000000" pitchFamily="2" charset="0"/>
              </a:rPr>
              <a:t>also produce harmful gases.</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Effects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Acid rain can </a:t>
            </a:r>
            <a:r>
              <a:rPr lang="en-US" sz="1200">
                <a:solidFill>
                  <a:srgbClr val="FF0000"/>
                </a:solidFill>
                <a:latin typeface="KG First Time In Forever" panose="02000506000000020003" pitchFamily="2" charset="0"/>
                <a:ea typeface="KBScaredStraight" panose="02000603000000000000" pitchFamily="2" charset="0"/>
              </a:rPr>
              <a:t>effect trees </a:t>
            </a:r>
            <a:r>
              <a:rPr lang="en-US" sz="1200">
                <a:latin typeface="KG First Time In Forever" panose="02000506000000020003" pitchFamily="2" charset="0"/>
                <a:ea typeface="KBScaredStraight" panose="02000603000000000000" pitchFamily="2" charset="0"/>
              </a:rPr>
              <a:t>in several different ways.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 dissolves &amp; </a:t>
            </a:r>
            <a:r>
              <a:rPr lang="en-US" sz="1200">
                <a:solidFill>
                  <a:srgbClr val="FF0000"/>
                </a:solidFill>
                <a:latin typeface="KG First Time In Forever" panose="02000506000000020003" pitchFamily="2" charset="0"/>
                <a:ea typeface="KBScaredStraight" panose="02000603000000000000" pitchFamily="2" charset="0"/>
              </a:rPr>
              <a:t>washes away the nutrients </a:t>
            </a:r>
            <a:r>
              <a:rPr lang="en-US" sz="1200">
                <a:latin typeface="KG First Time In Forever" panose="02000506000000020003" pitchFamily="2" charset="0"/>
                <a:ea typeface="KBScaredStraight" panose="02000603000000000000" pitchFamily="2" charset="0"/>
              </a:rPr>
              <a:t>and minerals in the soil.</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 also causes the </a:t>
            </a:r>
            <a:r>
              <a:rPr lang="en-US" sz="1200">
                <a:solidFill>
                  <a:srgbClr val="FF0000"/>
                </a:solidFill>
                <a:latin typeface="KG First Time In Forever" panose="02000506000000020003" pitchFamily="2" charset="0"/>
                <a:ea typeface="KBScaredStraight" panose="02000603000000000000" pitchFamily="2" charset="0"/>
              </a:rPr>
              <a:t>release of harmful substances </a:t>
            </a:r>
            <a:r>
              <a:rPr lang="en-US" sz="1200">
                <a:latin typeface="KG First Time In Forever" panose="02000506000000020003" pitchFamily="2" charset="0"/>
                <a:ea typeface="KBScaredStraight" panose="02000603000000000000" pitchFamily="2" charset="0"/>
              </a:rPr>
              <a:t>such as aluminum into the soil.</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Black Forest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Acid rain has destroyed nearly </a:t>
            </a:r>
            <a:r>
              <a:rPr lang="en-US" sz="1200">
                <a:solidFill>
                  <a:srgbClr val="FF0000"/>
                </a:solidFill>
                <a:latin typeface="KG First Time In Forever" panose="02000506000000020003" pitchFamily="2" charset="0"/>
                <a:ea typeface="KBScaredStraight" panose="02000603000000000000" pitchFamily="2" charset="0"/>
              </a:rPr>
              <a:t>half of the Black Forest </a:t>
            </a:r>
            <a:r>
              <a:rPr lang="en-US" sz="1200">
                <a:latin typeface="KG First Time In Forever" panose="02000506000000020003" pitchFamily="2" charset="0"/>
                <a:ea typeface="KBScaredStraight" panose="02000603000000000000" pitchFamily="2" charset="0"/>
              </a:rPr>
              <a:t>in Germany!</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This has really </a:t>
            </a:r>
            <a:r>
              <a:rPr lang="en-US" sz="1200">
                <a:solidFill>
                  <a:srgbClr val="FF0000"/>
                </a:solidFill>
                <a:latin typeface="KG First Time In Forever" panose="02000506000000020003" pitchFamily="2" charset="0"/>
                <a:ea typeface="KBScaredStraight" panose="02000603000000000000" pitchFamily="2" charset="0"/>
              </a:rPr>
              <a:t>harmed Germany’s economy </a:t>
            </a:r>
            <a:r>
              <a:rPr lang="en-US" sz="1200">
                <a:latin typeface="KG First Time In Forever" panose="02000506000000020003" pitchFamily="2" charset="0"/>
                <a:ea typeface="KBScaredStraight" panose="02000603000000000000" pitchFamily="2" charset="0"/>
              </a:rPr>
              <a:t>because one of its major natural resources is timber.</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Effects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Acid rain causes the water in rivers and lakes to become </a:t>
            </a:r>
            <a:r>
              <a:rPr lang="en-US" sz="1200">
                <a:solidFill>
                  <a:srgbClr val="FF0000"/>
                </a:solidFill>
                <a:latin typeface="KG First Time In Forever" panose="02000506000000020003" pitchFamily="2" charset="0"/>
                <a:ea typeface="KBScaredStraight" panose="02000603000000000000" pitchFamily="2" charset="0"/>
              </a:rPr>
              <a:t>more acidic</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solidFill>
                  <a:srgbClr val="FF0000"/>
                </a:solidFill>
                <a:latin typeface="KG First Time In Forever" panose="02000506000000020003" pitchFamily="2" charset="0"/>
                <a:ea typeface="KBScaredStraight" panose="02000603000000000000" pitchFamily="2" charset="0"/>
              </a:rPr>
              <a:t>Fish and other animals </a:t>
            </a:r>
            <a:r>
              <a:rPr lang="en-US" sz="1200">
                <a:latin typeface="KG First Time In Forever" panose="02000506000000020003" pitchFamily="2" charset="0"/>
                <a:ea typeface="KBScaredStraight" panose="02000603000000000000" pitchFamily="2" charset="0"/>
              </a:rPr>
              <a:t>that live in these waters are dying, as well as the animals that drink from these waters.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It also causes people to face harmful </a:t>
            </a:r>
            <a:r>
              <a:rPr lang="en-US" sz="1200">
                <a:solidFill>
                  <a:srgbClr val="FF0000"/>
                </a:solidFill>
                <a:latin typeface="KG First Time In Forever" panose="02000506000000020003" pitchFamily="2" charset="0"/>
                <a:ea typeface="KBScaredStraight" panose="02000603000000000000" pitchFamily="2" charset="0"/>
              </a:rPr>
              <a:t>health hazards </a:t>
            </a:r>
            <a:r>
              <a:rPr lang="en-US" sz="1200">
                <a:latin typeface="KG First Time In Forever" panose="02000506000000020003" pitchFamily="2" charset="0"/>
                <a:ea typeface="KBScaredStraight" panose="02000603000000000000" pitchFamily="2" charset="0"/>
              </a:rPr>
              <a:t>because the rain contaminates the drinking water in fresh water reservoirs.</a:t>
            </a:r>
          </a:p>
          <a:p>
            <a:pPr marL="171450" indent="-171450">
              <a:buFont typeface="Arial" panose="020B0604020202020204" pitchFamily="34" charset="0"/>
              <a:buChar char="•"/>
            </a:pPr>
            <a:r>
              <a:rPr lang="en-US" sz="1200">
                <a:solidFill>
                  <a:srgbClr val="FF0000"/>
                </a:solidFill>
                <a:latin typeface="KG First Time In Forever" panose="02000506000000020003" pitchFamily="2" charset="0"/>
                <a:ea typeface="KBScaredStraight" panose="02000603000000000000" pitchFamily="2" charset="0"/>
              </a:rPr>
              <a:t>Nitrogen and sulfur </a:t>
            </a:r>
            <a:r>
              <a:rPr lang="en-US" sz="1200">
                <a:latin typeface="KG First Time In Forever" panose="02000506000000020003" pitchFamily="2" charset="0"/>
                <a:ea typeface="KBScaredStraight" panose="02000603000000000000" pitchFamily="2" charset="0"/>
              </a:rPr>
              <a:t>in acid rain are eating away at many of Germany’s landmarks, causing buildings and artwork to deteriorate.</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Concrete, metals, limestone, and marble are all susceptible to acid rain, and many of Germany’s cultural objects that are hundreds of years old are </a:t>
            </a:r>
            <a:r>
              <a:rPr lang="en-US" sz="1200">
                <a:solidFill>
                  <a:srgbClr val="FF0000"/>
                </a:solidFill>
                <a:latin typeface="KG First Time In Forever" panose="02000506000000020003" pitchFamily="2" charset="0"/>
                <a:ea typeface="KBScaredStraight" panose="02000603000000000000" pitchFamily="2" charset="0"/>
              </a:rPr>
              <a:t>slowly corroding away</a:t>
            </a:r>
            <a:r>
              <a:rPr lang="en-US" sz="1200">
                <a:latin typeface="KG First Time In Forever" panose="02000506000000020003" pitchFamily="2" charset="0"/>
                <a:ea typeface="KBScaredStraight" panose="02000603000000000000" pitchFamily="2" charset="0"/>
              </a:rPr>
              <a:t>. </a:t>
            </a: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5025468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659852" y="3107306"/>
            <a:ext cx="3831947" cy="623248"/>
          </a:xfrm>
          <a:prstGeom prst="rect">
            <a:avLst/>
          </a:prstGeom>
          <a:noFill/>
        </p:spPr>
        <p:txBody>
          <a:bodyPr wrap="none" lIns="68580" tIns="34290" rIns="68580" bIns="34290">
            <a:spAutoFit/>
          </a:bodyPr>
          <a:lstStyle/>
          <a:p>
            <a:pPr algn="ctr">
              <a:defRPr/>
            </a:pPr>
            <a:r>
              <a:rPr lang="en-US" b="1">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defRPr/>
            </a:pPr>
            <a:r>
              <a:rPr lang="en-US" b="1">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Comprehension Check </a:t>
            </a:r>
            <a:endParaRPr lang="en-US" b="1">
              <a:ln w="1905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193425" y="-1605523"/>
            <a:ext cx="6481763" cy="10048905"/>
          </a:xfrm>
          <a:prstGeom prst="rect">
            <a:avLst/>
          </a:prstGeom>
          <a:noFill/>
        </p:spPr>
        <p:txBody>
          <a:bodyPr>
            <a:spAutoFit/>
          </a:bodyPr>
          <a:lstStyle/>
          <a:p>
            <a:pPr marL="342900" indent="-342900">
              <a:buAutoNum type="arabicPeriod"/>
              <a:defRPr/>
            </a:pPr>
            <a:r>
              <a:rPr lang="en-US" sz="1400">
                <a:latin typeface="KG First Time In Forever" panose="02000506000000020003" pitchFamily="2" charset="0"/>
                <a:ea typeface="KBScaredStraight" panose="02000603000000000000" pitchFamily="2" charset="0"/>
              </a:rPr>
              <a:t>What is acid rain?</a:t>
            </a:r>
          </a:p>
          <a:p>
            <a:pPr>
              <a:defRPr/>
            </a:pPr>
            <a:r>
              <a:rPr lang="en-US" sz="1400">
                <a:solidFill>
                  <a:srgbClr val="FF0000"/>
                </a:solidFill>
                <a:latin typeface="KG First Time In Forever" panose="02000506000000020003" pitchFamily="2" charset="0"/>
                <a:ea typeface="KBScaredStraight" panose="02000603000000000000" pitchFamily="2" charset="0"/>
              </a:rPr>
              <a:t>Rainfall that is mixed with pollutants in the air</a:t>
            </a: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2. What causes acid rain?</a:t>
            </a:r>
          </a:p>
          <a:p>
            <a:pPr>
              <a:defRPr/>
            </a:pPr>
            <a:r>
              <a:rPr lang="en-US" sz="1400">
                <a:solidFill>
                  <a:srgbClr val="FF0000"/>
                </a:solidFill>
                <a:latin typeface="KG First Time In Forever" panose="02000506000000020003" pitchFamily="2" charset="0"/>
                <a:ea typeface="KBScaredStraight" panose="02000603000000000000" pitchFamily="2" charset="0"/>
              </a:rPr>
              <a:t>Factories, power plants, and automobiles burn fossil fuels and give off smoke and emissions</a:t>
            </a: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3. Name 3 effects of acid rain in Germany:</a:t>
            </a:r>
          </a:p>
          <a:p>
            <a:pPr>
              <a:defRPr/>
            </a:pPr>
            <a:r>
              <a:rPr lang="en-US" sz="1400">
                <a:solidFill>
                  <a:srgbClr val="FF0000"/>
                </a:solidFill>
                <a:latin typeface="KG First Time In Forever" panose="02000506000000020003" pitchFamily="2" charset="0"/>
                <a:ea typeface="KBScaredStraight" panose="02000603000000000000" pitchFamily="2" charset="0"/>
              </a:rPr>
              <a:t>Destroyed over half of the Black Forest, contaminating rivers and lakes, thus harming fish and wildlife, corroding buildings and statues, contaminating drinking water</a:t>
            </a: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4. What solutions has Germany implemented to reduce acid rain?</a:t>
            </a:r>
          </a:p>
          <a:p>
            <a:pPr>
              <a:defRPr/>
            </a:pPr>
            <a:r>
              <a:rPr lang="en-US" sz="1400">
                <a:solidFill>
                  <a:srgbClr val="FF0000"/>
                </a:solidFill>
                <a:latin typeface="KG First Time In Forever" panose="02000506000000020003" pitchFamily="2" charset="0"/>
                <a:ea typeface="KBScaredStraight" panose="02000603000000000000" pitchFamily="2" charset="0"/>
              </a:rPr>
              <a:t>Factories have started using water power &amp; alternative fuels, stricter emissions testing on automobiles, Germany has agreed to cleaner energy sources, like wind and solar, instead of burning fossil fuels</a:t>
            </a: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5. What is air pollution?</a:t>
            </a:r>
          </a:p>
          <a:p>
            <a:pPr>
              <a:defRPr/>
            </a:pPr>
            <a:r>
              <a:rPr lang="en-US" sz="1400">
                <a:solidFill>
                  <a:srgbClr val="FF0000"/>
                </a:solidFill>
                <a:latin typeface="KG First Time In Forever" panose="02000506000000020003" pitchFamily="2" charset="0"/>
                <a:ea typeface="KBScaredStraight" panose="02000603000000000000" pitchFamily="2" charset="0"/>
              </a:rPr>
              <a:t>Smoke and emissions contain pollutants, such as carbon monoxide, sulfur dioxide, and nitrous oxide, which are released into the air</a:t>
            </a: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6. What are the major causes of air pollution in the United Kingdom?</a:t>
            </a:r>
          </a:p>
          <a:p>
            <a:pPr>
              <a:defRPr/>
            </a:pPr>
            <a:r>
              <a:rPr lang="en-US" sz="1400">
                <a:solidFill>
                  <a:srgbClr val="FF0000"/>
                </a:solidFill>
                <a:latin typeface="KG First Time In Forever" panose="02000506000000020003" pitchFamily="2" charset="0"/>
                <a:ea typeface="KBScaredStraight" panose="02000603000000000000" pitchFamily="2" charset="0"/>
              </a:rPr>
              <a:t>Factories, homes, and automobiles burn fossil fuels and give off smoke and emissions</a:t>
            </a: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7. What is smog?</a:t>
            </a:r>
          </a:p>
          <a:p>
            <a:pPr>
              <a:defRPr/>
            </a:pPr>
            <a:r>
              <a:rPr lang="en-US" sz="1400">
                <a:solidFill>
                  <a:srgbClr val="FF0000"/>
                </a:solidFill>
                <a:latin typeface="KG First Time In Forever" panose="02000506000000020003" pitchFamily="2" charset="0"/>
                <a:ea typeface="KBScaredStraight" panose="02000603000000000000" pitchFamily="2" charset="0"/>
              </a:rPr>
              <a:t>Sunlight that acts on the emissions or when water in the air reacts with the emissions; creates a low-lying blanket of thick air pollution</a:t>
            </a: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8. How is air pollution harmful to people and nature in the United Kingdom?</a:t>
            </a:r>
          </a:p>
          <a:p>
            <a:pPr>
              <a:defRPr/>
            </a:pPr>
            <a:r>
              <a:rPr lang="en-US" sz="1400">
                <a:solidFill>
                  <a:srgbClr val="FF0000"/>
                </a:solidFill>
                <a:latin typeface="KG First Time In Forever" panose="02000506000000020003" pitchFamily="2" charset="0"/>
                <a:ea typeface="KBScaredStraight" panose="02000603000000000000" pitchFamily="2" charset="0"/>
              </a:rPr>
              <a:t>Causes health hazards such as asthma and pneumonia, burns eyes, nose, &amp; lungs; harms vegetation which results in slower growing &amp; makes it more susceptible to diseases and insects; decreases crop production</a:t>
            </a: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9. What solutions has the UK implemented to reduce air pollution?</a:t>
            </a:r>
          </a:p>
          <a:p>
            <a:pPr>
              <a:defRPr/>
            </a:pPr>
            <a:r>
              <a:rPr lang="en-US" sz="1400">
                <a:solidFill>
                  <a:srgbClr val="FF0000"/>
                </a:solidFill>
                <a:latin typeface="KG First Time In Forever" panose="02000506000000020003" pitchFamily="2" charset="0"/>
                <a:ea typeface="KBScaredStraight" panose="02000603000000000000" pitchFamily="2" charset="0"/>
              </a:rPr>
              <a:t>Government has created smokeless zones in London; factories and homes are using more electricity and burning less fossil fuels; laws require automakers to build cars that produce less exhaust; people are asked to use public transportation</a:t>
            </a:r>
          </a:p>
          <a:p>
            <a:pPr marL="342900" indent="-342900">
              <a:buAutoNum type="arabicPeriod"/>
              <a:defRPr/>
            </a:pPr>
            <a:endParaRPr lang="en-US" sz="1600">
              <a:latin typeface="KG First Time In Forever" panose="02000506000000020003" pitchFamily="2" charset="0"/>
              <a:ea typeface="KBScaredStraight" panose="02000603000000000000" pitchFamily="2" charset="0"/>
            </a:endParaRPr>
          </a:p>
          <a:p>
            <a:pPr marL="342900" indent="-342900">
              <a:buAutoNum type="arabicPeriod"/>
              <a:defRPr/>
            </a:pPr>
            <a:endParaRPr lang="en-US" sz="1600">
              <a:latin typeface="KG First Time In Forever" panose="02000506000000020003" pitchFamily="2" charset="0"/>
              <a:ea typeface="KBScaredStraight" panose="02000603000000000000" pitchFamily="2" charset="0"/>
            </a:endParaRPr>
          </a:p>
          <a:p>
            <a:pPr>
              <a:defRPr/>
            </a:pPr>
            <a:endParaRPr lang="en-US" sz="1600">
              <a:solidFill>
                <a:srgbClr val="FF0000"/>
              </a:solidFill>
              <a:latin typeface="KG First Time In Forever" panose="02000506000000020003" pitchFamily="2" charset="0"/>
              <a:ea typeface="KBScaredStraight" panose="02000603000000000000" pitchFamily="2" charset="0"/>
            </a:endParaRPr>
          </a:p>
          <a:p>
            <a:pPr>
              <a:defRPr/>
            </a:pPr>
            <a:endParaRPr lang="en-US" sz="1600">
              <a:latin typeface="KG First Time In Forever" panose="02000506000000020003" pitchFamily="2" charset="0"/>
              <a:ea typeface="KBScaredStraight" panose="02000603000000000000" pitchFamily="2" charset="0"/>
            </a:endParaRPr>
          </a:p>
          <a:p>
            <a:pPr marL="228600" indent="-228600">
              <a:buFontTx/>
              <a:buAutoNum type="arabicPeriod"/>
              <a:defRPr/>
            </a:pPr>
            <a:endParaRPr lang="en-US" sz="1600">
              <a:latin typeface="KG First Time In Forever" panose="02000506000000020003" pitchFamily="2" charset="0"/>
              <a:ea typeface="KBScaredStraight" panose="02000603000000000000" pitchFamily="2" charset="0"/>
            </a:endParaRPr>
          </a:p>
          <a:p>
            <a:pPr>
              <a:defRPr/>
            </a:pPr>
            <a:endParaRPr lang="en-US" sz="1600">
              <a:latin typeface="KG First Time In Forever" panose="02000506000000020003" pitchFamily="2" charset="0"/>
              <a:ea typeface="KBScaredStraight" panose="02000603000000000000" pitchFamily="2" charset="0"/>
            </a:endParaRPr>
          </a:p>
          <a:p>
            <a:pPr>
              <a:defRPr/>
            </a:pPr>
            <a:endParaRPr lang="en-US" sz="90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000">
              <a:solidFill>
                <a:sysClr val="windowText" lastClr="000000"/>
              </a:solidFill>
              <a:latin typeface="KG First Time In Forever" panose="02000506000000020003" pitchFamily="2" charset="0"/>
              <a:ea typeface="KBScaredStraight" panose="02000603000000000000" pitchFamily="2" charset="0"/>
            </a:endParaRPr>
          </a:p>
        </p:txBody>
      </p:sp>
      <p:sp>
        <p:nvSpPr>
          <p:cNvPr id="64516" name="TextBox 6"/>
          <p:cNvSpPr txBox="1">
            <a:spLocks noChangeArrowheads="1"/>
          </p:cNvSpPr>
          <p:nvPr/>
        </p:nvSpPr>
        <p:spPr bwMode="auto">
          <a:xfrm rot="5400000">
            <a:off x="-903288" y="879475"/>
            <a:ext cx="1990725" cy="23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latin typeface="KBScaredStraight" panose="02000603000000000000" pitchFamily="2" charset="0"/>
              </a:rPr>
              <a:t>© Brain Wrinkles</a:t>
            </a:r>
          </a:p>
        </p:txBody>
      </p:sp>
      <p:sp>
        <p:nvSpPr>
          <p:cNvPr id="8" name="Rectangle 7"/>
          <p:cNvSpPr/>
          <p:nvPr/>
        </p:nvSpPr>
        <p:spPr>
          <a:xfrm>
            <a:off x="207963" y="107950"/>
            <a:ext cx="8796337" cy="66421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1025596927"/>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659852" y="3107306"/>
            <a:ext cx="3831947" cy="623248"/>
          </a:xfrm>
          <a:prstGeom prst="rect">
            <a:avLst/>
          </a:prstGeom>
          <a:noFill/>
        </p:spPr>
        <p:txBody>
          <a:bodyPr wrap="none" lIns="68580" tIns="34290" rIns="68580" bIns="34290">
            <a:spAutoFit/>
          </a:bodyPr>
          <a:lstStyle/>
          <a:p>
            <a:pPr algn="ctr">
              <a:defRPr/>
            </a:pPr>
            <a:r>
              <a:rPr lang="en-US" b="1">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defRPr/>
            </a:pPr>
            <a:r>
              <a:rPr lang="en-US" b="1">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Comprehension Check </a:t>
            </a:r>
            <a:endParaRPr lang="en-US" b="1">
              <a:ln w="1905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1606527" y="118026"/>
            <a:ext cx="6481763" cy="6601807"/>
          </a:xfrm>
          <a:prstGeom prst="rect">
            <a:avLst/>
          </a:prstGeom>
          <a:noFill/>
        </p:spPr>
        <p:txBody>
          <a:bodyPr>
            <a:spAutoFit/>
          </a:bodyPr>
          <a:lstStyle/>
          <a:p>
            <a:pPr>
              <a:defRPr/>
            </a:pPr>
            <a:r>
              <a:rPr lang="en-US" sz="1400">
                <a:latin typeface="KG First Time In Forever" panose="02000506000000020003" pitchFamily="2" charset="0"/>
                <a:ea typeface="KBScaredStraight" panose="02000603000000000000" pitchFamily="2" charset="0"/>
              </a:rPr>
              <a:t>10. What happened on April 20, 1986 in Chernobyl, Ukraine?</a:t>
            </a:r>
          </a:p>
          <a:p>
            <a:pPr>
              <a:defRPr/>
            </a:pPr>
            <a:r>
              <a:rPr lang="en-US" sz="1400">
                <a:solidFill>
                  <a:srgbClr val="FF0000"/>
                </a:solidFill>
                <a:latin typeface="KG First Time In Forever" panose="02000506000000020003" pitchFamily="2" charset="0"/>
                <a:ea typeface="KBScaredStraight" panose="02000603000000000000" pitchFamily="2" charset="0"/>
              </a:rPr>
              <a:t>Nuclear power plant exploded and released tons of toxic radioactive waste into the atmosphere</a:t>
            </a: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11. What impact did the nuclear explosion have on the environment?</a:t>
            </a:r>
          </a:p>
          <a:p>
            <a:pPr>
              <a:defRPr/>
            </a:pPr>
            <a:r>
              <a:rPr lang="en-US" sz="1400">
                <a:solidFill>
                  <a:srgbClr val="FF0000"/>
                </a:solidFill>
                <a:latin typeface="KG First Time In Forever" panose="02000506000000020003" pitchFamily="2" charset="0"/>
                <a:ea typeface="KBScaredStraight" panose="02000603000000000000" pitchFamily="2" charset="0"/>
              </a:rPr>
              <a:t>Over 100,000 acres of land was contaminated with radioactive wastes; forests and wildlife died, water was not safe to drink and fish could not be eaten; So much land was contaminated, farmers could no long grow/sell crops</a:t>
            </a: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12. What impact did the nuclear explosion have on humans?</a:t>
            </a:r>
          </a:p>
          <a:p>
            <a:pPr>
              <a:defRPr/>
            </a:pPr>
            <a:r>
              <a:rPr lang="en-US" sz="1400">
                <a:solidFill>
                  <a:srgbClr val="FF0000"/>
                </a:solidFill>
                <a:latin typeface="KG First Time In Forever" panose="02000506000000020003" pitchFamily="2" charset="0"/>
                <a:ea typeface="KBScaredStraight" panose="02000603000000000000" pitchFamily="2" charset="0"/>
              </a:rPr>
              <a:t>Radiation exposure causes thyroid cancer, autoimmune diseases, &amp; birth defects</a:t>
            </a: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13. How were other countries effected by the Chernobyl nuclear disaster?</a:t>
            </a:r>
          </a:p>
          <a:p>
            <a:pPr>
              <a:defRPr/>
            </a:pPr>
            <a:r>
              <a:rPr lang="en-US" sz="1400">
                <a:solidFill>
                  <a:srgbClr val="FF0000"/>
                </a:solidFill>
                <a:latin typeface="KG First Time In Forever" panose="02000506000000020003" pitchFamily="2" charset="0"/>
                <a:ea typeface="KBScaredStraight" panose="02000603000000000000" pitchFamily="2" charset="0"/>
              </a:rPr>
              <a:t>Air currents carried the wastes to other parts of the Soviet Union, Eastern Europe, and Scandinavia—as air particles fell to the ground, land and bodies of water were contaminated</a:t>
            </a:r>
          </a:p>
          <a:p>
            <a:pPr>
              <a:defRPr/>
            </a:pPr>
            <a:endParaRPr lang="en-US" sz="1400">
              <a:latin typeface="KG First Time In Forever" panose="02000506000000020003" pitchFamily="2" charset="0"/>
              <a:ea typeface="KBScaredStraight" panose="02000603000000000000" pitchFamily="2" charset="0"/>
            </a:endParaRPr>
          </a:p>
          <a:p>
            <a:pPr>
              <a:defRPr/>
            </a:pPr>
            <a:r>
              <a:rPr lang="en-US" sz="1400">
                <a:latin typeface="KG First Time In Forever" panose="02000506000000020003" pitchFamily="2" charset="0"/>
                <a:ea typeface="KBScaredStraight" panose="02000603000000000000" pitchFamily="2" charset="0"/>
              </a:rPr>
              <a:t>14. What is Chernobyl like today?</a:t>
            </a:r>
          </a:p>
          <a:p>
            <a:pPr>
              <a:defRPr/>
            </a:pPr>
            <a:r>
              <a:rPr lang="en-US" sz="1400">
                <a:solidFill>
                  <a:srgbClr val="FF0000"/>
                </a:solidFill>
                <a:latin typeface="KG First Time In Forever" panose="02000506000000020003" pitchFamily="2" charset="0"/>
                <a:ea typeface="KBScaredStraight" panose="02000603000000000000" pitchFamily="2" charset="0"/>
              </a:rPr>
              <a:t>It is a ghost town, and humans cannot inhabit the area for 20,000 years</a:t>
            </a:r>
          </a:p>
          <a:p>
            <a:pPr>
              <a:defRPr/>
            </a:pPr>
            <a:endParaRPr lang="en-US" sz="1400">
              <a:latin typeface="KG First Time In Forever" panose="02000506000000020003" pitchFamily="2" charset="0"/>
              <a:ea typeface="KBScaredStraight" panose="02000603000000000000" pitchFamily="2" charset="0"/>
            </a:endParaRPr>
          </a:p>
          <a:p>
            <a:pPr>
              <a:defRPr/>
            </a:pPr>
            <a:endParaRPr lang="en-US" sz="1400">
              <a:latin typeface="KG First Time In Forever" panose="02000506000000020003" pitchFamily="2" charset="0"/>
              <a:ea typeface="KBScaredStraight" panose="02000603000000000000" pitchFamily="2" charset="0"/>
            </a:endParaRPr>
          </a:p>
          <a:p>
            <a:pPr marL="342900" indent="-342900">
              <a:buAutoNum type="arabicPeriod"/>
              <a:defRPr/>
            </a:pPr>
            <a:endParaRPr lang="en-US" sz="1400">
              <a:latin typeface="KG First Time In Forever" panose="02000506000000020003" pitchFamily="2" charset="0"/>
              <a:ea typeface="KBScaredStraight" panose="02000603000000000000" pitchFamily="2" charset="0"/>
            </a:endParaRPr>
          </a:p>
          <a:p>
            <a:pPr>
              <a:defRPr/>
            </a:pPr>
            <a:endParaRPr lang="en-US" sz="1600">
              <a:latin typeface="KG First Time In Forever" panose="02000506000000020003" pitchFamily="2" charset="0"/>
              <a:ea typeface="KBScaredStraight" panose="02000603000000000000" pitchFamily="2" charset="0"/>
            </a:endParaRPr>
          </a:p>
          <a:p>
            <a:pPr marL="342900" indent="-342900">
              <a:buAutoNum type="arabicPeriod"/>
              <a:defRPr/>
            </a:pPr>
            <a:endParaRPr lang="en-US" sz="1600">
              <a:latin typeface="KG First Time In Forever" panose="02000506000000020003" pitchFamily="2" charset="0"/>
              <a:ea typeface="KBScaredStraight" panose="02000603000000000000" pitchFamily="2" charset="0"/>
            </a:endParaRPr>
          </a:p>
          <a:p>
            <a:pPr>
              <a:defRPr/>
            </a:pPr>
            <a:endParaRPr lang="en-US" sz="1600">
              <a:solidFill>
                <a:srgbClr val="FF0000"/>
              </a:solidFill>
              <a:latin typeface="KG First Time In Forever" panose="02000506000000020003" pitchFamily="2" charset="0"/>
              <a:ea typeface="KBScaredStraight" panose="02000603000000000000" pitchFamily="2" charset="0"/>
            </a:endParaRPr>
          </a:p>
          <a:p>
            <a:pPr>
              <a:defRPr/>
            </a:pPr>
            <a:endParaRPr lang="en-US" sz="1600">
              <a:latin typeface="KG First Time In Forever" panose="02000506000000020003" pitchFamily="2" charset="0"/>
              <a:ea typeface="KBScaredStraight" panose="02000603000000000000" pitchFamily="2" charset="0"/>
            </a:endParaRPr>
          </a:p>
          <a:p>
            <a:pPr marL="228600" indent="-228600">
              <a:buFontTx/>
              <a:buAutoNum type="arabicPeriod"/>
              <a:defRPr/>
            </a:pPr>
            <a:endParaRPr lang="en-US" sz="1600">
              <a:latin typeface="KG First Time In Forever" panose="02000506000000020003" pitchFamily="2" charset="0"/>
              <a:ea typeface="KBScaredStraight" panose="02000603000000000000" pitchFamily="2" charset="0"/>
            </a:endParaRPr>
          </a:p>
          <a:p>
            <a:pPr>
              <a:defRPr/>
            </a:pPr>
            <a:endParaRPr lang="en-US" sz="1600">
              <a:latin typeface="KG First Time In Forever" panose="02000506000000020003" pitchFamily="2" charset="0"/>
              <a:ea typeface="KBScaredStraight" panose="02000603000000000000" pitchFamily="2" charset="0"/>
            </a:endParaRPr>
          </a:p>
          <a:p>
            <a:pPr>
              <a:defRPr/>
            </a:pPr>
            <a:endParaRPr lang="en-US" sz="90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000">
              <a:solidFill>
                <a:sysClr val="windowText" lastClr="000000"/>
              </a:solidFill>
              <a:latin typeface="KG First Time In Forever" panose="02000506000000020003" pitchFamily="2" charset="0"/>
              <a:ea typeface="KBScaredStraight" panose="02000603000000000000" pitchFamily="2" charset="0"/>
            </a:endParaRPr>
          </a:p>
        </p:txBody>
      </p:sp>
      <p:sp>
        <p:nvSpPr>
          <p:cNvPr id="64516" name="TextBox 6"/>
          <p:cNvSpPr txBox="1">
            <a:spLocks noChangeArrowheads="1"/>
          </p:cNvSpPr>
          <p:nvPr/>
        </p:nvSpPr>
        <p:spPr bwMode="auto">
          <a:xfrm rot="5400000">
            <a:off x="-903288" y="879475"/>
            <a:ext cx="1990725" cy="23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latin typeface="KBScaredStraight" panose="02000603000000000000" pitchFamily="2" charset="0"/>
              </a:rPr>
              <a:t>© Brain Wrinkles</a:t>
            </a:r>
          </a:p>
        </p:txBody>
      </p:sp>
      <p:sp>
        <p:nvSpPr>
          <p:cNvPr id="8" name="Rectangle 7"/>
          <p:cNvSpPr/>
          <p:nvPr/>
        </p:nvSpPr>
        <p:spPr>
          <a:xfrm>
            <a:off x="207963" y="107950"/>
            <a:ext cx="8796337" cy="66421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270043873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5789790"/>
          </a:xfrm>
          <a:prstGeom prst="rect">
            <a:avLst/>
          </a:prstGeom>
        </p:spPr>
        <p:txBody>
          <a:bodyPr wrap="square">
            <a:spAutoFit/>
          </a:bodyPr>
          <a:lstStyle/>
          <a:p>
            <a:pPr>
              <a:lnSpc>
                <a:spcPct val="107000"/>
              </a:lnSpc>
              <a:spcAft>
                <a:spcPts val="600"/>
              </a:spcAft>
            </a:pPr>
            <a:endParaRPr lang="en-US" sz="105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a:latin typeface="KG Second Chances Solid" panose="02000000000000000000" pitchFamily="2" charset="0"/>
              </a:rPr>
              <a:t>TEACHER INFO: TICKET OUT THE DOOR</a:t>
            </a:r>
          </a:p>
          <a:p>
            <a:pPr marL="571500" indent="-571500">
              <a:buFont typeface="Arial" panose="020B0604020202020204" pitchFamily="34" charset="0"/>
              <a:buChar char="•"/>
            </a:pPr>
            <a:endParaRPr lang="en-US" sz="2400">
              <a:latin typeface="KBScaredStraight" panose="02000603000000000000"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2400">
                <a:latin typeface="KG First Time In Forever" panose="02000506000000020003" pitchFamily="2" charset="0"/>
                <a:ea typeface="KBScaredStraight" panose="02000603000000000000" pitchFamily="2" charset="0"/>
                <a:cs typeface="Arial" panose="020B0604020202020204" pitchFamily="34" charset="0"/>
              </a:rPr>
              <a:t>Print off the Design an App ticket for each student.</a:t>
            </a:r>
          </a:p>
          <a:p>
            <a:pPr marL="457200" indent="-457200">
              <a:lnSpc>
                <a:spcPct val="107000"/>
              </a:lnSpc>
              <a:spcAft>
                <a:spcPts val="800"/>
              </a:spcAft>
              <a:buFont typeface="Arial" panose="020B0604020202020204" pitchFamily="34" charset="0"/>
              <a:buChar char="•"/>
            </a:pPr>
            <a:endParaRPr lang="en-US" sz="2400">
              <a:latin typeface="KG First Time In Forever" panose="02000506000000020003"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r>
              <a:rPr lang="en-US" sz="2400">
                <a:latin typeface="KG First Time In Forever" panose="02000506000000020003" pitchFamily="2" charset="0"/>
                <a:ea typeface="KBScaredStraight" panose="02000603000000000000" pitchFamily="2" charset="0"/>
                <a:cs typeface="Arial" panose="020B0604020202020204" pitchFamily="34" charset="0"/>
              </a:rPr>
              <a:t>The students will </a:t>
            </a:r>
            <a:r>
              <a:rPr lang="en-US" sz="2400">
                <a:latin typeface="KG First Time In Forever" panose="02000506000000020003" pitchFamily="2" charset="0"/>
                <a:ea typeface="Tahoma" panose="020B0604030504040204" pitchFamily="34" charset="0"/>
                <a:cs typeface="Tahoma" panose="020B0604030504040204" pitchFamily="34" charset="0"/>
              </a:rPr>
              <a:t>design the logo for a new app that will solve one of Europe’s environmental issues.</a:t>
            </a:r>
          </a:p>
          <a:p>
            <a:pPr marL="457200" indent="-457200">
              <a:buFont typeface="Arial" panose="020B0604020202020204" pitchFamily="34" charset="0"/>
              <a:buChar char="•"/>
            </a:pPr>
            <a:endParaRPr lang="en-US" sz="2400">
              <a:latin typeface="KG First Time In Forever" panose="02000506000000020003" pitchFamily="2"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a:latin typeface="KG First Time In Forever" panose="02000506000000020003" pitchFamily="2" charset="0"/>
                <a:ea typeface="Tahoma" panose="020B0604030504040204" pitchFamily="34" charset="0"/>
                <a:cs typeface="Tahoma" panose="020B0604030504040204" pitchFamily="34" charset="0"/>
              </a:rPr>
              <a:t>Next, they will write a description about what the app does and how it will work to fix the issue.</a:t>
            </a:r>
          </a:p>
          <a:p>
            <a:pPr marL="457200" indent="-457200">
              <a:buFont typeface="Arial" panose="020B0604020202020204" pitchFamily="34" charset="0"/>
              <a:buChar char="•"/>
            </a:pPr>
            <a:endParaRPr lang="en-US" sz="240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990428639"/>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666" y="163655"/>
            <a:ext cx="4498667" cy="746358"/>
          </a:xfrm>
          <a:prstGeom prst="rect">
            <a:avLst/>
          </a:prstGeom>
          <a:noFill/>
        </p:spPr>
        <p:txBody>
          <a:bodyPr wrap="none" lIns="68580" tIns="34290" rIns="68580" bIns="34290">
            <a:spAutoFit/>
          </a:bodyPr>
          <a:lstStyle/>
          <a:p>
            <a:pPr algn="ctr"/>
            <a:r>
              <a:rPr lang="en-US" sz="4400" b="1">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Design an App</a:t>
            </a:r>
          </a:p>
        </p:txBody>
      </p:sp>
      <p:sp>
        <p:nvSpPr>
          <p:cNvPr id="10" name="TextBox 9"/>
          <p:cNvSpPr txBox="1"/>
          <p:nvPr/>
        </p:nvSpPr>
        <p:spPr>
          <a:xfrm>
            <a:off x="9769" y="809011"/>
            <a:ext cx="4562229" cy="692497"/>
          </a:xfrm>
          <a:prstGeom prst="rect">
            <a:avLst/>
          </a:prstGeom>
          <a:noFill/>
        </p:spPr>
        <p:txBody>
          <a:bodyPr wrap="square" rtlCol="0">
            <a:spAutoFit/>
          </a:bodyPr>
          <a:lstStyle/>
          <a:p>
            <a:pPr algn="ctr"/>
            <a:r>
              <a:rPr lang="en-US" sz="1300">
                <a:latin typeface="KG First Time In Forever" panose="02000506000000020003" pitchFamily="2" charset="0"/>
                <a:ea typeface="Tahoma" panose="020B0604030504040204" pitchFamily="34" charset="0"/>
                <a:cs typeface="Tahoma" panose="020B0604030504040204" pitchFamily="34" charset="0"/>
              </a:rPr>
              <a:t>Design the logo for a new app that will solve one of Europe’s environmental issues. Also, write a description about what the app does and how it will work to fix the issue.</a:t>
            </a:r>
          </a:p>
        </p:txBody>
      </p:sp>
      <p:sp>
        <p:nvSpPr>
          <p:cNvPr id="11" name="Rectangle 10"/>
          <p:cNvSpPr/>
          <p:nvPr/>
        </p:nvSpPr>
        <p:spPr>
          <a:xfrm>
            <a:off x="0"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46336" y="6676202"/>
            <a:ext cx="2653250" cy="246221"/>
          </a:xfrm>
          <a:prstGeom prst="rect">
            <a:avLst/>
          </a:prstGeom>
          <a:noFill/>
        </p:spPr>
        <p:txBody>
          <a:bodyPr wrap="square" rtlCol="0">
            <a:spAutoFit/>
          </a:bodyPr>
          <a:lstStyle/>
          <a:p>
            <a:r>
              <a:rPr lang="en-US" sz="100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13" name="TextBox 12"/>
          <p:cNvSpPr txBox="1"/>
          <p:nvPr/>
        </p:nvSpPr>
        <p:spPr>
          <a:xfrm>
            <a:off x="4508855" y="6676203"/>
            <a:ext cx="2653250" cy="246221"/>
          </a:xfrm>
          <a:prstGeom prst="rect">
            <a:avLst/>
          </a:prstGeom>
          <a:noFill/>
        </p:spPr>
        <p:txBody>
          <a:bodyPr wrap="square" rtlCol="0">
            <a:spAutoFit/>
          </a:bodyPr>
          <a:lstStyle/>
          <a:p>
            <a:r>
              <a:rPr lang="en-US" sz="100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14" name="Rectangle 13"/>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p:cNvSpPr txBox="1"/>
          <p:nvPr/>
        </p:nvSpPr>
        <p:spPr>
          <a:xfrm>
            <a:off x="0" y="0"/>
            <a:ext cx="2653250"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Name</a:t>
            </a:r>
            <a:r>
              <a:rPr lang="en-US" sz="1000">
                <a:solidFill>
                  <a:schemeClr val="bg1">
                    <a:lumMod val="50000"/>
                  </a:schemeClr>
                </a:solidFill>
                <a:latin typeface="KBScaredStraight" panose="02000603000000000000" pitchFamily="2" charset="0"/>
                <a:ea typeface="KBScaredStraight" panose="02000603000000000000" pitchFamily="2" charset="0"/>
              </a:rPr>
              <a:t>:</a:t>
            </a:r>
          </a:p>
        </p:txBody>
      </p:sp>
      <p:sp>
        <p:nvSpPr>
          <p:cNvPr id="16" name="TextBox 15"/>
          <p:cNvSpPr txBox="1"/>
          <p:nvPr/>
        </p:nvSpPr>
        <p:spPr>
          <a:xfrm>
            <a:off x="4571999" y="-11468"/>
            <a:ext cx="2653250" cy="276999"/>
          </a:xfrm>
          <a:prstGeom prst="rect">
            <a:avLst/>
          </a:prstGeom>
          <a:noFill/>
        </p:spPr>
        <p:txBody>
          <a:bodyPr wrap="square" rtlCol="0">
            <a:spAutoFit/>
          </a:bodyPr>
          <a:lstStyle/>
          <a:p>
            <a:r>
              <a:rPr lang="en-US" sz="1200">
                <a:latin typeface="KBScaredStraight" panose="02000603000000000000" pitchFamily="2" charset="0"/>
                <a:ea typeface="KBScaredStraight" panose="02000603000000000000" pitchFamily="2" charset="0"/>
              </a:rPr>
              <a:t>Name</a:t>
            </a:r>
            <a:r>
              <a:rPr lang="en-US" sz="1000">
                <a:solidFill>
                  <a:schemeClr val="bg1">
                    <a:lumMod val="50000"/>
                  </a:schemeClr>
                </a:solidFill>
                <a:latin typeface="KBScaredStraight" panose="02000603000000000000" pitchFamily="2" charset="0"/>
                <a:ea typeface="KBScaredStraight" panose="02000603000000000000" pitchFamily="2" charset="0"/>
              </a:rPr>
              <a:t>:</a:t>
            </a:r>
          </a:p>
        </p:txBody>
      </p:sp>
      <p:sp>
        <p:nvSpPr>
          <p:cNvPr id="2" name="Rectangle 1"/>
          <p:cNvSpPr/>
          <p:nvPr/>
        </p:nvSpPr>
        <p:spPr>
          <a:xfrm>
            <a:off x="103900" y="1506071"/>
            <a:ext cx="4373970" cy="5212080"/>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45361" y="1645966"/>
            <a:ext cx="1989173" cy="2012671"/>
          </a:xfrm>
          <a:prstGeom prst="round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98895" y="163655"/>
            <a:ext cx="4498667" cy="746358"/>
          </a:xfrm>
          <a:prstGeom prst="rect">
            <a:avLst/>
          </a:prstGeom>
          <a:noFill/>
        </p:spPr>
        <p:txBody>
          <a:bodyPr wrap="none" lIns="68580" tIns="34290" rIns="68580" bIns="34290">
            <a:spAutoFit/>
          </a:bodyPr>
          <a:lstStyle/>
          <a:p>
            <a:pPr algn="ctr"/>
            <a:r>
              <a:rPr lang="en-US" sz="4400" b="1">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Design an App</a:t>
            </a:r>
          </a:p>
        </p:txBody>
      </p:sp>
      <p:sp>
        <p:nvSpPr>
          <p:cNvPr id="18" name="TextBox 17"/>
          <p:cNvSpPr txBox="1"/>
          <p:nvPr/>
        </p:nvSpPr>
        <p:spPr>
          <a:xfrm>
            <a:off x="4571998" y="809011"/>
            <a:ext cx="4562229" cy="692497"/>
          </a:xfrm>
          <a:prstGeom prst="rect">
            <a:avLst/>
          </a:prstGeom>
          <a:noFill/>
        </p:spPr>
        <p:txBody>
          <a:bodyPr wrap="square" rtlCol="0">
            <a:spAutoFit/>
          </a:bodyPr>
          <a:lstStyle/>
          <a:p>
            <a:pPr algn="ctr"/>
            <a:r>
              <a:rPr lang="en-US" sz="1300">
                <a:latin typeface="KG First Time In Forever" panose="02000506000000020003" pitchFamily="2" charset="0"/>
                <a:ea typeface="Tahoma" panose="020B0604030504040204" pitchFamily="34" charset="0"/>
                <a:cs typeface="Tahoma" panose="020B0604030504040204" pitchFamily="34" charset="0"/>
              </a:rPr>
              <a:t>Design the logo for a new app that will solve one of Europe’s environmental issues. Also, write a description about what the app does and how it will work to fix the issue.</a:t>
            </a:r>
          </a:p>
        </p:txBody>
      </p:sp>
      <p:sp>
        <p:nvSpPr>
          <p:cNvPr id="19" name="Rectangle 18"/>
          <p:cNvSpPr/>
          <p:nvPr/>
        </p:nvSpPr>
        <p:spPr>
          <a:xfrm>
            <a:off x="4666129" y="1506071"/>
            <a:ext cx="4373970" cy="5212080"/>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807590" y="1645966"/>
            <a:ext cx="1989173" cy="2012671"/>
          </a:xfrm>
          <a:prstGeom prst="round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710341"/>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8224" y="261588"/>
            <a:ext cx="8027893" cy="6269691"/>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91"/>
          </a:p>
        </p:txBody>
      </p:sp>
      <p:sp>
        <p:nvSpPr>
          <p:cNvPr id="30" name="Rectangle 29"/>
          <p:cNvSpPr/>
          <p:nvPr/>
        </p:nvSpPr>
        <p:spPr>
          <a:xfrm>
            <a:off x="766482" y="570010"/>
            <a:ext cx="7611036" cy="5894705"/>
          </a:xfrm>
          <a:prstGeom prst="rect">
            <a:avLst/>
          </a:prstGeom>
          <a:noFill/>
        </p:spPr>
        <p:txBody>
          <a:bodyPr wrap="square" lIns="66563" tIns="33281" rIns="66563" bIns="33281">
            <a:spAutoFit/>
          </a:bodyPr>
          <a:lstStyle/>
          <a:p>
            <a:pPr marL="332833" indent="-332833">
              <a:buFont typeface="Arial" panose="020B0604020202020204" pitchFamily="34" charset="0"/>
              <a:buChar char="•"/>
              <a:defRPr/>
            </a:pPr>
            <a:endParaRPr lang="en-US" sz="801">
              <a:ln w="0"/>
              <a:latin typeface="KG Payphone" panose="02000000000000000000" pitchFamily="2" charset="0"/>
            </a:endParaRPr>
          </a:p>
          <a:p>
            <a:pPr marL="332833" indent="-332833">
              <a:buFont typeface="Arial" panose="020B0604020202020204" pitchFamily="34" charset="0"/>
              <a:buChar char="•"/>
              <a:defRPr/>
            </a:pPr>
            <a:endParaRPr lang="en-US" sz="801">
              <a:ln w="0"/>
              <a:latin typeface="KG Payphone" panose="02000000000000000000" pitchFamily="2" charset="0"/>
            </a:endParaRPr>
          </a:p>
          <a:p>
            <a:pPr marL="332833" indent="-332833">
              <a:buFont typeface="Arial" panose="020B0604020202020204" pitchFamily="34" charset="0"/>
              <a:buChar char="•"/>
              <a:defRPr/>
            </a:pPr>
            <a:endParaRPr lang="en-US" sz="801">
              <a:ln w="0"/>
              <a:latin typeface="KG Payphone" panose="02000000000000000000" pitchFamily="2" charset="0"/>
            </a:endParaRPr>
          </a:p>
          <a:p>
            <a:pPr marL="332833" indent="-332833">
              <a:buFont typeface="Arial" panose="020B0604020202020204" pitchFamily="34" charset="0"/>
              <a:buChar char="•"/>
              <a:defRPr/>
            </a:pPr>
            <a:endParaRPr lang="en-US" sz="801">
              <a:ln w="0"/>
              <a:latin typeface="KG Payphone" panose="02000000000000000000" pitchFamily="2" charset="0"/>
            </a:endParaRPr>
          </a:p>
          <a:p>
            <a:pPr marL="332833" indent="-332833">
              <a:buFont typeface="Arial" panose="020B0604020202020204" pitchFamily="34" charset="0"/>
              <a:buChar char="•"/>
              <a:defRPr/>
            </a:pPr>
            <a:endParaRPr lang="en-US" sz="801">
              <a:ln w="0"/>
              <a:latin typeface="KG Payphone" panose="02000000000000000000" pitchFamily="2" charset="0"/>
            </a:endParaRPr>
          </a:p>
          <a:p>
            <a:pPr eaLnBrk="1" hangingPunct="1">
              <a:defRPr/>
            </a:pPr>
            <a:r>
              <a:rPr lang="en-US">
                <a:latin typeface="KBScaredStraight" panose="02000603000000000000" pitchFamily="2" charset="0"/>
                <a:ea typeface="KBScaredStraight" panose="02000603000000000000" pitchFamily="2" charset="0"/>
                <a:cs typeface="Arial" panose="020B0604020202020204" pitchFamily="34" charset="0"/>
              </a:rPr>
              <a:t>Thank you so much for downloading this file. I sincerely hope you find it helpful and that your students learn a lot from it! I look forward to reading your feedback in my store.</a:t>
            </a:r>
          </a:p>
          <a:p>
            <a:pPr eaLnBrk="1" hangingPunct="1">
              <a:defRPr/>
            </a:pPr>
            <a:endParaRPr lang="en-US">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a:latin typeface="KBScaredStraight" panose="02000603000000000000" pitchFamily="2" charset="0"/>
                <a:ea typeface="KBScaredStraight" panose="02000603000000000000" pitchFamily="2" charset="0"/>
                <a:cs typeface="Arial" panose="020B0604020202020204" pitchFamily="34" charset="0"/>
              </a:rPr>
              <a:t>If you like this file, you might want to check out some of my other products that teach social studies topics in creative, engaging, and hands-on ways.</a:t>
            </a:r>
          </a:p>
          <a:p>
            <a:pPr eaLnBrk="1" hangingPunct="1">
              <a:defRPr/>
            </a:pPr>
            <a:endParaRPr lang="en-US" sz="1165">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a:latin typeface="KBScaredStraight" panose="02000603000000000000" pitchFamily="2" charset="0"/>
              <a:ea typeface="KBScaredStraight" panose="02000603000000000000" pitchFamily="2" charset="0"/>
              <a:cs typeface="Arial" panose="020B0604020202020204" pitchFamily="34" charset="0"/>
            </a:endParaRPr>
          </a:p>
          <a:p>
            <a:pPr algn="ctr" eaLnBrk="1" hangingPunct="1">
              <a:defRPr/>
            </a:pPr>
            <a:endParaRPr lang="en-US" sz="1748">
              <a:latin typeface="KBScaredStraight" panose="02000603000000000000" pitchFamily="2" charset="0"/>
              <a:ea typeface="KBScaredStraight" panose="02000603000000000000" pitchFamily="2" charset="0"/>
              <a:cs typeface="Arial" panose="020B0604020202020204" pitchFamily="34" charset="0"/>
            </a:endParaRPr>
          </a:p>
          <a:p>
            <a:pPr algn="ctr" eaLnBrk="1" hangingPunct="1">
              <a:defRPr/>
            </a:pPr>
            <a:endParaRPr lang="en-US" sz="1748">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456">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748">
                <a:latin typeface="KBScaredStraight" panose="02000603000000000000" pitchFamily="2" charset="0"/>
                <a:ea typeface="KBScaredStraight" panose="02000603000000000000" pitchFamily="2" charset="0"/>
                <a:cs typeface="Arial" panose="020B0604020202020204" pitchFamily="34" charset="0"/>
              </a:rPr>
              <a:t>Best wishes,</a:t>
            </a:r>
          </a:p>
          <a:p>
            <a:pPr eaLnBrk="1" hangingPunct="1">
              <a:defRPr/>
            </a:pPr>
            <a:r>
              <a:rPr lang="en-US" sz="2912">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eaLnBrk="1" hangingPunct="1">
              <a:defRPr/>
            </a:pPr>
            <a:endParaRPr lang="en-US" sz="1748">
              <a:ln w="0"/>
              <a:latin typeface="KG Payphone" panose="02000000000000000000" pitchFamily="2" charset="0"/>
            </a:endParaRPr>
          </a:p>
        </p:txBody>
      </p:sp>
      <p:sp>
        <p:nvSpPr>
          <p:cNvPr id="8" name="Rectangle 7"/>
          <p:cNvSpPr/>
          <p:nvPr/>
        </p:nvSpPr>
        <p:spPr>
          <a:xfrm>
            <a:off x="2483921" y="294573"/>
            <a:ext cx="4012147" cy="881406"/>
          </a:xfrm>
          <a:prstGeom prst="rect">
            <a:avLst/>
          </a:prstGeom>
          <a:noFill/>
        </p:spPr>
        <p:txBody>
          <a:bodyPr wrap="none" lIns="49922" tIns="24961" rIns="49922" bIns="24961">
            <a:spAutoFit/>
          </a:bodyPr>
          <a:lstStyle/>
          <a:p>
            <a:pPr algn="ctr" eaLnBrk="1" hangingPunct="1">
              <a:defRPr/>
            </a:pPr>
            <a:r>
              <a:rPr lang="en-US" sz="5400" b="1">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Thank You!</a:t>
            </a:r>
          </a:p>
        </p:txBody>
      </p:sp>
      <p:pic>
        <p:nvPicPr>
          <p:cNvPr id="18438" name="Picture 8">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2080" y="5272746"/>
            <a:ext cx="1188720" cy="11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394" y="3271850"/>
            <a:ext cx="2433656"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6068" y="3271850"/>
            <a:ext cx="1828800" cy="2438400"/>
          </a:xfrm>
          <a:prstGeom prst="rect">
            <a:avLst/>
          </a:prstGeom>
          <a:ln w="38100">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3962" y="3271850"/>
            <a:ext cx="2426540" cy="1828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895927"/>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6859" y="261588"/>
            <a:ext cx="8364070" cy="6269691"/>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91"/>
          </a:p>
        </p:txBody>
      </p:sp>
      <p:sp>
        <p:nvSpPr>
          <p:cNvPr id="30" name="Rectangle 29"/>
          <p:cNvSpPr/>
          <p:nvPr/>
        </p:nvSpPr>
        <p:spPr>
          <a:xfrm>
            <a:off x="551329" y="294155"/>
            <a:ext cx="8108577" cy="6048016"/>
          </a:xfrm>
          <a:prstGeom prst="rect">
            <a:avLst/>
          </a:prstGeom>
          <a:noFill/>
        </p:spPr>
        <p:txBody>
          <a:bodyPr wrap="square" lIns="66563" tIns="33281" rIns="66563" bIns="33281">
            <a:spAutoFit/>
          </a:bodyPr>
          <a:lstStyle/>
          <a:p>
            <a:pPr marL="332833" indent="-332833">
              <a:buFont typeface="Arial" panose="020B0604020202020204" pitchFamily="34" charset="0"/>
              <a:buChar char="•"/>
              <a:defRPr/>
            </a:pPr>
            <a:endParaRPr lang="en-US" sz="1019">
              <a:ln w="0"/>
              <a:latin typeface="KG Payphone" panose="02000000000000000000" pitchFamily="2" charset="0"/>
            </a:endParaRPr>
          </a:p>
          <a:p>
            <a:pPr marL="332833" indent="-332833">
              <a:buFont typeface="Arial" panose="020B0604020202020204" pitchFamily="34" charset="0"/>
              <a:buChar char="•"/>
              <a:defRPr/>
            </a:pPr>
            <a:endParaRPr lang="en-US" sz="1019">
              <a:ln w="0"/>
              <a:latin typeface="KG Payphone" panose="02000000000000000000" pitchFamily="2" charset="0"/>
            </a:endParaRPr>
          </a:p>
          <a:p>
            <a:pPr marL="332833" indent="-332833">
              <a:buFont typeface="Arial" panose="020B0604020202020204" pitchFamily="34" charset="0"/>
              <a:buChar char="•"/>
              <a:defRPr/>
            </a:pPr>
            <a:endParaRPr lang="en-US" sz="1019">
              <a:ln w="0"/>
              <a:latin typeface="KG Payphone" panose="02000000000000000000" pitchFamily="2" charset="0"/>
            </a:endParaRPr>
          </a:p>
          <a:p>
            <a:pPr marL="332833" indent="-332833">
              <a:buFont typeface="Arial" panose="020B0604020202020204" pitchFamily="34" charset="0"/>
              <a:buChar char="•"/>
              <a:defRPr/>
            </a:pPr>
            <a:endParaRPr lang="en-US" sz="1019">
              <a:ln w="0"/>
              <a:latin typeface="KG Payphone" panose="02000000000000000000" pitchFamily="2" charset="0"/>
            </a:endParaRPr>
          </a:p>
          <a:p>
            <a:pPr marL="332833" indent="-332833">
              <a:buFont typeface="Arial" panose="020B0604020202020204" pitchFamily="34" charset="0"/>
              <a:buChar char="•"/>
              <a:defRPr/>
            </a:pPr>
            <a:endParaRPr lang="en-US" sz="1019">
              <a:ln w="0"/>
              <a:latin typeface="KG Payphone" panose="02000000000000000000" pitchFamily="2" charset="0"/>
            </a:endParaRPr>
          </a:p>
          <a:p>
            <a:pPr eaLnBrk="1" hangingPunct="1">
              <a:defRPr/>
            </a:pPr>
            <a:r>
              <a:rPr lang="en-US" sz="1400">
                <a:latin typeface="KBScaredStraight" panose="02000603000000000000" pitchFamily="2" charset="0"/>
                <a:ea typeface="KBScaredStraight" panose="02000603000000000000" pitchFamily="2" charset="0"/>
                <a:cs typeface="Arial" panose="020B0604020202020204" pitchFamily="34" charset="0"/>
              </a:rPr>
              <a:t>© Brain Wrinkles. Your download includes a limited use license from Brain Wrinkles. The purchaser may use the resource for </a:t>
            </a:r>
            <a:r>
              <a:rPr lang="en-US" sz="1400" b="1">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personal classroom use only</a:t>
            </a:r>
            <a:r>
              <a:rPr lang="en-US" sz="1400">
                <a:latin typeface="KBScaredStraight" panose="02000603000000000000" pitchFamily="2" charset="0"/>
                <a:ea typeface="KBScaredStraight" panose="02000603000000000000" pitchFamily="2" charset="0"/>
                <a:cs typeface="Arial" panose="020B0604020202020204" pitchFamily="34" charset="0"/>
              </a:rPr>
              <a:t>. The license is not transferable to another person. Other teachers should purchase their own license through my store. </a:t>
            </a:r>
          </a:p>
          <a:p>
            <a:pPr eaLnBrk="1" hangingPunct="1">
              <a:defRPr/>
            </a:pPr>
            <a:endParaRPr lang="en-US" sz="140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a:latin typeface="KBScaredStraight" panose="02000603000000000000" pitchFamily="2" charset="0"/>
                <a:ea typeface="KBScaredStraight" panose="02000603000000000000" pitchFamily="2" charset="0"/>
                <a:cs typeface="Arial" panose="020B0604020202020204" pitchFamily="34" charset="0"/>
              </a:rPr>
              <a:t>This resource is </a:t>
            </a:r>
            <a:r>
              <a:rPr lang="en-US" sz="1400" b="1" u="sng">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not</a:t>
            </a:r>
            <a:r>
              <a:rPr lang="en-US" sz="1400">
                <a:solidFill>
                  <a:srgbClr val="3FBBEE"/>
                </a:solidFill>
                <a:latin typeface="KBScaredStraight" panose="02000603000000000000" pitchFamily="2" charset="0"/>
                <a:ea typeface="KBScaredStraight" panose="02000603000000000000" pitchFamily="2" charset="0"/>
                <a:cs typeface="Arial" panose="020B0604020202020204" pitchFamily="34" charset="0"/>
              </a:rPr>
              <a:t> </a:t>
            </a:r>
            <a:r>
              <a:rPr lang="en-US" sz="1400">
                <a:latin typeface="KBScaredStraight" panose="02000603000000000000" pitchFamily="2" charset="0"/>
                <a:ea typeface="KBScaredStraight" panose="02000603000000000000" pitchFamily="2" charset="0"/>
                <a:cs typeface="Arial" panose="020B0604020202020204" pitchFamily="34" charset="0"/>
              </a:rPr>
              <a:t>to be used:</a:t>
            </a:r>
          </a:p>
          <a:p>
            <a:pPr marL="156016" indent="-156016">
              <a:buFont typeface="Arial" panose="020B0604020202020204" pitchFamily="34" charset="0"/>
              <a:buChar char="•"/>
              <a:defRPr/>
            </a:pPr>
            <a:r>
              <a:rPr lang="en-US" sz="1400">
                <a:latin typeface="KBScaredStraight" panose="02000603000000000000" pitchFamily="2" charset="0"/>
                <a:ea typeface="KBScaredStraight" panose="02000603000000000000" pitchFamily="2" charset="0"/>
                <a:cs typeface="Arial" panose="020B0604020202020204" pitchFamily="34" charset="0"/>
              </a:rPr>
              <a:t>By an entire grade level, school, or district without purchasing the proper number of licenses. For school/district licenses at a discount, please contact me.</a:t>
            </a:r>
          </a:p>
          <a:p>
            <a:pPr marL="156016" indent="-156016">
              <a:buFont typeface="Arial" panose="020B0604020202020204" pitchFamily="34" charset="0"/>
              <a:buChar char="•"/>
              <a:defRPr/>
            </a:pPr>
            <a:r>
              <a:rPr lang="en-US" sz="1400">
                <a:latin typeface="KBScaredStraight" panose="02000603000000000000" pitchFamily="2" charset="0"/>
                <a:ea typeface="KBScaredStraight" panose="02000603000000000000" pitchFamily="2" charset="0"/>
                <a:cs typeface="Arial" panose="020B0604020202020204" pitchFamily="34" charset="0"/>
              </a:rPr>
              <a:t>As part of a product listed for sale or for free by another individual.</a:t>
            </a:r>
          </a:p>
          <a:p>
            <a:pPr marL="156016" indent="-156016">
              <a:buFont typeface="Arial" panose="020B0604020202020204" pitchFamily="34" charset="0"/>
              <a:buChar char="•"/>
              <a:defRPr/>
            </a:pPr>
            <a:r>
              <a:rPr lang="en-US" sz="1400">
                <a:latin typeface="KBScaredStraight" panose="02000603000000000000" pitchFamily="2" charset="0"/>
                <a:ea typeface="KBScaredStraight" panose="02000603000000000000" pitchFamily="2" charset="0"/>
                <a:cs typeface="Arial" panose="020B0604020202020204" pitchFamily="34" charset="0"/>
              </a:rPr>
              <a:t>On shared databases.</a:t>
            </a:r>
          </a:p>
          <a:p>
            <a:pPr marL="156016" indent="-156016">
              <a:buFont typeface="Arial" panose="020B0604020202020204" pitchFamily="34" charset="0"/>
              <a:buChar char="•"/>
              <a:defRPr/>
            </a:pPr>
            <a:r>
              <a:rPr lang="en-US" sz="1400">
                <a:latin typeface="KBScaredStraight" panose="02000603000000000000" pitchFamily="2" charset="0"/>
                <a:ea typeface="KBScaredStraight" panose="02000603000000000000" pitchFamily="2" charset="0"/>
                <a:cs typeface="Arial" panose="020B0604020202020204" pitchFamily="34" charset="0"/>
              </a:rPr>
              <a:t>Online in any way other than on password-protected website for student use only. </a:t>
            </a:r>
          </a:p>
          <a:p>
            <a:pPr eaLnBrk="1" hangingPunct="1">
              <a:defRPr/>
            </a:pPr>
            <a:endParaRPr lang="en-US" sz="140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a:latin typeface="KBScaredStraight" panose="02000603000000000000" pitchFamily="2" charset="0"/>
                <a:ea typeface="KBScaredStraight" panose="02000603000000000000" pitchFamily="2" charset="0"/>
                <a:cs typeface="Arial" panose="020B0604020202020204" pitchFamily="34" charset="0"/>
              </a:rPr>
              <a:t>© Copyright Brain Wrinkles. All rights reserved. Permission is granted to copy pages specifically designed for student or teacher use by the </a:t>
            </a:r>
            <a:r>
              <a:rPr lang="en-US" sz="1400" b="1">
                <a:latin typeface="KBScaredStraight" panose="02000603000000000000" pitchFamily="2" charset="0"/>
                <a:ea typeface="KBScaredStraight" panose="02000603000000000000" pitchFamily="2" charset="0"/>
                <a:cs typeface="Arial" panose="020B0604020202020204" pitchFamily="34" charset="0"/>
              </a:rPr>
              <a:t>original purchaser </a:t>
            </a:r>
            <a:r>
              <a:rPr lang="en-US" sz="1400">
                <a:latin typeface="KBScaredStraight" panose="02000603000000000000" pitchFamily="2" charset="0"/>
                <a:ea typeface="KBScaredStraight" panose="02000603000000000000" pitchFamily="2" charset="0"/>
                <a:cs typeface="Arial" panose="020B0604020202020204" pitchFamily="34" charset="0"/>
              </a:rPr>
              <a:t>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p>
          <a:p>
            <a:pPr eaLnBrk="1" hangingPunct="1">
              <a:defRPr/>
            </a:pPr>
            <a:endParaRPr lang="en-US" sz="140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a:latin typeface="KBScaredStraight" panose="02000603000000000000" pitchFamily="2" charset="0"/>
                <a:ea typeface="KBScaredStraight" panose="02000603000000000000" pitchFamily="2" charset="0"/>
                <a:cs typeface="Arial" panose="020B0604020202020204" pitchFamily="34" charset="0"/>
              </a:rPr>
              <a:t>Thank you,</a:t>
            </a:r>
          </a:p>
          <a:p>
            <a:pPr eaLnBrk="1" hangingPunct="1">
              <a:defRPr/>
            </a:pPr>
            <a:r>
              <a:rPr lang="en-US" sz="2621">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eaLnBrk="1" hangingPunct="1">
              <a:defRPr/>
            </a:pPr>
            <a:endParaRPr lang="en-US" sz="1748">
              <a:ln w="0"/>
              <a:latin typeface="KG Payphone" panose="02000000000000000000" pitchFamily="2" charset="0"/>
            </a:endParaRPr>
          </a:p>
        </p:txBody>
      </p:sp>
      <p:sp>
        <p:nvSpPr>
          <p:cNvPr id="8" name="Rectangle 7"/>
          <p:cNvSpPr/>
          <p:nvPr/>
        </p:nvSpPr>
        <p:spPr>
          <a:xfrm>
            <a:off x="2362160" y="294573"/>
            <a:ext cx="4255675" cy="789843"/>
          </a:xfrm>
          <a:prstGeom prst="rect">
            <a:avLst/>
          </a:prstGeom>
          <a:noFill/>
        </p:spPr>
        <p:txBody>
          <a:bodyPr wrap="none" lIns="49922" tIns="24961" rIns="49922" bIns="24961">
            <a:spAutoFit/>
          </a:bodyPr>
          <a:lstStyle/>
          <a:p>
            <a:pPr algn="ctr" eaLnBrk="1" hangingPunct="1">
              <a:defRPr/>
            </a:pPr>
            <a:r>
              <a:rPr lang="en-US" sz="4805" b="1">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Terms of Use</a:t>
            </a:r>
          </a:p>
        </p:txBody>
      </p:sp>
      <p:pic>
        <p:nvPicPr>
          <p:cNvPr id="19462"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8615" y="5475160"/>
            <a:ext cx="815228" cy="79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684744" y="5348679"/>
            <a:ext cx="2975162" cy="361381"/>
          </a:xfrm>
          <a:prstGeom prst="rect">
            <a:avLst/>
          </a:prstGeom>
          <a:noFill/>
        </p:spPr>
        <p:txBody>
          <a:bodyPr>
            <a:spAutoFit/>
          </a:bodyPr>
          <a:lstStyle/>
          <a:p>
            <a:pPr algn="ctr" eaLnBrk="1" hangingPunct="1">
              <a:defRPr/>
            </a:pPr>
            <a:r>
              <a:rPr lang="en-US" sz="874">
                <a:latin typeface="KBScaredStraight" panose="02000603000000000000" pitchFamily="2" charset="0"/>
                <a:ea typeface="KBScaredStraight" panose="02000603000000000000" pitchFamily="2" charset="0"/>
              </a:rPr>
              <a:t>Clipart, fonts, &amp; digital papers for this product were purchased from:</a:t>
            </a:r>
          </a:p>
        </p:txBody>
      </p:sp>
      <p:pic>
        <p:nvPicPr>
          <p:cNvPr id="19464"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5598" y="5852619"/>
            <a:ext cx="500063" cy="4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7"/>
          </p:cNvPr>
          <p:cNvPicPr>
            <a:picLocks noChangeAspect="1"/>
          </p:cNvPicPr>
          <p:nvPr/>
        </p:nvPicPr>
        <p:blipFill>
          <a:blip r:embed="rId8"/>
          <a:stretch>
            <a:fillRect/>
          </a:stretch>
        </p:blipFill>
        <p:spPr>
          <a:xfrm>
            <a:off x="7996684" y="5874370"/>
            <a:ext cx="518247" cy="514350"/>
          </a:xfrm>
          <a:prstGeom prst="rect">
            <a:avLst/>
          </a:prstGeom>
          <a:ln>
            <a:solidFill>
              <a:schemeClr val="tx1"/>
            </a:solidFill>
          </a:ln>
        </p:spPr>
      </p:pic>
    </p:spTree>
    <p:extLst>
      <p:ext uri="{BB962C8B-B14F-4D97-AF65-F5344CB8AC3E}">
        <p14:creationId xmlns:p14="http://schemas.microsoft.com/office/powerpoint/2010/main" val="4294794379"/>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713646" y="2978877"/>
            <a:ext cx="5681107" cy="900246"/>
          </a:xfrm>
          <a:prstGeom prst="rect">
            <a:avLst/>
          </a:prstGeom>
          <a:noFill/>
        </p:spPr>
        <p:txBody>
          <a:bodyPr wrap="none" lIns="68580" tIns="34290" rIns="68580" bIns="34290">
            <a:spAutoFit/>
          </a:bodyPr>
          <a:lstStyle/>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Europe’s Environmental Issues</a:t>
            </a:r>
          </a:p>
          <a:p>
            <a:pPr algn="ctr"/>
            <a:r>
              <a:rPr lang="en-US" sz="2700" b="1">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2</a:t>
            </a:r>
          </a:p>
        </p:txBody>
      </p:sp>
      <p:sp>
        <p:nvSpPr>
          <p:cNvPr id="6" name="TextBox 5"/>
          <p:cNvSpPr txBox="1"/>
          <p:nvPr/>
        </p:nvSpPr>
        <p:spPr>
          <a:xfrm rot="5400000">
            <a:off x="602727" y="-495151"/>
            <a:ext cx="6642848" cy="7848302"/>
          </a:xfrm>
          <a:prstGeom prst="rect">
            <a:avLst/>
          </a:prstGeom>
          <a:noFill/>
        </p:spPr>
        <p:txBody>
          <a:bodyPr wrap="square" rtlCol="0">
            <a:spAutoFit/>
          </a:bodyPr>
          <a:lstStyle/>
          <a:p>
            <a:r>
              <a:rPr lang="en-US" sz="1200" b="1">
                <a:latin typeface="KG First Time In Forever" panose="02000506000000020003" pitchFamily="2" charset="0"/>
                <a:ea typeface="KBScaredStraight" panose="02000603000000000000" pitchFamily="2" charset="0"/>
              </a:rPr>
              <a:t>Germany’s Solution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Germany, power </a:t>
            </a:r>
            <a:r>
              <a:rPr lang="en-US" sz="1200">
                <a:solidFill>
                  <a:srgbClr val="FF0000"/>
                </a:solidFill>
                <a:latin typeface="KG First Time In Forever" panose="02000506000000020003" pitchFamily="2" charset="0"/>
                <a:ea typeface="KBScaredStraight" panose="02000603000000000000" pitchFamily="2" charset="0"/>
              </a:rPr>
              <a:t>plants that use water power </a:t>
            </a:r>
            <a:r>
              <a:rPr lang="en-US" sz="1200">
                <a:latin typeface="KG First Time In Forever" panose="02000506000000020003" pitchFamily="2" charset="0"/>
                <a:ea typeface="KBScaredStraight" panose="02000603000000000000" pitchFamily="2" charset="0"/>
              </a:rPr>
              <a:t>are replacing many coal-burning factories.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They are developing </a:t>
            </a:r>
            <a:r>
              <a:rPr lang="en-US" sz="1200">
                <a:solidFill>
                  <a:srgbClr val="FF0000"/>
                </a:solidFill>
                <a:latin typeface="KG First Time In Forever" panose="02000506000000020003" pitchFamily="2" charset="0"/>
                <a:ea typeface="KBScaredStraight" panose="02000603000000000000" pitchFamily="2" charset="0"/>
              </a:rPr>
              <a:t>new types of energy</a:t>
            </a:r>
            <a:r>
              <a:rPr lang="en-US" sz="1200">
                <a:latin typeface="KG First Time In Forever" panose="02000506000000020003" pitchFamily="2" charset="0"/>
                <a:ea typeface="KBScaredStraight" panose="02000603000000000000" pitchFamily="2" charset="0"/>
              </a:rPr>
              <a:t>, such as wind turbines and solar power.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Germany’s government has passed laws to </a:t>
            </a:r>
            <a:r>
              <a:rPr lang="en-US" sz="1200">
                <a:solidFill>
                  <a:srgbClr val="FF0000"/>
                </a:solidFill>
                <a:latin typeface="KG First Time In Forever" panose="02000506000000020003" pitchFamily="2" charset="0"/>
                <a:ea typeface="KBScaredStraight" panose="02000603000000000000" pitchFamily="2" charset="0"/>
              </a:rPr>
              <a:t>reduce emissions </a:t>
            </a:r>
            <a:r>
              <a:rPr lang="en-US" sz="1200">
                <a:latin typeface="KG First Time In Forever" panose="02000506000000020003" pitchFamily="2" charset="0"/>
                <a:ea typeface="KBScaredStraight" panose="02000603000000000000" pitchFamily="2" charset="0"/>
              </a:rPr>
              <a:t>from cars and factories.</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AIR POLLUTION IN THE UNITED KINGDOM</a:t>
            </a:r>
          </a:p>
          <a:p>
            <a:r>
              <a:rPr lang="en-US" sz="1200" b="1">
                <a:latin typeface="KG First Time In Forever" panose="02000506000000020003" pitchFamily="2" charset="0"/>
                <a:ea typeface="KBScaredStraight" panose="02000603000000000000" pitchFamily="2" charset="0"/>
              </a:rPr>
              <a:t>Air Pollution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Many of the world’s largest and most </a:t>
            </a:r>
            <a:r>
              <a:rPr lang="en-US" sz="1200">
                <a:solidFill>
                  <a:srgbClr val="FF0000"/>
                </a:solidFill>
                <a:latin typeface="KG First Time In Forever" panose="02000506000000020003" pitchFamily="2" charset="0"/>
                <a:ea typeface="KBScaredStraight" panose="02000603000000000000" pitchFamily="2" charset="0"/>
              </a:rPr>
              <a:t>industrialized countries </a:t>
            </a:r>
            <a:r>
              <a:rPr lang="en-US" sz="1200">
                <a:latin typeface="KG First Time In Forever" panose="02000506000000020003" pitchFamily="2" charset="0"/>
                <a:ea typeface="KBScaredStraight" panose="02000603000000000000" pitchFamily="2" charset="0"/>
              </a:rPr>
              <a:t>are in Europe.</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Paris, </a:t>
            </a:r>
            <a:r>
              <a:rPr lang="en-US" sz="1200">
                <a:solidFill>
                  <a:srgbClr val="FF0000"/>
                </a:solidFill>
                <a:latin typeface="KG First Time In Forever" panose="02000506000000020003" pitchFamily="2" charset="0"/>
                <a:ea typeface="KBScaredStraight" panose="02000603000000000000" pitchFamily="2" charset="0"/>
              </a:rPr>
              <a:t>London</a:t>
            </a:r>
            <a:r>
              <a:rPr lang="en-US" sz="1200">
                <a:latin typeface="KG First Time In Forever" panose="02000506000000020003" pitchFamily="2" charset="0"/>
                <a:ea typeface="KBScaredStraight" panose="02000603000000000000" pitchFamily="2" charset="0"/>
              </a:rPr>
              <a:t>, Berlin, Rome, Amsterdam</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These cities tend to have a </a:t>
            </a:r>
            <a:r>
              <a:rPr lang="en-US" sz="1200">
                <a:solidFill>
                  <a:srgbClr val="FF0000"/>
                </a:solidFill>
                <a:latin typeface="KG First Time In Forever" panose="02000506000000020003" pitchFamily="2" charset="0"/>
                <a:ea typeface="KBScaredStraight" panose="02000603000000000000" pitchFamily="2" charset="0"/>
              </a:rPr>
              <a:t>lot of factories</a:t>
            </a:r>
            <a:r>
              <a:rPr lang="en-US" sz="1200">
                <a:latin typeface="KG First Time In Forever" panose="02000506000000020003" pitchFamily="2" charset="0"/>
                <a:ea typeface="KBScaredStraight" panose="02000603000000000000" pitchFamily="2" charset="0"/>
              </a:rPr>
              <a:t>, a lot of traffic, and produce a lot of air pollution.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 country that has been </a:t>
            </a:r>
            <a:r>
              <a:rPr lang="en-US" sz="1200">
                <a:solidFill>
                  <a:srgbClr val="FF0000"/>
                </a:solidFill>
                <a:latin typeface="KG First Time In Forever" panose="02000506000000020003" pitchFamily="2" charset="0"/>
                <a:ea typeface="KBScaredStraight" panose="02000603000000000000" pitchFamily="2" charset="0"/>
              </a:rPr>
              <a:t>greatly effected </a:t>
            </a:r>
            <a:r>
              <a:rPr lang="en-US" sz="1200">
                <a:latin typeface="KG First Time In Forever" panose="02000506000000020003" pitchFamily="2" charset="0"/>
                <a:ea typeface="KBScaredStraight" panose="02000603000000000000" pitchFamily="2" charset="0"/>
              </a:rPr>
              <a:t>by this problem is the UK.</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UK’s Air Pollution</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London, the capital of UK, is </a:t>
            </a:r>
            <a:r>
              <a:rPr lang="en-US" sz="1200">
                <a:solidFill>
                  <a:srgbClr val="FF0000"/>
                </a:solidFill>
                <a:latin typeface="KG First Time In Forever" panose="02000506000000020003" pitchFamily="2" charset="0"/>
                <a:ea typeface="KBScaredStraight" panose="02000603000000000000" pitchFamily="2" charset="0"/>
              </a:rPr>
              <a:t>famous for air pollution</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word </a:t>
            </a:r>
            <a:r>
              <a:rPr lang="en-US" sz="1200" b="1">
                <a:latin typeface="KG First Time In Forever" panose="02000506000000020003" pitchFamily="2" charset="0"/>
                <a:ea typeface="KBScaredStraight" panose="02000603000000000000" pitchFamily="2" charset="0"/>
              </a:rPr>
              <a:t>“smog”</a:t>
            </a:r>
            <a:r>
              <a:rPr lang="en-US" sz="1200">
                <a:latin typeface="KG First Time In Forever" panose="02000506000000020003" pitchFamily="2" charset="0"/>
                <a:ea typeface="KBScaredStraight" panose="02000603000000000000" pitchFamily="2" charset="0"/>
              </a:rPr>
              <a:t> was first used in 1905 to describe air in London  (</a:t>
            </a:r>
            <a:r>
              <a:rPr lang="en-US" sz="1200">
                <a:solidFill>
                  <a:srgbClr val="FF0000"/>
                </a:solidFill>
                <a:latin typeface="KG First Time In Forever" panose="02000506000000020003" pitchFamily="2" charset="0"/>
                <a:ea typeface="KBScaredStraight" panose="02000603000000000000" pitchFamily="2" charset="0"/>
              </a:rPr>
              <a:t>thick fog + smoke</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Thick London smog happens when sunlight acts on the gases from factory or automobile exhausts, or when water in the </a:t>
            </a:r>
            <a:r>
              <a:rPr lang="en-US" sz="1200">
                <a:solidFill>
                  <a:srgbClr val="FF0000"/>
                </a:solidFill>
                <a:latin typeface="KG First Time In Forever" panose="02000506000000020003" pitchFamily="2" charset="0"/>
                <a:ea typeface="KBScaredStraight" panose="02000603000000000000" pitchFamily="2" charset="0"/>
              </a:rPr>
              <a:t>air mixes with smoke particles</a:t>
            </a:r>
            <a:r>
              <a:rPr lang="en-US" sz="1200">
                <a:latin typeface="KG First Time In Forever" panose="02000506000000020003" pitchFamily="2" charset="0"/>
                <a:ea typeface="KBScaredStraight" panose="02000603000000000000" pitchFamily="2" charset="0"/>
              </a:rPr>
              <a:t>.</a:t>
            </a:r>
          </a:p>
          <a:p>
            <a:endParaRPr lang="en-US" sz="1200">
              <a:latin typeface="KG First Time In Forever" panose="02000506000000020003" pitchFamily="2" charset="0"/>
              <a:ea typeface="KBScaredStraight" panose="02000603000000000000" pitchFamily="2" charset="0"/>
            </a:endParaRPr>
          </a:p>
          <a:p>
            <a:r>
              <a:rPr lang="en-US" sz="1200" b="1">
                <a:latin typeface="KG First Time In Forever" panose="02000506000000020003" pitchFamily="2" charset="0"/>
                <a:ea typeface="KBScaredStraight" panose="02000603000000000000" pitchFamily="2" charset="0"/>
              </a:rPr>
              <a:t>Causes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In the past, the major source of air pollution was smoke from </a:t>
            </a:r>
            <a:r>
              <a:rPr lang="en-US" sz="1200">
                <a:solidFill>
                  <a:srgbClr val="FF0000"/>
                </a:solidFill>
                <a:latin typeface="KG First Time In Forever" panose="02000506000000020003" pitchFamily="2" charset="0"/>
                <a:ea typeface="KBScaredStraight" panose="02000603000000000000" pitchFamily="2" charset="0"/>
              </a:rPr>
              <a:t>burning coal </a:t>
            </a:r>
            <a:r>
              <a:rPr lang="en-US" sz="1200">
                <a:latin typeface="KG First Time In Forever" panose="02000506000000020003" pitchFamily="2" charset="0"/>
                <a:ea typeface="KBScaredStraight" panose="02000603000000000000" pitchFamily="2" charset="0"/>
              </a:rPr>
              <a:t>in factories.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The air quality in the UK began diminishing due to the </a:t>
            </a:r>
            <a:r>
              <a:rPr lang="en-US" sz="1200">
                <a:solidFill>
                  <a:srgbClr val="FF0000"/>
                </a:solidFill>
                <a:latin typeface="KG First Time In Forever" panose="02000506000000020003" pitchFamily="2" charset="0"/>
                <a:ea typeface="KBScaredStraight" panose="02000603000000000000" pitchFamily="2" charset="0"/>
              </a:rPr>
              <a:t>smoke and air pollutants </a:t>
            </a:r>
            <a:r>
              <a:rPr lang="en-US" sz="1200">
                <a:latin typeface="KG First Time In Forever" panose="02000506000000020003" pitchFamily="2" charset="0"/>
                <a:ea typeface="KBScaredStraight" panose="02000603000000000000" pitchFamily="2" charset="0"/>
              </a:rPr>
              <a:t>emitted from the burning coal.</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Today, </a:t>
            </a:r>
            <a:r>
              <a:rPr lang="en-US" sz="1200">
                <a:solidFill>
                  <a:srgbClr val="FF0000"/>
                </a:solidFill>
                <a:latin typeface="KG First Time In Forever" panose="02000506000000020003" pitchFamily="2" charset="0"/>
                <a:ea typeface="KBScaredStraight" panose="02000603000000000000" pitchFamily="2" charset="0"/>
              </a:rPr>
              <a:t>exhaust from automobiles </a:t>
            </a:r>
            <a:r>
              <a:rPr lang="en-US" sz="1200">
                <a:latin typeface="KG First Time In Forever" panose="02000506000000020003" pitchFamily="2" charset="0"/>
                <a:ea typeface="KBScaredStraight" panose="02000603000000000000" pitchFamily="2" charset="0"/>
              </a:rPr>
              <a:t>is the big problem</a:t>
            </a:r>
            <a:r>
              <a:rPr lang="en-US" sz="1200">
                <a:latin typeface="KG First Time In Forever" panose="02000506000000020003" pitchFamily="2" charset="0"/>
              </a:rPr>
              <a:t>.</a:t>
            </a:r>
          </a:p>
          <a:p>
            <a:pPr marL="171450" indent="-171450">
              <a:buFont typeface="Arial" panose="020B0604020202020204" pitchFamily="34" charset="0"/>
              <a:buChar char="•"/>
            </a:pPr>
            <a:r>
              <a:rPr lang="en-US" sz="1200">
                <a:latin typeface="KG First Time In Forever" panose="02000506000000020003" pitchFamily="2" charset="0"/>
              </a:rPr>
              <a:t>Emissions from automobiles contain carbon monoxide and nitrous oxide, which stay close to the ground and contribute to </a:t>
            </a:r>
            <a:r>
              <a:rPr lang="en-US" sz="1200">
                <a:solidFill>
                  <a:srgbClr val="FF0000"/>
                </a:solidFill>
                <a:latin typeface="KG First Time In Forever" panose="02000506000000020003" pitchFamily="2" charset="0"/>
              </a:rPr>
              <a:t>low-lying smog</a:t>
            </a:r>
            <a:r>
              <a:rPr lang="en-US" sz="1200">
                <a:latin typeface="KG First Time In Forever" panose="02000506000000020003" pitchFamily="2" charset="0"/>
              </a:rPr>
              <a:t>.</a:t>
            </a:r>
          </a:p>
          <a:p>
            <a:endParaRPr lang="en-US" sz="1200">
              <a:latin typeface="KG First Time In Forever" panose="02000506000000020003" pitchFamily="2" charset="0"/>
            </a:endParaRPr>
          </a:p>
          <a:p>
            <a:r>
              <a:rPr lang="en-US" sz="1200" b="1">
                <a:latin typeface="KG First Time In Forever" panose="02000506000000020003" pitchFamily="2" charset="0"/>
              </a:rPr>
              <a:t>Effects</a:t>
            </a:r>
          </a:p>
          <a:p>
            <a:pPr marL="171450" indent="-171450">
              <a:buFont typeface="Arial" panose="020B0604020202020204" pitchFamily="34" charset="0"/>
              <a:buChar char="•"/>
            </a:pPr>
            <a:r>
              <a:rPr lang="en-US" sz="1200">
                <a:solidFill>
                  <a:srgbClr val="FF0000"/>
                </a:solidFill>
                <a:latin typeface="KG First Time In Forever" panose="02000506000000020003" pitchFamily="2" charset="0"/>
                <a:ea typeface="KBScaredStraight" panose="02000603000000000000" pitchFamily="2" charset="0"/>
              </a:rPr>
              <a:t>Asthma and pneumonia </a:t>
            </a:r>
            <a:r>
              <a:rPr lang="en-US" sz="1200">
                <a:latin typeface="KG First Time In Forever" panose="02000506000000020003" pitchFamily="2" charset="0"/>
                <a:ea typeface="KBScaredStraight" panose="02000603000000000000" pitchFamily="2" charset="0"/>
              </a:rPr>
              <a:t>are linked to vehicle emissions.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Air pollution </a:t>
            </a:r>
            <a:r>
              <a:rPr lang="en-US" sz="1200">
                <a:solidFill>
                  <a:srgbClr val="FF0000"/>
                </a:solidFill>
                <a:latin typeface="KG First Time In Forever" panose="02000506000000020003" pitchFamily="2" charset="0"/>
                <a:ea typeface="KBScaredStraight" panose="02000603000000000000" pitchFamily="2" charset="0"/>
              </a:rPr>
              <a:t>burns the lungs</a:t>
            </a:r>
            <a:r>
              <a:rPr lang="en-US" sz="1200">
                <a:latin typeface="KG First Time In Forever" panose="02000506000000020003" pitchFamily="2" charset="0"/>
                <a:ea typeface="KBScaredStraight" panose="02000603000000000000" pitchFamily="2" charset="0"/>
              </a:rPr>
              <a:t>, nose, and eyes, and endangers human life.</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When air pollution levels are high, children, sick people, and the elderly </a:t>
            </a:r>
            <a:r>
              <a:rPr lang="en-US" sz="1200">
                <a:solidFill>
                  <a:srgbClr val="FF0000"/>
                </a:solidFill>
                <a:latin typeface="KG First Time In Forever" panose="02000506000000020003" pitchFamily="2" charset="0"/>
                <a:ea typeface="KBScaredStraight" panose="02000603000000000000" pitchFamily="2" charset="0"/>
              </a:rPr>
              <a:t>have to stay inside </a:t>
            </a:r>
            <a:r>
              <a:rPr lang="en-US" sz="1200">
                <a:latin typeface="KG First Time In Forever" panose="02000506000000020003" pitchFamily="2" charset="0"/>
                <a:ea typeface="KBScaredStraight" panose="02000603000000000000" pitchFamily="2" charset="0"/>
              </a:rPr>
              <a:t>to avoid breathing the hazardous air.</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Air pollution also </a:t>
            </a:r>
            <a:r>
              <a:rPr lang="en-US" sz="1200">
                <a:solidFill>
                  <a:srgbClr val="FF0000"/>
                </a:solidFill>
                <a:latin typeface="KG First Time In Forever" panose="02000506000000020003" pitchFamily="2" charset="0"/>
                <a:ea typeface="KBScaredStraight" panose="02000603000000000000" pitchFamily="2" charset="0"/>
              </a:rPr>
              <a:t>harms vegetation</a:t>
            </a:r>
            <a:r>
              <a:rPr lang="en-US" sz="120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Vegetation exposed to polluted air for long periods of time </a:t>
            </a:r>
            <a:r>
              <a:rPr lang="en-US" sz="1200">
                <a:solidFill>
                  <a:srgbClr val="FF0000"/>
                </a:solidFill>
                <a:latin typeface="KG First Time In Forever" panose="02000506000000020003" pitchFamily="2" charset="0"/>
                <a:ea typeface="KBScaredStraight" panose="02000603000000000000" pitchFamily="2" charset="0"/>
              </a:rPr>
              <a:t>grows more slowly </a:t>
            </a:r>
            <a:r>
              <a:rPr lang="en-US" sz="1200">
                <a:latin typeface="KG First Time In Forever" panose="02000506000000020003" pitchFamily="2" charset="0"/>
                <a:ea typeface="KBScaredStraight" panose="02000603000000000000" pitchFamily="2" charset="0"/>
              </a:rPr>
              <a:t>and is more susceptible to disease and insects.</a:t>
            </a:r>
          </a:p>
          <a:p>
            <a:pPr marL="171450" indent="-171450">
              <a:buFont typeface="Arial" panose="020B0604020202020204" pitchFamily="34" charset="0"/>
              <a:buChar char="•"/>
            </a:pPr>
            <a:r>
              <a:rPr lang="en-US" sz="1200">
                <a:latin typeface="KG First Time In Forever" panose="02000506000000020003" pitchFamily="2" charset="0"/>
                <a:ea typeface="KBScaredStraight" panose="02000603000000000000" pitchFamily="2" charset="0"/>
              </a:rPr>
              <a:t>This causes a major </a:t>
            </a:r>
            <a:r>
              <a:rPr lang="en-US" sz="1200">
                <a:solidFill>
                  <a:srgbClr val="FF0000"/>
                </a:solidFill>
                <a:latin typeface="KG First Time In Forever" panose="02000506000000020003" pitchFamily="2" charset="0"/>
                <a:ea typeface="KBScaredStraight" panose="02000603000000000000" pitchFamily="2" charset="0"/>
              </a:rPr>
              <a:t>decrease in crop </a:t>
            </a:r>
            <a:r>
              <a:rPr lang="en-US" sz="1200">
                <a:latin typeface="KG First Time In Forever" panose="02000506000000020003" pitchFamily="2" charset="0"/>
                <a:ea typeface="KBScaredStraight" panose="02000603000000000000" pitchFamily="2" charset="0"/>
              </a:rPr>
              <a:t>production.</a:t>
            </a: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a:latin typeface="KG First Time In Forever" panose="02000506000000020003" pitchFamily="2" charset="0"/>
              <a:ea typeface="KBScaredStraight" panose="02000603000000000000" pitchFamily="2" charset="0"/>
            </a:endParaRPr>
          </a:p>
          <a:p>
            <a:endParaRPr lang="en-US" sz="1200" b="1">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55500981"/>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56548F32719B4BB9374B17F8C697B3" ma:contentTypeVersion="4" ma:contentTypeDescription="Create a new document." ma:contentTypeScope="" ma:versionID="3bc0d126e292186a87941633c646f152">
  <xsd:schema xmlns:xsd="http://www.w3.org/2001/XMLSchema" xmlns:xs="http://www.w3.org/2001/XMLSchema" xmlns:p="http://schemas.microsoft.com/office/2006/metadata/properties" xmlns:ns2="3c57d4e1-ebfd-4a1b-820e-882f67796656" xmlns:ns3="a384c69d-fc83-436a-b075-532e4af6bca6" targetNamespace="http://schemas.microsoft.com/office/2006/metadata/properties" ma:root="true" ma:fieldsID="bf5574bb83388a709a28351a1f66f576" ns2:_="" ns3:_="">
    <xsd:import namespace="3c57d4e1-ebfd-4a1b-820e-882f67796656"/>
    <xsd:import namespace="a384c69d-fc83-436a-b075-532e4af6bca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7d4e1-ebfd-4a1b-820e-882f677966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84c69d-fc83-436a-b075-532e4af6bc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54008F-30A7-4D7F-A2B8-614A6740027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DA3C859-1255-4F3D-9FB5-2DBDBCDA0674}">
  <ds:schemaRefs>
    <ds:schemaRef ds:uri="3c57d4e1-ebfd-4a1b-820e-882f67796656"/>
    <ds:schemaRef ds:uri="a384c69d-fc83-436a-b075-532e4af6bc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D9F746-AA67-4D95-8242-8B230C5197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85</Slides>
  <Notes>0</Notes>
  <HiddenSlides>0</HiddenSlide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revision>1</cp:revision>
  <dcterms:created xsi:type="dcterms:W3CDTF">2014-12-29T15:18:45Z</dcterms:created>
  <dcterms:modified xsi:type="dcterms:W3CDTF">2019-09-04T19:30:40Z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0x0101002856548F32719B4BB9374B17F8C697B3</vt:lpwstr>
  </property>
</Properties>
</file>