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67" r:id="rId5"/>
    <p:sldId id="326" r:id="rId6"/>
    <p:sldId id="471" r:id="rId7"/>
    <p:sldId id="483" r:id="rId8"/>
    <p:sldId id="484" r:id="rId9"/>
    <p:sldId id="486" r:id="rId10"/>
    <p:sldId id="487" r:id="rId11"/>
    <p:sldId id="345" r:id="rId12"/>
    <p:sldId id="403" r:id="rId13"/>
    <p:sldId id="347" r:id="rId14"/>
    <p:sldId id="348" r:id="rId15"/>
    <p:sldId id="409" r:id="rId16"/>
    <p:sldId id="406" r:id="rId17"/>
    <p:sldId id="411" r:id="rId18"/>
    <p:sldId id="412" r:id="rId19"/>
    <p:sldId id="410" r:id="rId20"/>
    <p:sldId id="413" r:id="rId21"/>
    <p:sldId id="481" r:id="rId22"/>
    <p:sldId id="407" r:id="rId23"/>
    <p:sldId id="455" r:id="rId24"/>
    <p:sldId id="456" r:id="rId25"/>
    <p:sldId id="408" r:id="rId26"/>
    <p:sldId id="415" r:id="rId27"/>
    <p:sldId id="404" r:id="rId28"/>
    <p:sldId id="416" r:id="rId29"/>
    <p:sldId id="414" r:id="rId30"/>
    <p:sldId id="423" r:id="rId31"/>
    <p:sldId id="417" r:id="rId32"/>
    <p:sldId id="424" r:id="rId33"/>
    <p:sldId id="419" r:id="rId34"/>
    <p:sldId id="482" r:id="rId35"/>
    <p:sldId id="418" r:id="rId36"/>
    <p:sldId id="425" r:id="rId37"/>
    <p:sldId id="420" r:id="rId38"/>
    <p:sldId id="459" r:id="rId39"/>
    <p:sldId id="460" r:id="rId40"/>
    <p:sldId id="405" r:id="rId41"/>
    <p:sldId id="426" r:id="rId42"/>
    <p:sldId id="430" r:id="rId43"/>
    <p:sldId id="427" r:id="rId44"/>
    <p:sldId id="422" r:id="rId45"/>
    <p:sldId id="428" r:id="rId46"/>
    <p:sldId id="485" r:id="rId47"/>
    <p:sldId id="461" r:id="rId48"/>
    <p:sldId id="431" r:id="rId49"/>
    <p:sldId id="445" r:id="rId50"/>
    <p:sldId id="444" r:id="rId51"/>
    <p:sldId id="446" r:id="rId52"/>
    <p:sldId id="432" r:id="rId53"/>
    <p:sldId id="447" r:id="rId54"/>
    <p:sldId id="434" r:id="rId55"/>
    <p:sldId id="462" r:id="rId56"/>
    <p:sldId id="433" r:id="rId57"/>
    <p:sldId id="448" r:id="rId58"/>
    <p:sldId id="435" r:id="rId59"/>
    <p:sldId id="463" r:id="rId60"/>
    <p:sldId id="436" r:id="rId61"/>
    <p:sldId id="437" r:id="rId62"/>
    <p:sldId id="438" r:id="rId63"/>
    <p:sldId id="439" r:id="rId64"/>
    <p:sldId id="440" r:id="rId65"/>
    <p:sldId id="468" r:id="rId66"/>
    <p:sldId id="469" r:id="rId67"/>
    <p:sldId id="470" r:id="rId68"/>
    <p:sldId id="325" r:id="rId69"/>
    <p:sldId id="450" r:id="rId70"/>
    <p:sldId id="443" r:id="rId71"/>
    <p:sldId id="476" r:id="rId72"/>
    <p:sldId id="477" r:id="rId73"/>
    <p:sldId id="478" r:id="rId74"/>
    <p:sldId id="479" r:id="rId75"/>
    <p:sldId id="480" r:id="rId76"/>
    <p:sldId id="457" r:id="rId77"/>
    <p:sldId id="458" r:id="rId78"/>
    <p:sldId id="465" r:id="rId79"/>
    <p:sldId id="340" r:id="rId80"/>
    <p:sldId id="452" r:id="rId81"/>
    <p:sldId id="453" r:id="rId82"/>
    <p:sldId id="454"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9A3"/>
    <a:srgbClr val="666666"/>
    <a:srgbClr val="F15B5D"/>
    <a:srgbClr val="EDD62D"/>
    <a:srgbClr val="CBCC66"/>
    <a:srgbClr val="547F71"/>
    <a:srgbClr val="F37A8F"/>
    <a:srgbClr val="39446F"/>
    <a:srgbClr val="06134A"/>
    <a:srgbClr val="FF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A10352-1206-4AC8-987B-9372C527D03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10352-1206-4AC8-987B-9372C527D03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10352-1206-4AC8-987B-9372C527D03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10352-1206-4AC8-987B-9372C527D03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A10352-1206-4AC8-987B-9372C527D03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A10352-1206-4AC8-987B-9372C527D03E}" type="datetimeFigureOut">
              <a:rPr lang="en-US" smtClean="0"/>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A10352-1206-4AC8-987B-9372C527D03E}" type="datetimeFigureOut">
              <a:rPr lang="en-US" smtClean="0"/>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9/4/2020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www.google.com/url?sa=i&amp;rct=j&amp;q=&amp;esrc=s&amp;frm=1&amp;source=images&amp;cd=&amp;cad=rja&amp;docid=gSk1HjUI1OpU1M&amp;tbnid=0aaZOsJCnVYWiM:&amp;ved=0CAUQjRw&amp;url=http://redstateeclectic.typepad.com/redstate_commentary/2011/05/acid-rain-an-american-perspective.html&amp;ei=TKY7UsrqEMnD2wXgkYGQCQ&amp;bvm=bv.52434380,d.aWM&amp;psig=AFQjCNHBlY41dJt1dTii-d94CvZBaFIGyw&amp;ust=1379727183559988"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7" Type="http://schemas.openxmlformats.org/officeDocument/2006/relationships/image" Target="../media/image39.JP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eg"/></Relationships>
</file>

<file path=ppt/slides/_rels/slide7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hyperlink" Target="http://www.teacherspayteachers.com/Store/Kimberly-Geswein-Fonts" TargetMode="Externa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4641" y="282388"/>
            <a:ext cx="8807823" cy="3442447"/>
          </a:xfrm>
          <a:prstGeom prst="rect">
            <a:avLst/>
          </a:prstGeom>
          <a:solidFill>
            <a:srgbClr val="6DA9A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768" y="1218781"/>
            <a:ext cx="9144000" cy="2123658"/>
          </a:xfrm>
          <a:prstGeom prst="rect">
            <a:avLst/>
          </a:prstGeom>
          <a:noFill/>
        </p:spPr>
        <p:txBody>
          <a:bodyPr wrap="square" rtlCol="0">
            <a:spAutoFit/>
          </a:bodyPr>
          <a:lstStyle/>
          <a:p>
            <a:pPr algn="ctr"/>
            <a:r>
              <a:rPr lang="en-US" sz="6600">
                <a:ln>
                  <a:solidFill>
                    <a:sysClr val="windowText" lastClr="000000"/>
                  </a:solidFill>
                </a:ln>
                <a:solidFill>
                  <a:schemeClr val="bg1"/>
                </a:solidFill>
                <a:latin typeface="KG HAPPY" panose="02000000000000000000" pitchFamily="2" charset="0"/>
              </a:rPr>
              <a:t>ENVIRONMENTAL</a:t>
            </a:r>
            <a:br>
              <a:rPr lang="en-US" sz="6600">
                <a:ln>
                  <a:solidFill>
                    <a:sysClr val="windowText" lastClr="000000"/>
                  </a:solidFill>
                </a:ln>
                <a:solidFill>
                  <a:schemeClr val="bg1"/>
                </a:solidFill>
                <a:latin typeface="KG HAPPY" panose="02000000000000000000" pitchFamily="2" charset="0"/>
              </a:rPr>
            </a:br>
            <a:r>
              <a:rPr lang="en-US" sz="6600">
                <a:ln>
                  <a:solidFill>
                    <a:sysClr val="windowText" lastClr="000000"/>
                  </a:solidFill>
                </a:ln>
                <a:solidFill>
                  <a:schemeClr val="bg1"/>
                </a:solidFill>
                <a:latin typeface="KG HAPPY" panose="02000000000000000000" pitchFamily="2" charset="0"/>
              </a:rPr>
              <a:t>ISSUES</a:t>
            </a:r>
            <a:endParaRPr lang="en-US" sz="6000">
              <a:ln>
                <a:solidFill>
                  <a:sysClr val="windowText" lastClr="000000"/>
                </a:solidFill>
              </a:ln>
              <a:solidFill>
                <a:schemeClr val="bg1"/>
              </a:solidFill>
              <a:latin typeface="KG HAPPY" panose="02000000000000000000" pitchFamily="2" charset="0"/>
            </a:endParaRPr>
          </a:p>
        </p:txBody>
      </p:sp>
      <p:sp>
        <p:nvSpPr>
          <p:cNvPr id="7" name="TextBox 6"/>
          <p:cNvSpPr txBox="1"/>
          <p:nvPr/>
        </p:nvSpPr>
        <p:spPr>
          <a:xfrm>
            <a:off x="154641" y="3186313"/>
            <a:ext cx="8807823" cy="523220"/>
          </a:xfrm>
          <a:prstGeom prst="rect">
            <a:avLst/>
          </a:prstGeom>
          <a:noFill/>
        </p:spPr>
        <p:txBody>
          <a:bodyPr wrap="square" rtlCol="0">
            <a:spAutoFit/>
          </a:bodyPr>
          <a:lstStyle/>
          <a:p>
            <a:pPr algn="ctr"/>
            <a:r>
              <a:rPr lang="en-US" sz="2800">
                <a:latin typeface="KG Payphone" panose="02000000000000000000" pitchFamily="2" charset="0"/>
              </a:rPr>
              <a:t>Presentation, Graphic Organizers, &amp; Activities</a:t>
            </a:r>
          </a:p>
        </p:txBody>
      </p:sp>
      <p:sp>
        <p:nvSpPr>
          <p:cNvPr id="20" name="TextBox 19"/>
          <p:cNvSpPr txBox="1"/>
          <p:nvPr/>
        </p:nvSpPr>
        <p:spPr>
          <a:xfrm>
            <a:off x="354201" y="196804"/>
            <a:ext cx="8254061" cy="1200329"/>
          </a:xfrm>
          <a:prstGeom prst="rect">
            <a:avLst/>
          </a:prstGeom>
          <a:noFill/>
        </p:spPr>
        <p:txBody>
          <a:bodyPr wrap="square" rtlCol="0">
            <a:spAutoFit/>
          </a:bodyPr>
          <a:lstStyle/>
          <a:p>
            <a:pPr algn="ctr"/>
            <a:r>
              <a:rPr lang="en-US" sz="7200">
                <a:latin typeface="KG Eyes Wide Open" panose="02000506000000020004" pitchFamily="2" charset="0"/>
              </a:rPr>
              <a:t>Europe’s</a:t>
            </a:r>
          </a:p>
        </p:txBody>
      </p:sp>
      <p:sp>
        <p:nvSpPr>
          <p:cNvPr id="21" name="TextBox 20"/>
          <p:cNvSpPr txBox="1"/>
          <p:nvPr/>
        </p:nvSpPr>
        <p:spPr>
          <a:xfrm>
            <a:off x="-90768" y="1225069"/>
            <a:ext cx="9144000" cy="2123658"/>
          </a:xfrm>
          <a:prstGeom prst="rect">
            <a:avLst/>
          </a:prstGeom>
          <a:noFill/>
        </p:spPr>
        <p:txBody>
          <a:bodyPr wrap="square" rtlCol="0">
            <a:spAutoFit/>
          </a:bodyPr>
          <a:lstStyle/>
          <a:p>
            <a:pPr algn="ctr"/>
            <a:r>
              <a:rPr lang="en-US" sz="6600">
                <a:ln w="38100">
                  <a:solidFill>
                    <a:sysClr val="windowText" lastClr="000000"/>
                  </a:solidFill>
                </a:ln>
                <a:solidFill>
                  <a:schemeClr val="bg1"/>
                </a:solidFill>
                <a:latin typeface="KG HAPPY Solid" panose="02000000000000000000" pitchFamily="2" charset="0"/>
              </a:rPr>
              <a:t>ENVIRONMENTAL</a:t>
            </a:r>
          </a:p>
          <a:p>
            <a:pPr algn="ctr"/>
            <a:r>
              <a:rPr lang="en-US" sz="6600">
                <a:ln w="38100">
                  <a:solidFill>
                    <a:sysClr val="windowText" lastClr="000000"/>
                  </a:solidFill>
                </a:ln>
                <a:solidFill>
                  <a:schemeClr val="bg1"/>
                </a:solidFill>
                <a:latin typeface="KG HAPPY Solid" panose="02000000000000000000" pitchFamily="2" charset="0"/>
              </a:rPr>
              <a:t>ISSUES</a:t>
            </a:r>
          </a:p>
        </p:txBody>
      </p:sp>
      <p:pic>
        <p:nvPicPr>
          <p:cNvPr id="2" name="Picture 1"/>
          <p:cNvPicPr>
            <a:picLocks noChangeAspect="1"/>
          </p:cNvPicPr>
          <p:nvPr/>
        </p:nvPicPr>
        <p:blipFill>
          <a:blip r:embed="rId3"/>
          <a:stretch>
            <a:fillRect/>
          </a:stretch>
        </p:blipFill>
        <p:spPr>
          <a:xfrm>
            <a:off x="143829" y="3892056"/>
            <a:ext cx="2804160" cy="2103120"/>
          </a:xfrm>
          <a:prstGeom prst="rect">
            <a:avLst/>
          </a:prstGeom>
          <a:ln w="38100">
            <a:solidFill>
              <a:schemeClr val="tx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00" y="5360469"/>
            <a:ext cx="1463040" cy="1463040"/>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stretch>
            <a:fillRect/>
          </a:stretch>
        </p:blipFill>
        <p:spPr>
          <a:xfrm>
            <a:off x="1746776" y="5217936"/>
            <a:ext cx="2069610" cy="1554480"/>
          </a:xfrm>
          <a:prstGeom prst="rect">
            <a:avLst/>
          </a:prstGeom>
          <a:ln w="38100">
            <a:solidFill>
              <a:schemeClr val="tx1"/>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6"/>
          <a:stretch>
            <a:fillRect/>
          </a:stretch>
        </p:blipFill>
        <p:spPr>
          <a:xfrm rot="16200000">
            <a:off x="3695494" y="4200485"/>
            <a:ext cx="2433656"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6531194" y="3892056"/>
            <a:ext cx="2431270"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8"/>
          <a:stretch>
            <a:fillRect/>
          </a:stretch>
        </p:blipFill>
        <p:spPr>
          <a:xfrm>
            <a:off x="6269054" y="4932777"/>
            <a:ext cx="2441965"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stretch>
            <a:fillRect/>
          </a:stretch>
        </p:blipFill>
        <p:spPr>
          <a:xfrm>
            <a:off x="4816883" y="4943616"/>
            <a:ext cx="1226330"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912762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401205"/>
          </a:xfrm>
          <a:prstGeom prst="rect">
            <a:avLst/>
          </a:prstGeom>
          <a:noFill/>
        </p:spPr>
        <p:txBody>
          <a:bodyPr wrap="square" rtlCol="0">
            <a:spAutoFit/>
          </a:bodyPr>
          <a:lstStyle/>
          <a:p>
            <a:pPr marL="571500" indent="-5715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Over the past 30 years, acid rain has been damaging Germany.</a:t>
            </a:r>
          </a:p>
          <a:p>
            <a:pPr marL="571500" indent="-5715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It contaminates soil, kills trees, eats holes in the surfaces of buildings &amp; statues, pollutes rivers, and harms wildlife. </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917458" y="89724"/>
            <a:ext cx="5309082"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Acid Rain</a:t>
            </a:r>
          </a:p>
        </p:txBody>
      </p:sp>
    </p:spTree>
    <p:extLst>
      <p:ext uri="{BB962C8B-B14F-4D97-AF65-F5344CB8AC3E}">
        <p14:creationId xmlns:p14="http://schemas.microsoft.com/office/powerpoint/2010/main" val="260445061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34301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74636"/>
            <a:ext cx="7427740" cy="4524315"/>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Acid rain is a result of air pollution. </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When any type of fuel is burned, a lot of different chemicals are produced and released into the air.</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 chemicals mix with water in the clouds and come down with rain.</a:t>
            </a:r>
          </a:p>
          <a:p>
            <a:pPr marL="214313" indent="-214313">
              <a:buFont typeface="Arial" panose="020B0604020202020204" pitchFamily="34" charset="0"/>
              <a:buChar char="•"/>
              <a:defRPr/>
            </a:pPr>
            <a:endParaRPr lang="en-US" sz="32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349850" y="89724"/>
            <a:ext cx="8444299" cy="1084912"/>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What is Acid Rain?</a:t>
            </a:r>
          </a:p>
        </p:txBody>
      </p:sp>
    </p:spTree>
    <p:extLst>
      <p:ext uri="{BB962C8B-B14F-4D97-AF65-F5344CB8AC3E}">
        <p14:creationId xmlns:p14="http://schemas.microsoft.com/office/powerpoint/2010/main" val="262658775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41529"/>
            <a:ext cx="8229600" cy="5174941"/>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709901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74636"/>
            <a:ext cx="7427740" cy="3847207"/>
          </a:xfrm>
          <a:prstGeom prst="rect">
            <a:avLst/>
          </a:prstGeom>
          <a:noFill/>
        </p:spPr>
        <p:txBody>
          <a:bodyPr wrap="square" rtlCol="0">
            <a:spAutoFit/>
          </a:bodyPr>
          <a:lstStyle/>
          <a:p>
            <a:pPr marL="571500" indent="-5715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The rain that falls has weak levels of acid mixed in.</a:t>
            </a:r>
          </a:p>
          <a:p>
            <a:pPr marL="571500" indent="-5715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It’s not acidic enough to burn your skin, but it is very harmful for the environment.</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349850" y="89724"/>
            <a:ext cx="8444299" cy="1084912"/>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What is Acid Rain?</a:t>
            </a:r>
          </a:p>
        </p:txBody>
      </p:sp>
    </p:spTree>
    <p:extLst>
      <p:ext uri="{BB962C8B-B14F-4D97-AF65-F5344CB8AC3E}">
        <p14:creationId xmlns:p14="http://schemas.microsoft.com/office/powerpoint/2010/main" val="146276526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7"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27372"/>
            <a:ext cx="8229600" cy="5992178"/>
          </a:xfrm>
          <a:prstGeom prst="rect">
            <a:avLst/>
          </a:prstGeom>
          <a:ln w="5715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3110451" y="5937012"/>
            <a:ext cx="5472333" cy="830997"/>
          </a:xfrm>
          <a:prstGeom prst="rect">
            <a:avLst/>
          </a:prstGeom>
          <a:noFill/>
        </p:spPr>
        <p:txBody>
          <a:bodyPr wrap="square" rtlCol="0">
            <a:spAutoFit/>
          </a:bodyPr>
          <a:lstStyle/>
          <a:p>
            <a:pPr algn="ctr"/>
            <a:r>
              <a:rPr lang="en-US" sz="2400">
                <a:solidFill>
                  <a:schemeClr val="bg1"/>
                </a:solidFill>
                <a:latin typeface="KG First Time In Forever" panose="02000506000000020003" pitchFamily="2" charset="0"/>
                <a:ea typeface="KBScaredStraight" panose="02000603000000000000" pitchFamily="2" charset="0"/>
              </a:rPr>
              <a:t>Left Branch shows needle loss and discoloration due to acid rain.</a:t>
            </a:r>
          </a:p>
        </p:txBody>
      </p:sp>
    </p:spTree>
    <p:extLst>
      <p:ext uri="{BB962C8B-B14F-4D97-AF65-F5344CB8AC3E}">
        <p14:creationId xmlns:p14="http://schemas.microsoft.com/office/powerpoint/2010/main" val="418972141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3477875"/>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 main source of acid rain is smoke from factories (burning fuels like natural gas, coal, &amp; oil).</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Cars and buses also produce harmful gases.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99634" y="89724"/>
            <a:ext cx="3944734"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Causes</a:t>
            </a:r>
          </a:p>
        </p:txBody>
      </p:sp>
    </p:spTree>
    <p:extLst>
      <p:ext uri="{BB962C8B-B14F-4D97-AF65-F5344CB8AC3E}">
        <p14:creationId xmlns:p14="http://schemas.microsoft.com/office/powerpoint/2010/main" val="210319404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939814"/>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Acid rain can effect trees in several different ways.</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It dissolves &amp; washes away the nutrients and minerals in the soil.</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It also causes the release of harmful substances such as aluminum into the soil.</a:t>
            </a:r>
          </a:p>
          <a:p>
            <a:pPr marL="914400" lvl="1" indent="-457200">
              <a:buFont typeface="Arial" panose="020B0604020202020204" pitchFamily="34" charset="0"/>
              <a:buChar char="•"/>
            </a:pPr>
            <a:endParaRPr lang="en-US" sz="27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3"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20041634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3477875"/>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Acid rain has destroyed nearly half of the Black Forest in Germany!</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This has really harmed Germany’s economy because one of its major natural resources is timber.</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163764" y="89724"/>
            <a:ext cx="6816481"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Black Forest</a:t>
            </a:r>
          </a:p>
        </p:txBody>
      </p:sp>
    </p:spTree>
    <p:extLst>
      <p:ext uri="{BB962C8B-B14F-4D97-AF65-F5344CB8AC3E}">
        <p14:creationId xmlns:p14="http://schemas.microsoft.com/office/powerpoint/2010/main" val="326726079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08801"/>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187642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795083"/>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STANDARDS:</a:t>
            </a:r>
          </a:p>
          <a:p>
            <a:r>
              <a:rPr lang="en-US" sz="3600" b="1">
                <a:latin typeface="KG First Time In Forever" panose="02000506000000020003" pitchFamily="2" charset="0"/>
              </a:rPr>
              <a:t>SS6G8 Explain environmental issues in Europe. </a:t>
            </a:r>
          </a:p>
          <a:p>
            <a:pPr marL="742950" indent="-742950">
              <a:buAutoNum type="alphaLcPeriod"/>
            </a:pPr>
            <a:r>
              <a:rPr lang="en-US" sz="3600">
                <a:latin typeface="KG First Time In Forever" panose="02000506000000020003" pitchFamily="2" charset="0"/>
              </a:rPr>
              <a:t>Explain the causes and effects of acid rain in Germany. </a:t>
            </a:r>
          </a:p>
          <a:p>
            <a:pPr marL="742950" indent="-742950">
              <a:buAutoNum type="alphaLcPeriod"/>
            </a:pPr>
            <a:r>
              <a:rPr lang="en-US" sz="3600">
                <a:latin typeface="KG First Time In Forever" panose="02000506000000020003" pitchFamily="2" charset="0"/>
              </a:rPr>
              <a:t>Explain the causes and effects of air pollution in the United Kingdom.  </a:t>
            </a:r>
          </a:p>
          <a:p>
            <a:pPr marL="742950" indent="-742950">
              <a:buAutoNum type="alphaLcPeriod"/>
            </a:pPr>
            <a:r>
              <a:rPr lang="en-US" sz="3600">
                <a:latin typeface="KG First Time In Forever" panose="02000506000000020003" pitchFamily="2" charset="0"/>
              </a:rPr>
              <a:t>Explain the causes and effects of the nuclear disaster in Chernobyl, Ukraine.</a:t>
            </a: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a:latin typeface="KBScaredStraight" panose="02000603000000000000" pitchFamily="2" charset="0"/>
              <a:ea typeface="KBScaredStraight" panose="02000603000000000000" pitchFamily="2" charset="0"/>
            </a:endParaRPr>
          </a:p>
          <a:p>
            <a:r>
              <a:rPr lang="en-US" sz="2100"/>
              <a:t> </a:t>
            </a: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2095615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940088"/>
          </a:xfrm>
          <a:prstGeom prst="rect">
            <a:avLst/>
          </a:prstGeom>
          <a:noFill/>
        </p:spPr>
        <p:txBody>
          <a:bodyPr wrap="square" rtlCol="0">
            <a:spAutoFit/>
          </a:bodyPr>
          <a:lstStyle/>
          <a:p>
            <a:pPr marL="457200" indent="-457200">
              <a:buFont typeface="Arial" panose="020B0604020202020204" pitchFamily="34" charset="0"/>
              <a:buChar char="•"/>
            </a:pPr>
            <a:r>
              <a:rPr lang="en-US" sz="3100">
                <a:latin typeface="KG First Time In Forever" panose="02000506000000020003" pitchFamily="2" charset="0"/>
                <a:ea typeface="KBScaredStraight" panose="02000603000000000000" pitchFamily="2" charset="0"/>
              </a:rPr>
              <a:t>Acid rain causes the water in rivers and lakes to become more acidic.</a:t>
            </a:r>
          </a:p>
          <a:p>
            <a:pPr marL="914400" lvl="1" indent="-457200">
              <a:buFont typeface="Arial" panose="020B0604020202020204" pitchFamily="34" charset="0"/>
              <a:buChar char="•"/>
            </a:pPr>
            <a:r>
              <a:rPr lang="en-US" sz="3100">
                <a:latin typeface="KG First Time In Forever" panose="02000506000000020003" pitchFamily="2" charset="0"/>
                <a:ea typeface="KBScaredStraight" panose="02000603000000000000" pitchFamily="2" charset="0"/>
              </a:rPr>
              <a:t>Fish and other animals that live in these waters are dying, as well as the animals that drink from these waters.</a:t>
            </a:r>
          </a:p>
          <a:p>
            <a:pPr marL="457200" indent="-457200">
              <a:buFont typeface="Arial" panose="020B0604020202020204" pitchFamily="34" charset="0"/>
              <a:buChar char="•"/>
            </a:pPr>
            <a:endParaRPr lang="en-US" sz="31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100">
                <a:latin typeface="KG First Time In Forever" panose="02000506000000020003" pitchFamily="2" charset="0"/>
                <a:ea typeface="KBScaredStraight" panose="02000603000000000000" pitchFamily="2" charset="0"/>
              </a:rPr>
              <a:t>It also causes people to face harmful health hazards because the rain contaminates the drinking water in fresh water reservoirs.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3"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273990911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6370975"/>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Nitrogen and sulfur in acid rain are eating away at many of Germany’s landmarks, causing buildings and artwork to deteriorate.</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Concrete, metals, limestone, and marble are all susceptible to acid rain, and many of Germany’s cultural objects that are hundreds of years old are slowly corroding away. </a:t>
            </a:r>
          </a:p>
          <a:p>
            <a:pPr marL="457200" indent="-457200">
              <a:buFont typeface="Arial" panose="020B0604020202020204" pitchFamily="34" charset="0"/>
              <a:buChar char="•"/>
            </a:pPr>
            <a:endParaRPr lang="en-US" sz="30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  </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3"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203688960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19" y="1316786"/>
            <a:ext cx="8595360" cy="4589449"/>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57200" y="499082"/>
            <a:ext cx="10058399" cy="523220"/>
          </a:xfrm>
          <a:prstGeom prst="rect">
            <a:avLst/>
          </a:prstGeom>
          <a:noFill/>
        </p:spPr>
        <p:txBody>
          <a:bodyPr wrap="square" rtlCol="0">
            <a:spAutoFit/>
          </a:bodyPr>
          <a:lstStyle/>
          <a:p>
            <a:pPr algn="ctr"/>
            <a:r>
              <a:rPr lang="en-US" sz="2800">
                <a:latin typeface="KG First Time In Forever" panose="02000506000000020003" pitchFamily="2" charset="0"/>
                <a:ea typeface="KBScaredStraight" panose="02000603000000000000" pitchFamily="2" charset="0"/>
              </a:rPr>
              <a:t>Acid Rain Can Cause Erosion in Stone Statues &amp; Buildings</a:t>
            </a:r>
          </a:p>
        </p:txBody>
      </p:sp>
    </p:spTree>
    <p:extLst>
      <p:ext uri="{BB962C8B-B14F-4D97-AF65-F5344CB8AC3E}">
        <p14:creationId xmlns:p14="http://schemas.microsoft.com/office/powerpoint/2010/main" val="313007941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2538361"/>
            <a:ext cx="7427740" cy="4216539"/>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In Germany, power plants that use water power are replacing many coal-burning factories.</a:t>
            </a:r>
          </a:p>
          <a:p>
            <a:pPr marL="457200" indent="-457200">
              <a:buFont typeface="Arial" panose="020B0604020202020204" pitchFamily="34" charset="0"/>
              <a:buChar char="•"/>
            </a:pPr>
            <a:endParaRPr lang="en-US" sz="20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They are developing new types of energy, such as wind turbines and solar power.</a:t>
            </a:r>
          </a:p>
          <a:p>
            <a:pPr marL="457200" indent="-457200">
              <a:buFont typeface="Arial" panose="020B0604020202020204" pitchFamily="34" charset="0"/>
              <a:buChar char="•"/>
            </a:pPr>
            <a:endParaRPr lang="en-US" sz="20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Germany’s government has passed laws to reduce emissions from cars and factories.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501131" y="89724"/>
            <a:ext cx="6141746" cy="2531462"/>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Germany’s</a:t>
            </a:r>
          </a:p>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Solution</a:t>
            </a:r>
          </a:p>
        </p:txBody>
      </p:sp>
    </p:spTree>
    <p:extLst>
      <p:ext uri="{BB962C8B-B14F-4D97-AF65-F5344CB8AC3E}">
        <p14:creationId xmlns:p14="http://schemas.microsoft.com/office/powerpoint/2010/main" val="242837182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931262" y="1870881"/>
            <a:ext cx="7281481" cy="3116238"/>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Air Pollution</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in the</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United Kingdom</a:t>
            </a:r>
          </a:p>
        </p:txBody>
      </p:sp>
    </p:spTree>
    <p:extLst>
      <p:ext uri="{BB962C8B-B14F-4D97-AF65-F5344CB8AC3E}">
        <p14:creationId xmlns:p14="http://schemas.microsoft.com/office/powerpoint/2010/main" val="14324648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601533"/>
          </a:xfrm>
          <a:prstGeom prst="rect">
            <a:avLst/>
          </a:prstGeom>
          <a:noFill/>
        </p:spPr>
        <p:txBody>
          <a:bodyPr wrap="square" rtlCol="0">
            <a:spAutoFit/>
          </a:bodyPr>
          <a:lstStyle/>
          <a:p>
            <a:pPr marL="571500" indent="-57150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Many of the world’s largest and most industrialized countries are in Europe.</a:t>
            </a:r>
          </a:p>
          <a:p>
            <a:pPr marL="1028700" lvl="1" indent="-57150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Paris, London, Berlin, Rome, Amsterdam</a:t>
            </a:r>
          </a:p>
          <a:p>
            <a:pPr marL="1028700" lvl="1" indent="-571500">
              <a:buFont typeface="Arial" panose="020B0604020202020204" pitchFamily="34" charset="0"/>
              <a:buChar char="•"/>
            </a:pPr>
            <a:endParaRPr lang="en-US" sz="30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These cities tend to have a lot of factories, a lot of traffic, and produce a lot of air pollution.</a:t>
            </a:r>
          </a:p>
          <a:p>
            <a:pPr marL="571500" indent="-571500">
              <a:buFont typeface="Arial" panose="020B0604020202020204" pitchFamily="34" charset="0"/>
              <a:buChar char="•"/>
            </a:pPr>
            <a:endParaRPr lang="en-US" sz="30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A country that has been greatly effected by this problem is the UK.</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210987" y="89724"/>
            <a:ext cx="6722033"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Air Pollution</a:t>
            </a:r>
          </a:p>
        </p:txBody>
      </p:sp>
    </p:spTree>
    <p:extLst>
      <p:ext uri="{BB962C8B-B14F-4D97-AF65-F5344CB8AC3E}">
        <p14:creationId xmlns:p14="http://schemas.microsoft.com/office/powerpoint/2010/main" val="139089261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42900"/>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585626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832092"/>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London, the capital of UK, is famous for air pollution.</a:t>
            </a:r>
          </a:p>
          <a:p>
            <a:pPr marL="457200" indent="-457200">
              <a:buFont typeface="Arial" panose="020B0604020202020204" pitchFamily="34" charset="0"/>
              <a:buChar char="•"/>
            </a:pPr>
            <a:endParaRPr lang="en-US" sz="28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The word </a:t>
            </a:r>
            <a:r>
              <a:rPr lang="en-US" sz="2800" b="1">
                <a:latin typeface="KG First Time In Forever" panose="02000506000000020003" pitchFamily="2" charset="0"/>
                <a:ea typeface="KBScaredStraight" panose="02000603000000000000" pitchFamily="2" charset="0"/>
              </a:rPr>
              <a:t>“smog”</a:t>
            </a:r>
            <a:r>
              <a:rPr lang="en-US" sz="2800">
                <a:latin typeface="KG First Time In Forever" panose="02000506000000020003" pitchFamily="2" charset="0"/>
                <a:ea typeface="KBScaredStraight" panose="02000603000000000000" pitchFamily="2" charset="0"/>
              </a:rPr>
              <a:t> was first used in 1905 to describe air in London  (thick fog + smoke).</a:t>
            </a:r>
          </a:p>
          <a:p>
            <a:pPr marL="457200" indent="-457200">
              <a:buFont typeface="Arial" panose="020B0604020202020204" pitchFamily="34" charset="0"/>
              <a:buChar char="•"/>
            </a:pPr>
            <a:endParaRPr lang="en-US" sz="28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Thick London smog happens when sunlight acts on the gases from factory or automobile exhausts, or when water in the air mixes with smoke particles.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435936" y="89724"/>
            <a:ext cx="8272136" cy="1177245"/>
          </a:xfrm>
          <a:prstGeom prst="rect">
            <a:avLst/>
          </a:prstGeom>
          <a:noFill/>
        </p:spPr>
        <p:txBody>
          <a:bodyPr wrap="none" lIns="68580" tIns="34290" rIns="68580" bIns="34290">
            <a:spAutoFit/>
          </a:bodyPr>
          <a:lstStyle/>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UK’s Air Pollution</a:t>
            </a:r>
          </a:p>
        </p:txBody>
      </p:sp>
    </p:spTree>
    <p:extLst>
      <p:ext uri="{BB962C8B-B14F-4D97-AF65-F5344CB8AC3E}">
        <p14:creationId xmlns:p14="http://schemas.microsoft.com/office/powerpoint/2010/main" val="316595017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60120"/>
            <a:ext cx="8229600" cy="493776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22977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447371"/>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In the past, the major source of air pollution was smoke from burning coal in factories.</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 air quality in the UK began diminishing due to the smoke and air pollutants emitted from the burning coal.</a:t>
            </a:r>
          </a:p>
          <a:p>
            <a:endParaRPr lang="en-US" sz="27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99639" y="89724"/>
            <a:ext cx="3944734"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Causes</a:t>
            </a:r>
          </a:p>
        </p:txBody>
      </p:sp>
    </p:spTree>
    <p:extLst>
      <p:ext uri="{BB962C8B-B14F-4D97-AF65-F5344CB8AC3E}">
        <p14:creationId xmlns:p14="http://schemas.microsoft.com/office/powerpoint/2010/main" val="351063047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487306"/>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TEACHER INFO: CLOZE Notes</a:t>
            </a:r>
          </a:p>
          <a:p>
            <a:pPr marL="457200" indent="-4572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The next pages are handouts for the students to use for note-taking during the presentation. (Print front to back to save paper and ink.)</a:t>
            </a:r>
          </a:p>
          <a:p>
            <a:pPr marL="457200" indent="-4572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Check the answers as a class after the presentation.</a:t>
            </a: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a:latin typeface="KBScaredStraight" panose="02000603000000000000" pitchFamily="2" charset="0"/>
              <a:ea typeface="KBScaredStraight" panose="02000603000000000000" pitchFamily="2" charset="0"/>
            </a:endParaRPr>
          </a:p>
          <a:p>
            <a:r>
              <a:rPr lang="en-US" sz="2100"/>
              <a:t> </a:t>
            </a: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3175067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22960"/>
            <a:ext cx="8686800" cy="521208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417820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3847207"/>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Today, exhaust from automobiles is the big problem</a:t>
            </a:r>
            <a:r>
              <a:rPr lang="en-US" sz="3200">
                <a:latin typeface="KG First Time In Forever" panose="02000506000000020003" pitchFamily="2" charset="0"/>
              </a:rPr>
              <a:t>.</a:t>
            </a:r>
          </a:p>
          <a:p>
            <a:pPr marL="457200" indent="-457200">
              <a:buFont typeface="Arial" panose="020B0604020202020204" pitchFamily="34" charset="0"/>
              <a:buChar char="•"/>
            </a:pPr>
            <a:endParaRPr lang="en-US" sz="3200">
              <a:latin typeface="KG First Time In Forever" panose="02000506000000020003" pitchFamily="2" charset="0"/>
            </a:endParaRPr>
          </a:p>
          <a:p>
            <a:pPr marL="457200" indent="-457200">
              <a:buFont typeface="Arial" panose="020B0604020202020204" pitchFamily="34" charset="0"/>
              <a:buChar char="•"/>
            </a:pPr>
            <a:r>
              <a:rPr lang="en-US" sz="3200">
                <a:latin typeface="KG First Time In Forever" panose="02000506000000020003" pitchFamily="2" charset="0"/>
              </a:rPr>
              <a:t>Emissions from automobiles contain carbon monoxide and nitrous oxide, which stay close to the ground and contribute to low-lying smog.</a:t>
            </a:r>
          </a:p>
          <a:p>
            <a:pPr marL="214313" indent="-214313">
              <a:buFont typeface="Arial" panose="020B0604020202020204" pitchFamily="34" charset="0"/>
              <a:buChar char="•"/>
              <a:defRPr/>
            </a:pPr>
            <a:endParaRPr lang="en-US" sz="20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99639" y="89724"/>
            <a:ext cx="3944734"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Causes</a:t>
            </a:r>
          </a:p>
        </p:txBody>
      </p:sp>
    </p:spTree>
    <p:extLst>
      <p:ext uri="{BB962C8B-B14F-4D97-AF65-F5344CB8AC3E}">
        <p14:creationId xmlns:p14="http://schemas.microsoft.com/office/powerpoint/2010/main" val="424012638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60120"/>
            <a:ext cx="8229600" cy="493776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995462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447645"/>
          </a:xfrm>
          <a:prstGeom prst="rect">
            <a:avLst/>
          </a:prstGeom>
          <a:noFill/>
        </p:spPr>
        <p:txBody>
          <a:bodyPr wrap="square" rtlCol="0">
            <a:spAutoFit/>
          </a:bodyPr>
          <a:lstStyle/>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Asthma and pneumonia are linked to vehicle emissions.</a:t>
            </a:r>
          </a:p>
          <a:p>
            <a:pPr marL="285750" indent="-28575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Air pollution burns the lungs, nose, and eyes, and endangers human life.</a:t>
            </a:r>
          </a:p>
          <a:p>
            <a:pPr marL="742950" lvl="1" indent="-28575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When air pollution levels are high, children, sick people, and the elderly have to stay inside to avoid breathing the hazardous air.</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8"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424511842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22960"/>
            <a:ext cx="8686800" cy="521208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007935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955203"/>
          </a:xfrm>
          <a:prstGeom prst="rect">
            <a:avLst/>
          </a:prstGeom>
          <a:noFill/>
        </p:spPr>
        <p:txBody>
          <a:bodyPr wrap="square" rtlCol="0">
            <a:spAutoFit/>
          </a:bodyPr>
          <a:lstStyle/>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Air pollution also harms vegetation.</a:t>
            </a:r>
          </a:p>
          <a:p>
            <a:pPr marL="285750" indent="-28575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Vegetation exposed to polluted air for long periods of time grows more slowly and is more susceptible to disease and insects.</a:t>
            </a:r>
          </a:p>
          <a:p>
            <a:pPr marL="285750" indent="-28575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This causes a major decrease in crop production.</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8"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390091887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324535"/>
          </a:xfrm>
          <a:prstGeom prst="rect">
            <a:avLst/>
          </a:prstGeom>
          <a:noFill/>
        </p:spPr>
        <p:txBody>
          <a:bodyPr wrap="square" rtlCol="0">
            <a:spAutoFit/>
          </a:bodyPr>
          <a:lstStyle/>
          <a:p>
            <a:pPr marL="285750" indent="-285750">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rPr>
              <a:t>Starting in the 1950s, UK’s government has created smokeless zones in London where only smokeless fuels could be used.</a:t>
            </a:r>
          </a:p>
          <a:p>
            <a:pPr marL="285750" indent="-285750">
              <a:buFont typeface="Arial" panose="020B0604020202020204" pitchFamily="34" charset="0"/>
              <a:buChar char="•"/>
            </a:pPr>
            <a:endParaRPr lang="en-US" sz="26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rPr>
              <a:t>Electricity has also been used more in factories and homes.</a:t>
            </a:r>
          </a:p>
          <a:p>
            <a:pPr marL="285750" indent="-285750">
              <a:buFont typeface="Arial" panose="020B0604020202020204" pitchFamily="34" charset="0"/>
              <a:buChar char="•"/>
            </a:pPr>
            <a:endParaRPr lang="en-US" sz="26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rPr>
              <a:t>Laws have been created that require automobile makers to build cars that produce less exhaust.</a:t>
            </a:r>
          </a:p>
          <a:p>
            <a:pPr marL="285750" indent="-285750">
              <a:buFont typeface="Arial" panose="020B0604020202020204" pitchFamily="34" charset="0"/>
              <a:buChar char="•"/>
            </a:pPr>
            <a:endParaRPr lang="en-US" sz="26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rPr>
              <a:t>People have been asked to drive less and are encouraged to use public transportation or walk.</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139659" y="89724"/>
            <a:ext cx="6864700"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UK’s Solution</a:t>
            </a:r>
          </a:p>
        </p:txBody>
      </p:sp>
    </p:spTree>
    <p:extLst>
      <p:ext uri="{BB962C8B-B14F-4D97-AF65-F5344CB8AC3E}">
        <p14:creationId xmlns:p14="http://schemas.microsoft.com/office/powerpoint/2010/main" val="195497271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725690" y="1772163"/>
            <a:ext cx="7692619" cy="3116238"/>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What is Europe</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doing to fix</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these problems?</a:t>
            </a:r>
          </a:p>
        </p:txBody>
      </p:sp>
    </p:spTree>
    <p:extLst>
      <p:ext uri="{BB962C8B-B14F-4D97-AF65-F5344CB8AC3E}">
        <p14:creationId xmlns:p14="http://schemas.microsoft.com/office/powerpoint/2010/main" val="40286072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993481" y="2183457"/>
            <a:ext cx="7427740" cy="4924425"/>
          </a:xfrm>
          <a:prstGeom prst="rect">
            <a:avLst/>
          </a:prstGeom>
          <a:noFill/>
        </p:spPr>
        <p:txBody>
          <a:bodyPr wrap="square" rtlCol="0">
            <a:spAutoFit/>
          </a:bodyPr>
          <a:lstStyle/>
          <a:p>
            <a:pPr marL="285750" indent="-28575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In Western Europe, nations are trying to lessen pollution.</a:t>
            </a:r>
          </a:p>
          <a:p>
            <a:pPr marL="742950" lvl="1" indent="-28575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They are spending money and researching new ways  to produce power that cause less environmental damage.</a:t>
            </a:r>
          </a:p>
          <a:p>
            <a:pPr marL="742950" lvl="1" indent="-285750">
              <a:buFont typeface="Arial" panose="020B0604020202020204" pitchFamily="34" charset="0"/>
              <a:buChar char="•"/>
            </a:pPr>
            <a:endParaRPr lang="en-US" sz="14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In Eastern Europe, few nations are researching new technologies.</a:t>
            </a:r>
          </a:p>
          <a:p>
            <a:pPr marL="742950" lvl="1" indent="-28575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They have less money.</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919024" y="89724"/>
            <a:ext cx="7305974" cy="2285241"/>
          </a:xfrm>
          <a:prstGeom prst="rect">
            <a:avLst/>
          </a:prstGeom>
          <a:noFill/>
        </p:spPr>
        <p:txBody>
          <a:bodyPr wrap="none" lIns="68580" tIns="34290" rIns="68580" bIns="34290">
            <a:spAutoFit/>
          </a:bodyPr>
          <a:lstStyle/>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Environmental</a:t>
            </a:r>
          </a:p>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Policies</a:t>
            </a:r>
          </a:p>
        </p:txBody>
      </p:sp>
    </p:spTree>
    <p:extLst>
      <p:ext uri="{BB962C8B-B14F-4D97-AF65-F5344CB8AC3E}">
        <p14:creationId xmlns:p14="http://schemas.microsoft.com/office/powerpoint/2010/main" val="420581738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993481" y="1410355"/>
            <a:ext cx="7427740" cy="5447645"/>
          </a:xfrm>
          <a:prstGeom prst="rect">
            <a:avLst/>
          </a:prstGeom>
          <a:noFill/>
        </p:spPr>
        <p:txBody>
          <a:bodyPr wrap="square" rtlCol="0">
            <a:spAutoFit/>
          </a:bodyPr>
          <a:lstStyle/>
          <a:p>
            <a:pPr marL="457200" indent="-4572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Most countries in Europe are members of a group called the </a:t>
            </a:r>
            <a:r>
              <a:rPr lang="en-US" sz="3600" u="sng">
                <a:latin typeface="KG First Time In Forever" panose="02000506000000020003" pitchFamily="2" charset="0"/>
                <a:ea typeface="KBScaredStraight" panose="02000603000000000000" pitchFamily="2" charset="0"/>
              </a:rPr>
              <a:t>European Union</a:t>
            </a:r>
            <a:r>
              <a:rPr lang="en-US" sz="3600">
                <a:latin typeface="KG First Time In Forever" panose="02000506000000020003" pitchFamily="2" charset="0"/>
                <a:ea typeface="KBScaredStraight" panose="02000603000000000000" pitchFamily="2" charset="0"/>
              </a:rPr>
              <a:t>.</a:t>
            </a:r>
          </a:p>
          <a:p>
            <a:pPr marL="457200" indent="-4572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Since its formation in 1993, the EU has passed policies designed to fight acid rain, improve air quality, restrict toxic waste, and reduce pollution.</a:t>
            </a:r>
          </a:p>
          <a:p>
            <a:pPr marL="214313" indent="-214313">
              <a:buFont typeface="Arial" panose="020B0604020202020204" pitchFamily="34" charset="0"/>
              <a:buChar char="•"/>
              <a:defRPr/>
            </a:pPr>
            <a:endParaRPr lang="en-US" sz="24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659405" y="89724"/>
            <a:ext cx="7825219" cy="1177245"/>
          </a:xfrm>
          <a:prstGeom prst="rect">
            <a:avLst/>
          </a:prstGeom>
          <a:noFill/>
        </p:spPr>
        <p:txBody>
          <a:bodyPr wrap="none" lIns="68580" tIns="34290" rIns="68580" bIns="34290">
            <a:spAutoFit/>
          </a:bodyPr>
          <a:lstStyle/>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European Union</a:t>
            </a:r>
          </a:p>
        </p:txBody>
      </p:sp>
    </p:spTree>
    <p:extLst>
      <p:ext uri="{BB962C8B-B14F-4D97-AF65-F5344CB8AC3E}">
        <p14:creationId xmlns:p14="http://schemas.microsoft.com/office/powerpoint/2010/main" val="23906170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1</a:t>
            </a:r>
          </a:p>
        </p:txBody>
      </p:sp>
      <p:sp>
        <p:nvSpPr>
          <p:cNvPr id="6" name="TextBox 5"/>
          <p:cNvSpPr txBox="1"/>
          <p:nvPr/>
        </p:nvSpPr>
        <p:spPr>
          <a:xfrm rot="5400000">
            <a:off x="673832" y="-652923"/>
            <a:ext cx="6642848" cy="8217634"/>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ACID RAIN IN GERMANY</a:t>
            </a:r>
          </a:p>
          <a:p>
            <a:r>
              <a:rPr lang="en-US" sz="1200" b="1">
                <a:latin typeface="KG First Time In Forever" panose="02000506000000020003" pitchFamily="2" charset="0"/>
                <a:ea typeface="KBScaredStraight" panose="02000603000000000000" pitchFamily="2" charset="0"/>
              </a:rPr>
              <a:t>Acid Rain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Over the past 30 years, acid rain has been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contaminates soil,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eats holes in the surfaces of buildings &amp; statues, pollutes rivers, and harms wildlife. </a:t>
            </a:r>
          </a:p>
          <a:p>
            <a:pPr marL="571500" indent="-57150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What is Acid Rain?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is a result of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When any type of fuel is burned, a lot of different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released into the air.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chemicals mix with water in the clouds and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rain that falls has weak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mixed in.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It’s not acidic enough to burn your skin, but it is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for the environment.</a:t>
            </a:r>
          </a:p>
          <a:p>
            <a:pPr marL="171450" indent="-17145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Causes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main source of acid rain is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(burning fuels like natural gas, coal, &amp; oil).</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also produce harmful gases.</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Effects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can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several different ways.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dissolves &amp;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minerals in the soil.</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also causes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such as aluminum into the soil.</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Black Forest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has destroyed nearly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Germany!</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This has really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because one of its major natural resources is timber.</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Effects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causes the water in rivers and lakes to become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that live in these waters are dying, as well as the animals that drink from these waters.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also causes people to face harmful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because the rain contaminates the drinking water in fresh water reservoirs.</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acid rain are eating away at many of Germany’s landmarks, causing buildings and artwork to deteriorate.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Concrete, metals, limestone, and marble are all susceptible to acid rain, and many of Germany’s cultural objects that are hundreds of years old are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a:t>
            </a: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6747737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1864078" y="935900"/>
            <a:ext cx="5415842" cy="5147563"/>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Nuclear</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Disaster</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in</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 </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Ukraine</a:t>
            </a:r>
          </a:p>
        </p:txBody>
      </p:sp>
    </p:spTree>
    <p:extLst>
      <p:ext uri="{BB962C8B-B14F-4D97-AF65-F5344CB8AC3E}">
        <p14:creationId xmlns:p14="http://schemas.microsoft.com/office/powerpoint/2010/main" val="7651889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614" y="685800"/>
            <a:ext cx="7242772"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679358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88374"/>
            <a:ext cx="7427740" cy="6309420"/>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Between 1922 and 1991, Ukraine was part of the Soviet Union and was known for its fertile farmland and successful agricultural industry.</a:t>
            </a:r>
          </a:p>
          <a:p>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During the 1980s, many countries in Europe began using nuclear power plants to produce cleaner and cheaper energy in order to rely less on fossil fuels.</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416249" y="0"/>
            <a:ext cx="8311507"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Nuclear Power</a:t>
            </a:r>
          </a:p>
        </p:txBody>
      </p:sp>
    </p:spTree>
    <p:extLst>
      <p:ext uri="{BB962C8B-B14F-4D97-AF65-F5344CB8AC3E}">
        <p14:creationId xmlns:p14="http://schemas.microsoft.com/office/powerpoint/2010/main" val="20630030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88374"/>
            <a:ext cx="7427740" cy="6309420"/>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Many European countries had strict regulations on nuclear power use; however, Ukraine did not. </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Chernobyl was a growing city in Ukraine, and it was home to the largest nuclear power plant in Europe.</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Unlike other nuclear power plants, Chernobyl was used to produced nuclear weapons material.</a:t>
            </a:r>
          </a:p>
          <a:p>
            <a:pPr marL="571500" indent="-5715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416249" y="0"/>
            <a:ext cx="8311507"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Nuclear Power</a:t>
            </a:r>
          </a:p>
        </p:txBody>
      </p:sp>
    </p:spTree>
    <p:extLst>
      <p:ext uri="{BB962C8B-B14F-4D97-AF65-F5344CB8AC3E}">
        <p14:creationId xmlns:p14="http://schemas.microsoft.com/office/powerpoint/2010/main" val="76264814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509200"/>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In 1986, the Soviet Union generated 10% of the world’s nuclear power.</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On April 26, 1986, one of the reactors at the Chernobyl nuclear power plant exploded.</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 explosion released large amounts of deadly radioactive nuclear material into the atmosphere. </a:t>
            </a:r>
          </a:p>
          <a:p>
            <a:pPr marL="214313" indent="-214313">
              <a:buFont typeface="Arial" panose="020B0604020202020204" pitchFamily="34" charset="0"/>
              <a:buChar char="•"/>
              <a:defRPr/>
            </a:pPr>
            <a:endParaRPr lang="en-US" sz="32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610234" y="89724"/>
            <a:ext cx="592354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a:t>
            </a:r>
          </a:p>
        </p:txBody>
      </p:sp>
    </p:spTree>
    <p:extLst>
      <p:ext uri="{BB962C8B-B14F-4D97-AF65-F5344CB8AC3E}">
        <p14:creationId xmlns:p14="http://schemas.microsoft.com/office/powerpoint/2010/main" val="82234071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Picture 4" descr="chernobyl_image_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56178" y="42849"/>
            <a:ext cx="5079542" cy="676656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2151129" y="0"/>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Before…</a:t>
            </a:r>
          </a:p>
        </p:txBody>
      </p:sp>
    </p:spTree>
    <p:extLst>
      <p:ext uri="{BB962C8B-B14F-4D97-AF65-F5344CB8AC3E}">
        <p14:creationId xmlns:p14="http://schemas.microsoft.com/office/powerpoint/2010/main" val="300822358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8" name="Picture 7" descr="Chernobyl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835" y="45720"/>
            <a:ext cx="4970329" cy="6766560"/>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51129" y="0"/>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After</a:t>
            </a:r>
          </a:p>
        </p:txBody>
      </p:sp>
    </p:spTree>
    <p:extLst>
      <p:ext uri="{BB962C8B-B14F-4D97-AF65-F5344CB8AC3E}">
        <p14:creationId xmlns:p14="http://schemas.microsoft.com/office/powerpoint/2010/main" val="267005085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4955203"/>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 morning after the explosion, there was no hint of a disaster. </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After 36 hours of being exposed to radiation, the people were finally told to pack their clothing and evacuate their homes.</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There was a 18 mile evacuation zone.</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276177" y="89724"/>
            <a:ext cx="6591676" cy="992579"/>
          </a:xfrm>
          <a:prstGeom prst="rect">
            <a:avLst/>
          </a:prstGeom>
          <a:noFill/>
        </p:spPr>
        <p:txBody>
          <a:bodyPr wrap="none" lIns="68580" tIns="34290" rIns="68580" bIns="34290">
            <a:spAutoFit/>
          </a:bodyPr>
          <a:lstStyle/>
          <a:p>
            <a:pPr algn="ctr"/>
            <a:r>
              <a:rPr lang="en-US" sz="6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Soviet Reaction</a:t>
            </a:r>
          </a:p>
        </p:txBody>
      </p:sp>
    </p:spTree>
    <p:extLst>
      <p:ext uri="{BB962C8B-B14F-4D97-AF65-F5344CB8AC3E}">
        <p14:creationId xmlns:p14="http://schemas.microsoft.com/office/powerpoint/2010/main" val="225881324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601533"/>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Nearly nine tons of radioactive material (90 times as much as the Hiroshima bomb) was hurled into the sky. </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Over the following days, winds mostly blowing north and west, carried fallout into Belarus, as well as Russia, Poland, &amp; other countries around the world.</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687017" y="89724"/>
            <a:ext cx="7770012" cy="992579"/>
          </a:xfrm>
          <a:prstGeom prst="rect">
            <a:avLst/>
          </a:prstGeom>
          <a:noFill/>
        </p:spPr>
        <p:txBody>
          <a:bodyPr wrap="none" lIns="68580" tIns="34290" rIns="68580" bIns="34290">
            <a:spAutoFit/>
          </a:bodyPr>
          <a:lstStyle/>
          <a:p>
            <a:pPr algn="ctr"/>
            <a:r>
              <a:rPr lang="en-US" sz="6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Worldwide Impact</a:t>
            </a:r>
          </a:p>
        </p:txBody>
      </p:sp>
    </p:spTree>
    <p:extLst>
      <p:ext uri="{BB962C8B-B14F-4D97-AF65-F5344CB8AC3E}">
        <p14:creationId xmlns:p14="http://schemas.microsoft.com/office/powerpoint/2010/main" val="242323339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7" name="Oval 6"/>
          <p:cNvSpPr/>
          <p:nvPr/>
        </p:nvSpPr>
        <p:spPr>
          <a:xfrm>
            <a:off x="1234440" y="56513"/>
            <a:ext cx="6675120" cy="667512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er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319" y="0"/>
            <a:ext cx="6919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20610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2</a:t>
            </a:r>
          </a:p>
        </p:txBody>
      </p:sp>
      <p:sp>
        <p:nvSpPr>
          <p:cNvPr id="6" name="TextBox 5"/>
          <p:cNvSpPr txBox="1"/>
          <p:nvPr/>
        </p:nvSpPr>
        <p:spPr>
          <a:xfrm rot="5400000">
            <a:off x="194298" y="-1049149"/>
            <a:ext cx="6642848" cy="8956298"/>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Germany’s Solution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Germany, power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are replacing many coal-burning factories.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They are developing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such as wind turbines and solar power.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Germany’s government has passed laws to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from cars and factories.</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AIR POLLUTION IN THE UNITED KINGDOM</a:t>
            </a:r>
          </a:p>
          <a:p>
            <a:r>
              <a:rPr lang="en-US" sz="1200" b="1">
                <a:latin typeface="KG First Time In Forever" panose="02000506000000020003" pitchFamily="2" charset="0"/>
                <a:ea typeface="KBScaredStraight" panose="02000603000000000000" pitchFamily="2" charset="0"/>
              </a:rPr>
              <a:t>Air Pollution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Many of the world’s largest and most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are in Europe.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Paris,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Berlin, Rome, Amsterdam</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These cities tend to have a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a lot of traffic, and produce a lot of air pollution.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 country that has been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by this problem is the UK.</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UK’s Air Pollution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London, the capital of UK, is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word </a:t>
            </a:r>
            <a:r>
              <a:rPr lang="en-US" sz="1200" b="1">
                <a:latin typeface="KG First Time In Forever" panose="02000506000000020003" pitchFamily="2" charset="0"/>
                <a:ea typeface="KBScaredStraight" panose="02000603000000000000" pitchFamily="2" charset="0"/>
              </a:rPr>
              <a:t>“smog”</a:t>
            </a:r>
            <a:r>
              <a:rPr lang="en-US" sz="1200">
                <a:latin typeface="KG First Time In Forever" panose="02000506000000020003" pitchFamily="2" charset="0"/>
                <a:ea typeface="KBScaredStraight" panose="02000603000000000000" pitchFamily="2" charset="0"/>
              </a:rPr>
              <a:t> was first used in 1905 to describe air in London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Thick London smog happens when sunlight acts on the gases from factory or automobile exhausts, or when water in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Causes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the past, the major source of air pollution was smoke from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factories.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air quality in the UK began diminishing due to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emitted from the burning coal.</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Today,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is the big problem</a:t>
            </a:r>
            <a:r>
              <a:rPr lang="en-US" sz="1200">
                <a:latin typeface="KG First Time In Forever" panose="02000506000000020003" pitchFamily="2" charset="0"/>
              </a:rPr>
              <a:t>.</a:t>
            </a:r>
          </a:p>
          <a:p>
            <a:pPr marL="171450" indent="-171450">
              <a:buFont typeface="Arial" panose="020B0604020202020204" pitchFamily="34" charset="0"/>
              <a:buChar char="•"/>
            </a:pPr>
            <a:r>
              <a:rPr lang="en-US" sz="1200">
                <a:latin typeface="KG First Time In Forever" panose="02000506000000020003" pitchFamily="2" charset="0"/>
              </a:rPr>
              <a:t>Emissions from automobiles contain carbon monoxide and nitrous oxide, which stay close to the ground and contribute to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rPr>
              <a:t>.</a:t>
            </a:r>
          </a:p>
          <a:p>
            <a:endParaRPr lang="en-US" sz="1200">
              <a:latin typeface="KG First Time In Forever" panose="02000506000000020003" pitchFamily="2" charset="0"/>
            </a:endParaRPr>
          </a:p>
          <a:p>
            <a:r>
              <a:rPr lang="en-US" sz="1200" b="1">
                <a:latin typeface="KG First Time In Forever" panose="02000506000000020003" pitchFamily="2" charset="0"/>
              </a:rPr>
              <a:t>Effects</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are linked to vehicle emissions.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Air pollution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nose, and eyes, and endangers human life.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When air pollution levels are high, children, sick people, and the elderly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to avoid breathing the hazardous air.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Air pollution also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Vegetation exposed to polluted air for long periods of time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is more susceptible to disease and insects.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This causes a major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production.</a:t>
            </a: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130079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693866"/>
          </a:xfrm>
          <a:prstGeom prst="rect">
            <a:avLst/>
          </a:prstGeom>
          <a:noFill/>
        </p:spPr>
        <p:txBody>
          <a:bodyPr wrap="square" rtlCol="0">
            <a:spAutoFit/>
          </a:bodyPr>
          <a:lstStyle/>
          <a:p>
            <a:pPr marL="457200" indent="-457200">
              <a:buFont typeface="Arial" panose="020B0604020202020204" pitchFamily="34" charset="0"/>
              <a:buChar char="•"/>
              <a:defRPr/>
            </a:pPr>
            <a:r>
              <a:rPr lang="en-US" sz="2800">
                <a:latin typeface="KG First Time In Forever" panose="02000506000000020003" pitchFamily="2" charset="0"/>
                <a:ea typeface="KBScaredStraight" panose="02000603000000000000" pitchFamily="2" charset="0"/>
              </a:rPr>
              <a:t>In the first months after the accident, 28 emergency workers died from acute radiation syndrome.</a:t>
            </a:r>
          </a:p>
          <a:p>
            <a:pPr marL="914400" lvl="1" indent="-457200">
              <a:buFont typeface="Arial" panose="020B0604020202020204" pitchFamily="34" charset="0"/>
              <a:buChar char="•"/>
              <a:defRPr/>
            </a:pPr>
            <a:r>
              <a:rPr lang="en-US" sz="2800">
                <a:latin typeface="KG First Time In Forever" panose="02000506000000020003" pitchFamily="2" charset="0"/>
                <a:ea typeface="KBScaredStraight" panose="02000603000000000000" pitchFamily="2" charset="0"/>
              </a:rPr>
              <a:t>Doctors have noticed an increase in cases of cancer who lived nearby.</a:t>
            </a:r>
          </a:p>
          <a:p>
            <a:pPr marL="914400" lvl="1" indent="-457200">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a:latin typeface="KG First Time In Forever" panose="02000506000000020003" pitchFamily="2" charset="0"/>
                <a:ea typeface="KBScaredStraight" panose="02000603000000000000" pitchFamily="2" charset="0"/>
              </a:rPr>
              <a:t>Many animals died or got sick.</a:t>
            </a:r>
          </a:p>
          <a:p>
            <a:pPr marL="914400" lvl="1" indent="-457200">
              <a:buFont typeface="Arial" panose="020B0604020202020204" pitchFamily="34" charset="0"/>
              <a:buChar char="•"/>
              <a:defRPr/>
            </a:pPr>
            <a:r>
              <a:rPr lang="en-US" sz="2800">
                <a:latin typeface="KG First Time In Forever" panose="02000506000000020003" pitchFamily="2" charset="0"/>
                <a:ea typeface="KBScaredStraight" panose="02000603000000000000" pitchFamily="2" charset="0"/>
              </a:rPr>
              <a:t>Fish in nearby rivers were unsafe to eat for many years.</a:t>
            </a:r>
          </a:p>
          <a:p>
            <a:pPr marL="914400" lvl="1" indent="-457200">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a:latin typeface="KG First Time In Forever" panose="02000506000000020003" pitchFamily="2" charset="0"/>
                <a:ea typeface="KBScaredStraight" panose="02000603000000000000" pitchFamily="2" charset="0"/>
              </a:rPr>
              <a:t>Millions of acres of farmland have been poisoned.</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78"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36329525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4250" y="0"/>
            <a:ext cx="5143499" cy="68580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77372" y="0"/>
            <a:ext cx="3369505" cy="830997"/>
          </a:xfrm>
          <a:prstGeom prst="rect">
            <a:avLst/>
          </a:prstGeom>
          <a:noFill/>
        </p:spPr>
        <p:txBody>
          <a:bodyPr wrap="square" rtlCol="0">
            <a:spAutoFit/>
          </a:bodyPr>
          <a:lstStyle/>
          <a:p>
            <a:pPr algn="ctr"/>
            <a:r>
              <a:rPr lang="en-US" sz="2400">
                <a:latin typeface="KG First Time In Forever" panose="02000506000000020003" pitchFamily="2" charset="0"/>
                <a:ea typeface="KBScaredStraight" panose="02000603000000000000" pitchFamily="2" charset="0"/>
              </a:rPr>
              <a:t>Radiation Suits Worn By Workers</a:t>
            </a:r>
          </a:p>
        </p:txBody>
      </p:sp>
    </p:spTree>
    <p:extLst>
      <p:ext uri="{BB962C8B-B14F-4D97-AF65-F5344CB8AC3E}">
        <p14:creationId xmlns:p14="http://schemas.microsoft.com/office/powerpoint/2010/main" val="402295164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3847207"/>
          </a:xfrm>
          <a:prstGeom prst="rect">
            <a:avLst/>
          </a:prstGeom>
          <a:noFill/>
        </p:spPr>
        <p:txBody>
          <a:bodyPr wrap="square" rtlCol="0">
            <a:spAutoFit/>
          </a:bodyPr>
          <a:lstStyle/>
          <a:p>
            <a:pPr marL="457200" indent="-457200">
              <a:buFont typeface="Arial" panose="020B0604020202020204" pitchFamily="34" charset="0"/>
              <a:buChar char="•"/>
              <a:defRPr/>
            </a:pPr>
            <a:r>
              <a:rPr lang="en-US" sz="3600">
                <a:latin typeface="KG First Time In Forever" panose="02000506000000020003" pitchFamily="2" charset="0"/>
                <a:ea typeface="KBScaredStraight" panose="02000603000000000000" pitchFamily="2" charset="0"/>
              </a:rPr>
              <a:t>The people exposed to the high levels of radiation developed a high level of health problems, including thyroid cancer, autoimmune disorders, birth defects, and other health issues.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78"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12957326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062" y="685800"/>
            <a:ext cx="8261875"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904934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940088"/>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Chernobyl continued to produce electricity for another 14 years, until international pressure forced its closure in 2000. </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An official exclusion zone around the plant remains in place, extending for 18 miles. </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It is one of the most radioactive spots on Earth.</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4598" y="89724"/>
            <a:ext cx="8634864" cy="1177245"/>
          </a:xfrm>
          <a:prstGeom prst="rect">
            <a:avLst/>
          </a:prstGeom>
          <a:noFill/>
        </p:spPr>
        <p:txBody>
          <a:bodyPr wrap="none" lIns="68580" tIns="34290" rIns="68580" bIns="34290">
            <a:spAutoFit/>
          </a:bodyPr>
          <a:lstStyle/>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 Today</a:t>
            </a:r>
          </a:p>
        </p:txBody>
      </p:sp>
    </p:spTree>
    <p:extLst>
      <p:ext uri="{BB962C8B-B14F-4D97-AF65-F5344CB8AC3E}">
        <p14:creationId xmlns:p14="http://schemas.microsoft.com/office/powerpoint/2010/main" val="421377025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42900"/>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582980" y="452993"/>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Chernobyl Today…A Ghost Town</a:t>
            </a:r>
          </a:p>
        </p:txBody>
      </p:sp>
    </p:spTree>
    <p:extLst>
      <p:ext uri="{BB962C8B-B14F-4D97-AF65-F5344CB8AC3E}">
        <p14:creationId xmlns:p14="http://schemas.microsoft.com/office/powerpoint/2010/main" val="91418311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693866"/>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In 2011, Ukraine opened up an area so tourists can see first-hand the effects of the disaster.</a:t>
            </a:r>
          </a:p>
          <a:p>
            <a:pPr marL="457200" indent="-4572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Forests surrounding the city have repopulated with a variety of wildlife and vegetation.</a:t>
            </a:r>
          </a:p>
          <a:p>
            <a:pPr marL="457200" indent="-4572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Radiation levels are still so high that humans cannot live here for 20,000 years!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4598" y="89724"/>
            <a:ext cx="8634864" cy="1177245"/>
          </a:xfrm>
          <a:prstGeom prst="rect">
            <a:avLst/>
          </a:prstGeom>
          <a:noFill/>
        </p:spPr>
        <p:txBody>
          <a:bodyPr wrap="none" lIns="68580" tIns="34290" rIns="68580" bIns="34290">
            <a:spAutoFit/>
          </a:bodyPr>
          <a:lstStyle/>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 Today</a:t>
            </a:r>
          </a:p>
        </p:txBody>
      </p:sp>
    </p:spTree>
    <p:extLst>
      <p:ext uri="{BB962C8B-B14F-4D97-AF65-F5344CB8AC3E}">
        <p14:creationId xmlns:p14="http://schemas.microsoft.com/office/powerpoint/2010/main" val="236889235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Picture 4" descr="218f91f0a9c6e2ef081f02c6e3ed4976-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237361"/>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6407833" y="6438603"/>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Amusement Park</a:t>
            </a:r>
          </a:p>
        </p:txBody>
      </p:sp>
    </p:spTree>
    <p:extLst>
      <p:ext uri="{BB962C8B-B14F-4D97-AF65-F5344CB8AC3E}">
        <p14:creationId xmlns:p14="http://schemas.microsoft.com/office/powerpoint/2010/main" val="196523527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37567"/>
            <a:ext cx="8229600" cy="5378823"/>
          </a:xfrm>
          <a:ln w="57150">
            <a:solidFill>
              <a:schemeClr val="tx1"/>
            </a:solidFill>
          </a:ln>
        </p:spPr>
      </p:pic>
      <p:sp>
        <p:nvSpPr>
          <p:cNvPr id="7" name="TextBox 6"/>
          <p:cNvSpPr txBox="1"/>
          <p:nvPr/>
        </p:nvSpPr>
        <p:spPr>
          <a:xfrm>
            <a:off x="664283" y="460636"/>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Hospital (Baby Room)</a:t>
            </a:r>
          </a:p>
        </p:txBody>
      </p:sp>
    </p:spTree>
    <p:extLst>
      <p:ext uri="{BB962C8B-B14F-4D97-AF65-F5344CB8AC3E}">
        <p14:creationId xmlns:p14="http://schemas.microsoft.com/office/powerpoint/2010/main" val="373137165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26790"/>
            <a:ext cx="8686800" cy="5785409"/>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376723" y="299204"/>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School Classroom</a:t>
            </a:r>
          </a:p>
        </p:txBody>
      </p:sp>
    </p:spTree>
    <p:extLst>
      <p:ext uri="{BB962C8B-B14F-4D97-AF65-F5344CB8AC3E}">
        <p14:creationId xmlns:p14="http://schemas.microsoft.com/office/powerpoint/2010/main" val="845533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3</a:t>
            </a:r>
          </a:p>
        </p:txBody>
      </p:sp>
      <p:sp>
        <p:nvSpPr>
          <p:cNvPr id="6" name="TextBox 5"/>
          <p:cNvSpPr txBox="1"/>
          <p:nvPr/>
        </p:nvSpPr>
        <p:spPr>
          <a:xfrm rot="5400000">
            <a:off x="-424267" y="-1880145"/>
            <a:ext cx="6642848" cy="10618291"/>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UK’s Solution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Starting in the 1950s, UK’s government has created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London where only smokeless fuels could be used.</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has also been used more in factories and homes.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Laws have been created that require automobile makers to build cars that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People have been asked to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are encouraged to use public transportation or walk.</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WHAT IS EUROPE DOING OT FIX THESE PROBLEMS?</a:t>
            </a:r>
          </a:p>
          <a:p>
            <a:r>
              <a:rPr lang="en-US" sz="1200" b="1">
                <a:latin typeface="KG First Time In Forever" panose="02000506000000020003" pitchFamily="2" charset="0"/>
                <a:ea typeface="KBScaredStraight" panose="02000603000000000000" pitchFamily="2" charset="0"/>
              </a:rPr>
              <a:t>Environmental Policies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Western Europe, nations are trying to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They are spending money and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to produce power that cause less environmental damage.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Eastern Europe,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are researching new technologies.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They have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solidFill>
                  <a:srgbClr val="FF0000"/>
                </a:solidFill>
                <a:latin typeface="KG First Time In Forever" panose="02000506000000020003" pitchFamily="2" charset="0"/>
                <a:ea typeface="KBScaredStraight" panose="02000603000000000000" pitchFamily="2" charset="0"/>
              </a:rPr>
              <a:t>.</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European Union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Most countries in Europe are members of a group called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Since its formation in 1993,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designed to fight acid rain, improve air quality, restrict toxic waste, and reduce pollution.</a:t>
            </a:r>
          </a:p>
          <a:p>
            <a:pPr marL="171450" indent="-17145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NUCLEAR DISASTER IN CHERNOBYL, UKRAINE</a:t>
            </a:r>
          </a:p>
          <a:p>
            <a:r>
              <a:rPr lang="en-US" sz="1200" b="1">
                <a:latin typeface="KG First Time In Forever" panose="02000506000000020003" pitchFamily="2" charset="0"/>
                <a:ea typeface="KBScaredStraight" panose="02000603000000000000" pitchFamily="2" charset="0"/>
              </a:rPr>
              <a:t>Nuclear Power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Between 1922 and 1991, Ukraine was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was known for its fertile farmland and successful agricultural industry.</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During the 1980s, many countries in Europe began using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to produce cleaner and cheaper energy in order to rely less on fossil fuels.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Many European countries had strict regulations on nuclear power use; however,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Chernobyl was a growing city in Ukraine, and it was home to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Europe.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Unlike other nuclear power plants, Chernobyl was used to produced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material.</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Chernobyl</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1986, the Soviet Union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of the world’s nuclear power.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On April 26, 1986, one of the reactors at the Chernobyl nuclear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explosion released large amounts of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into the atmosphere. </a:t>
            </a: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914419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33227"/>
            <a:ext cx="8229600" cy="5500255"/>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376723" y="299204"/>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School Classroom</a:t>
            </a:r>
          </a:p>
        </p:txBody>
      </p:sp>
    </p:spTree>
    <p:extLst>
      <p:ext uri="{BB962C8B-B14F-4D97-AF65-F5344CB8AC3E}">
        <p14:creationId xmlns:p14="http://schemas.microsoft.com/office/powerpoint/2010/main" val="344651665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31822"/>
            <a:ext cx="8686800" cy="65151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48510" y="318523"/>
            <a:ext cx="5472333" cy="461665"/>
          </a:xfrm>
          <a:prstGeom prst="rect">
            <a:avLst/>
          </a:prstGeom>
          <a:noFill/>
        </p:spPr>
        <p:txBody>
          <a:bodyPr wrap="square" rtlCol="0">
            <a:spAutoFit/>
          </a:bodyPr>
          <a:lstStyle/>
          <a:p>
            <a:r>
              <a:rPr lang="en-US" sz="2400">
                <a:solidFill>
                  <a:schemeClr val="bg1"/>
                </a:solidFill>
                <a:latin typeface="KG First Time In Forever" panose="02000506000000020003" pitchFamily="2" charset="0"/>
                <a:ea typeface="KBScaredStraight" panose="02000603000000000000" pitchFamily="2" charset="0"/>
              </a:rPr>
              <a:t>Grocery Store</a:t>
            </a:r>
          </a:p>
        </p:txBody>
      </p:sp>
    </p:spTree>
    <p:extLst>
      <p:ext uri="{BB962C8B-B14F-4D97-AF65-F5344CB8AC3E}">
        <p14:creationId xmlns:p14="http://schemas.microsoft.com/office/powerpoint/2010/main" val="35549129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595302"/>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TEACHER INFO:</a:t>
            </a:r>
          </a:p>
          <a:p>
            <a:pPr marL="342900" indent="-3429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cs typeface="Arial" panose="020B0604020202020204" pitchFamily="34" charset="0"/>
              </a:rPr>
              <a:t>Print off the following slide for each student. </a:t>
            </a:r>
          </a:p>
          <a:p>
            <a:pPr marL="342900" indent="-3429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cs typeface="Arial" panose="020B0604020202020204" pitchFamily="34" charset="0"/>
              </a:rPr>
              <a:t>They should complete the chart after discussing the presentation.</a:t>
            </a:r>
          </a:p>
          <a:p>
            <a:pPr marL="342900" indent="-3429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cs typeface="Arial" panose="020B0604020202020204" pitchFamily="34" charset="0"/>
              </a:rPr>
              <a:t>Check answers as a class when finished. If time, have students color their pictures. </a:t>
            </a:r>
            <a:endParaRPr lang="en-US" sz="360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a:latin typeface="KBScaredStraight" panose="02000603000000000000" pitchFamily="2" charset="0"/>
              <a:ea typeface="KBScaredStraight" panose="02000603000000000000" pitchFamily="2" charset="0"/>
            </a:endParaRPr>
          </a:p>
          <a:p>
            <a:r>
              <a:rPr lang="en-US" sz="2100"/>
              <a:t> </a:t>
            </a: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5387310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2008" y="62932"/>
          <a:ext cx="8043780" cy="6674043"/>
        </p:xfrm>
        <a:graphic>
          <a:graphicData uri="http://schemas.openxmlformats.org/drawingml/2006/table">
            <a:tbl>
              <a:tblPr firstRow="1" bandRow="1">
                <a:tableStyleId>{5940675A-B579-460E-94D1-54222C63F5DA}</a:tableStyleId>
              </a:tblPr>
              <a:tblGrid>
                <a:gridCol w="2221568">
                  <a:extLst>
                    <a:ext uri="{9D8B030D-6E8A-4147-A177-3AD203B41FA5}">
                      <a16:colId xmlns:a16="http://schemas.microsoft.com/office/drawing/2014/main" val="20000"/>
                    </a:ext>
                  </a:extLst>
                </a:gridCol>
                <a:gridCol w="1479177">
                  <a:extLst>
                    <a:ext uri="{9D8B030D-6E8A-4147-A177-3AD203B41FA5}">
                      <a16:colId xmlns:a16="http://schemas.microsoft.com/office/drawing/2014/main" val="20001"/>
                    </a:ext>
                  </a:extLst>
                </a:gridCol>
                <a:gridCol w="1546412">
                  <a:extLst>
                    <a:ext uri="{9D8B030D-6E8A-4147-A177-3AD203B41FA5}">
                      <a16:colId xmlns:a16="http://schemas.microsoft.com/office/drawing/2014/main" val="20002"/>
                    </a:ext>
                  </a:extLst>
                </a:gridCol>
                <a:gridCol w="2245659">
                  <a:extLst>
                    <a:ext uri="{9D8B030D-6E8A-4147-A177-3AD203B41FA5}">
                      <a16:colId xmlns:a16="http://schemas.microsoft.com/office/drawing/2014/main" val="20003"/>
                    </a:ext>
                  </a:extLst>
                </a:gridCol>
                <a:gridCol w="550964">
                  <a:extLst>
                    <a:ext uri="{9D8B030D-6E8A-4147-A177-3AD203B41FA5}">
                      <a16:colId xmlns:a16="http://schemas.microsoft.com/office/drawing/2014/main" val="20004"/>
                    </a:ext>
                  </a:extLst>
                </a:gridCol>
              </a:tblGrid>
              <a:tr h="130491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18207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17942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75410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bl>
          </a:graphicData>
        </a:graphic>
      </p:graphicFrame>
      <p:sp>
        <p:nvSpPr>
          <p:cNvPr id="5" name="TextBox 4"/>
          <p:cNvSpPr txBox="1"/>
          <p:nvPr/>
        </p:nvSpPr>
        <p:spPr>
          <a:xfrm rot="5400000">
            <a:off x="-920148" y="879554"/>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3" name="Rectangle 2"/>
          <p:cNvSpPr/>
          <p:nvPr/>
        </p:nvSpPr>
        <p:spPr>
          <a:xfrm rot="5400000">
            <a:off x="6318876" y="3198048"/>
            <a:ext cx="5053628" cy="438582"/>
          </a:xfrm>
          <a:prstGeom prst="rect">
            <a:avLst/>
          </a:prstGeom>
          <a:noFill/>
        </p:spPr>
        <p:txBody>
          <a:bodyPr wrap="none" lIns="68580" tIns="34290" rIns="68580" bIns="34290">
            <a:spAutoFit/>
          </a:bodyPr>
          <a:lstStyle/>
          <a:p>
            <a:pPr algn="ctr"/>
            <a:r>
              <a:rPr lang="en-US" sz="2400">
                <a:ln w="10160">
                  <a:noFill/>
                  <a:prstDash val="solid"/>
                </a:ln>
                <a:latin typeface="KG Second Chances Solid" panose="02000000000000000000" pitchFamily="2" charset="0"/>
              </a:rPr>
              <a:t>Europe’s Environmental Issues</a:t>
            </a:r>
          </a:p>
        </p:txBody>
      </p:sp>
      <p:sp>
        <p:nvSpPr>
          <p:cNvPr id="10" name="TextBox 9"/>
          <p:cNvSpPr txBox="1"/>
          <p:nvPr/>
        </p:nvSpPr>
        <p:spPr>
          <a:xfrm rot="5400000">
            <a:off x="4945869" y="3140428"/>
            <a:ext cx="6858000" cy="703013"/>
          </a:xfrm>
          <a:prstGeom prst="rect">
            <a:avLst/>
          </a:prstGeom>
          <a:noFill/>
        </p:spPr>
        <p:txBody>
          <a:bodyPr wrap="square" rtlCol="0">
            <a:spAutoFit/>
          </a:bodyPr>
          <a:lstStyle/>
          <a:p>
            <a:pPr>
              <a:lnSpc>
                <a:spcPct val="107000"/>
              </a:lnSpc>
              <a:spcAft>
                <a:spcPts val="600"/>
              </a:spcAft>
            </a:pPr>
            <a:r>
              <a:rPr lang="en-US" sz="1200" b="1">
                <a:latin typeface="KBScaredStraight" panose="02000603000000000000" pitchFamily="2" charset="0"/>
                <a:ea typeface="KBScaredStraight" panose="02000603000000000000" pitchFamily="2" charset="0"/>
              </a:rPr>
              <a:t>Directions</a:t>
            </a:r>
            <a:r>
              <a:rPr lang="en-US" sz="1200">
                <a:latin typeface="KBScaredStraight" panose="02000603000000000000" pitchFamily="2" charset="0"/>
                <a:ea typeface="KBScaredStraight" panose="02000603000000000000" pitchFamily="2" charset="0"/>
              </a:rPr>
              <a:t>: </a:t>
            </a:r>
            <a:r>
              <a:rPr lang="en-US" sz="1200">
                <a:latin typeface="KBScaredStraight" panose="02000603000000000000" pitchFamily="2" charset="0"/>
                <a:ea typeface="KBScaredStraight" panose="02000603000000000000" pitchFamily="2" charset="0"/>
                <a:cs typeface="Arial" panose="020B0604020202020204" pitchFamily="34" charset="0"/>
              </a:rPr>
              <a:t>Complete the chart below with information that you learn during the presentation. If time allows, color your illustrations.</a:t>
            </a:r>
          </a:p>
          <a:p>
            <a:endParaRPr lang="en-US" sz="900">
              <a:latin typeface="KBScaredStraight" panose="02000603000000000000" pitchFamily="2" charset="0"/>
              <a:ea typeface="KBScaredStraight" panose="02000603000000000000" pitchFamily="2" charset="0"/>
            </a:endParaRPr>
          </a:p>
        </p:txBody>
      </p:sp>
      <p:sp>
        <p:nvSpPr>
          <p:cNvPr id="14" name="TextBox 13"/>
          <p:cNvSpPr txBox="1"/>
          <p:nvPr/>
        </p:nvSpPr>
        <p:spPr>
          <a:xfrm rot="5400000">
            <a:off x="6898588" y="1869270"/>
            <a:ext cx="1869144" cy="768800"/>
          </a:xfrm>
          <a:prstGeom prst="rect">
            <a:avLst/>
          </a:prstGeom>
          <a:noFill/>
        </p:spPr>
        <p:txBody>
          <a:bodyPr wrap="square" rtlCol="0">
            <a:spAutoFit/>
          </a:bodyPr>
          <a:lstStyle/>
          <a:p>
            <a:pPr algn="ctr">
              <a:lnSpc>
                <a:spcPct val="107000"/>
              </a:lnSpc>
              <a:spcAft>
                <a:spcPts val="600"/>
              </a:spcAft>
            </a:pPr>
            <a:r>
              <a:rPr lang="en-US" sz="1400">
                <a:latin typeface="KG Second Chances Solid" panose="02000000000000000000" pitchFamily="2" charset="0"/>
                <a:ea typeface="KBScaredStraight" panose="02000603000000000000" pitchFamily="2" charset="0"/>
              </a:rPr>
              <a:t>Acid Rain in Germany</a:t>
            </a:r>
            <a:endParaRPr lang="en-US" sz="14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
        <p:nvSpPr>
          <p:cNvPr id="20" name="TextBox 19"/>
          <p:cNvSpPr txBox="1"/>
          <p:nvPr/>
        </p:nvSpPr>
        <p:spPr>
          <a:xfrm rot="5400000">
            <a:off x="5074266"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CAUSES</a:t>
            </a:r>
            <a:endParaRPr lang="en-US" sz="900">
              <a:latin typeface="KG First Time In Forever" panose="02000506000000020003" pitchFamily="2" charset="0"/>
              <a:ea typeface="KBScaredStraight" panose="02000603000000000000" pitchFamily="2" charset="0"/>
            </a:endParaRPr>
          </a:p>
        </p:txBody>
      </p:sp>
      <p:sp>
        <p:nvSpPr>
          <p:cNvPr id="24" name="TextBox 23"/>
          <p:cNvSpPr txBox="1"/>
          <p:nvPr/>
        </p:nvSpPr>
        <p:spPr>
          <a:xfrm rot="5400000">
            <a:off x="2993566"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EFFECTS</a:t>
            </a:r>
            <a:endParaRPr lang="en-US" sz="900">
              <a:latin typeface="KG First Time In Forever" panose="02000506000000020003" pitchFamily="2" charset="0"/>
              <a:ea typeface="KBScaredStraight" panose="02000603000000000000" pitchFamily="2" charset="0"/>
            </a:endParaRPr>
          </a:p>
        </p:txBody>
      </p:sp>
      <p:sp>
        <p:nvSpPr>
          <p:cNvPr id="25" name="TextBox 24"/>
          <p:cNvSpPr txBox="1"/>
          <p:nvPr/>
        </p:nvSpPr>
        <p:spPr>
          <a:xfrm rot="5400000">
            <a:off x="1407100"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SOLUTION</a:t>
            </a:r>
            <a:endParaRPr lang="en-US" sz="900">
              <a:latin typeface="KG First Time In Forever" panose="02000506000000020003" pitchFamily="2" charset="0"/>
              <a:ea typeface="KBScaredStraight" panose="02000603000000000000" pitchFamily="2" charset="0"/>
            </a:endParaRPr>
          </a:p>
        </p:txBody>
      </p:sp>
      <p:sp>
        <p:nvSpPr>
          <p:cNvPr id="26" name="TextBox 25"/>
          <p:cNvSpPr txBox="1"/>
          <p:nvPr/>
        </p:nvSpPr>
        <p:spPr>
          <a:xfrm rot="5400000">
            <a:off x="-285225" y="1206483"/>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ILLUSTRATION</a:t>
            </a:r>
            <a:endParaRPr lang="en-US" sz="900">
              <a:latin typeface="KG First Time In Forever" panose="02000506000000020003" pitchFamily="2" charset="0"/>
              <a:ea typeface="KBScaredStraight" panose="02000603000000000000" pitchFamily="2" charset="0"/>
            </a:endParaRPr>
          </a:p>
        </p:txBody>
      </p:sp>
      <p:sp>
        <p:nvSpPr>
          <p:cNvPr id="40" name="TextBox 39"/>
          <p:cNvSpPr txBox="1"/>
          <p:nvPr/>
        </p:nvSpPr>
        <p:spPr>
          <a:xfrm rot="5400000">
            <a:off x="6904934" y="3717826"/>
            <a:ext cx="1869144" cy="703013"/>
          </a:xfrm>
          <a:prstGeom prst="rect">
            <a:avLst/>
          </a:prstGeom>
          <a:noFill/>
        </p:spPr>
        <p:txBody>
          <a:bodyPr wrap="square" rtlCol="0">
            <a:spAutoFit/>
          </a:bodyPr>
          <a:lstStyle/>
          <a:p>
            <a:pPr algn="ctr">
              <a:lnSpc>
                <a:spcPct val="107000"/>
              </a:lnSpc>
              <a:spcAft>
                <a:spcPts val="600"/>
              </a:spcAft>
            </a:pPr>
            <a:r>
              <a:rPr lang="en-US" sz="1200">
                <a:latin typeface="KG Second Chances Solid" panose="02000000000000000000" pitchFamily="2" charset="0"/>
                <a:ea typeface="KBScaredStraight" panose="02000603000000000000" pitchFamily="2" charset="0"/>
              </a:rPr>
              <a:t>Air Pollution in the United Kingdom</a:t>
            </a:r>
            <a:endParaRPr lang="en-US" sz="12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
        <p:nvSpPr>
          <p:cNvPr id="13" name="TextBox 12"/>
          <p:cNvSpPr txBox="1"/>
          <p:nvPr/>
        </p:nvSpPr>
        <p:spPr>
          <a:xfrm rot="5400000">
            <a:off x="6898587" y="5513828"/>
            <a:ext cx="1869144" cy="703013"/>
          </a:xfrm>
          <a:prstGeom prst="rect">
            <a:avLst/>
          </a:prstGeom>
          <a:noFill/>
        </p:spPr>
        <p:txBody>
          <a:bodyPr wrap="square" rtlCol="0">
            <a:spAutoFit/>
          </a:bodyPr>
          <a:lstStyle/>
          <a:p>
            <a:pPr algn="ctr">
              <a:lnSpc>
                <a:spcPct val="107000"/>
              </a:lnSpc>
              <a:spcAft>
                <a:spcPts val="600"/>
              </a:spcAft>
            </a:pPr>
            <a:r>
              <a:rPr lang="en-US" sz="1200">
                <a:latin typeface="KG Second Chances Solid" panose="02000000000000000000" pitchFamily="2" charset="0"/>
                <a:ea typeface="KBScaredStraight" panose="02000603000000000000" pitchFamily="2" charset="0"/>
              </a:rPr>
              <a:t>Nuclear Disaster in Chernobyl, Ukraine</a:t>
            </a:r>
            <a:endParaRPr lang="en-US" sz="12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77667476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2008" y="62932"/>
          <a:ext cx="8043780" cy="6357304"/>
        </p:xfrm>
        <a:graphic>
          <a:graphicData uri="http://schemas.openxmlformats.org/drawingml/2006/table">
            <a:tbl>
              <a:tblPr firstRow="1" bandRow="1">
                <a:tableStyleId>{5940675A-B579-460E-94D1-54222C63F5DA}</a:tableStyleId>
              </a:tblPr>
              <a:tblGrid>
                <a:gridCol w="2221568">
                  <a:extLst>
                    <a:ext uri="{9D8B030D-6E8A-4147-A177-3AD203B41FA5}">
                      <a16:colId xmlns:a16="http://schemas.microsoft.com/office/drawing/2014/main" val="20000"/>
                    </a:ext>
                  </a:extLst>
                </a:gridCol>
                <a:gridCol w="1479177">
                  <a:extLst>
                    <a:ext uri="{9D8B030D-6E8A-4147-A177-3AD203B41FA5}">
                      <a16:colId xmlns:a16="http://schemas.microsoft.com/office/drawing/2014/main" val="20001"/>
                    </a:ext>
                  </a:extLst>
                </a:gridCol>
                <a:gridCol w="1546412">
                  <a:extLst>
                    <a:ext uri="{9D8B030D-6E8A-4147-A177-3AD203B41FA5}">
                      <a16:colId xmlns:a16="http://schemas.microsoft.com/office/drawing/2014/main" val="20002"/>
                    </a:ext>
                  </a:extLst>
                </a:gridCol>
                <a:gridCol w="2245659">
                  <a:extLst>
                    <a:ext uri="{9D8B030D-6E8A-4147-A177-3AD203B41FA5}">
                      <a16:colId xmlns:a16="http://schemas.microsoft.com/office/drawing/2014/main" val="20003"/>
                    </a:ext>
                  </a:extLst>
                </a:gridCol>
                <a:gridCol w="550964">
                  <a:extLst>
                    <a:ext uri="{9D8B030D-6E8A-4147-A177-3AD203B41FA5}">
                      <a16:colId xmlns:a16="http://schemas.microsoft.com/office/drawing/2014/main" val="20004"/>
                    </a:ext>
                  </a:extLst>
                </a:gridCol>
              </a:tblGrid>
              <a:tr h="130491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1496377">
                <a:tc>
                  <a:txBody>
                    <a:bodyPr/>
                    <a:lstStyle/>
                    <a:p>
                      <a:endParaRPr lang="en-US"/>
                    </a:p>
                  </a:txBody>
                  <a:tcPr/>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Factories have started using water power &amp; alternative fuels, stricter emissions testing on automobiles, Germany has agreed to cleaner energy sources, like wind and solar, instead of burning fossil fuels</a:t>
                      </a:r>
                    </a:p>
                  </a:txBody>
                  <a:tcPr vert="vert"/>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Destroyed over half of the Black Forest, contaminating rivers and lakes, thus harming fish and wildlife, corroding buildings and statues, contaminating drinking water</a:t>
                      </a:r>
                    </a:p>
                  </a:txBody>
                  <a:tcPr vert="vert"/>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Factories, power plants, and automobiles burn fossil fuels and give off smoke and emissions;</a:t>
                      </a:r>
                      <a:r>
                        <a:rPr lang="en-US" sz="900" baseline="0">
                          <a:solidFill>
                            <a:srgbClr val="FF0000"/>
                          </a:solidFill>
                          <a:latin typeface="KG First Time In Forever" panose="02000506000000020003" pitchFamily="2" charset="0"/>
                          <a:ea typeface="KBScaredStraight" panose="02000603000000000000" pitchFamily="2" charset="0"/>
                        </a:rPr>
                        <a:t> rain and pollutants mix in the air</a:t>
                      </a:r>
                      <a:endParaRPr lang="en-US" sz="900">
                        <a:solidFill>
                          <a:srgbClr val="FF0000"/>
                        </a:solidFill>
                        <a:latin typeface="KG First Time In Forever" panose="02000506000000020003" pitchFamily="2" charset="0"/>
                        <a:ea typeface="KBScaredStraight" panose="02000603000000000000" pitchFamily="2" charset="0"/>
                      </a:endParaRPr>
                    </a:p>
                  </a:txBody>
                  <a:tcPr vert="vert"/>
                </a:tc>
                <a:tc>
                  <a:txBody>
                    <a:bodyPr/>
                    <a:lstStyle/>
                    <a:p>
                      <a:endParaRPr lang="en-US"/>
                    </a:p>
                  </a:txBody>
                  <a:tcPr/>
                </a:tc>
                <a:extLst>
                  <a:ext uri="{0D108BD9-81ED-4DB2-BD59-A6C34878D82A}">
                    <a16:rowId xmlns:a16="http://schemas.microsoft.com/office/drawing/2014/main" val="10001"/>
                  </a:ext>
                </a:extLst>
              </a:tr>
              <a:tr h="1801905">
                <a:tc>
                  <a:txBody>
                    <a:bodyPr/>
                    <a:lstStyle/>
                    <a:p>
                      <a:endParaRPr lang="en-US"/>
                    </a:p>
                  </a:txBody>
                  <a:tcPr/>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Government has created smokeless zones in London; factories and homes are using more electricity and burning less fossil fuels; laws require automakers to build cars that produce less exhaust; people are asked to use public transportation</a:t>
                      </a:r>
                    </a:p>
                  </a:txBody>
                  <a:tcPr vert="vert"/>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Causes health hazards such as asthma and pneumonia, burns eyes, nose, &amp; lungs; harms vegetation which results in slower growing &amp; makes it more susceptible to diseases and insects; decreases crop production</a:t>
                      </a:r>
                    </a:p>
                  </a:txBody>
                  <a:tcPr vert="vert"/>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a:solidFill>
                            <a:srgbClr val="FF0000"/>
                          </a:solidFill>
                          <a:latin typeface="KG First Time In Forever" panose="02000506000000020003" pitchFamily="2" charset="0"/>
                          <a:ea typeface="KBScaredStraight" panose="02000603000000000000" pitchFamily="2" charset="0"/>
                        </a:rPr>
                        <a:t>Factories, homes, and automobiles burn fossil fuels and give off smoke and emissions; Smoke and emissions contain pollutants, such as carbon monoxide, sulfur dioxide, and nitrous oxide, which are released into the air</a:t>
                      </a:r>
                    </a:p>
                    <a:p>
                      <a:pPr>
                        <a:defRPr/>
                      </a:pPr>
                      <a:endParaRPr lang="en-US" sz="900">
                        <a:solidFill>
                          <a:srgbClr val="FF0000"/>
                        </a:solidFill>
                        <a:latin typeface="KG First Time In Forever" panose="02000506000000020003" pitchFamily="2" charset="0"/>
                        <a:ea typeface="KBScaredStraight" panose="02000603000000000000" pitchFamily="2" charset="0"/>
                      </a:endParaRPr>
                    </a:p>
                  </a:txBody>
                  <a:tcPr vert="vert"/>
                </a:tc>
                <a:tc>
                  <a:txBody>
                    <a:bodyPr/>
                    <a:lstStyle/>
                    <a:p>
                      <a:endParaRPr lang="en-US"/>
                    </a:p>
                  </a:txBody>
                  <a:tcPr/>
                </a:tc>
                <a:extLst>
                  <a:ext uri="{0D108BD9-81ED-4DB2-BD59-A6C34878D82A}">
                    <a16:rowId xmlns:a16="http://schemas.microsoft.com/office/drawing/2014/main" val="10002"/>
                  </a:ext>
                </a:extLst>
              </a:tr>
              <a:tr h="1754107">
                <a:tc>
                  <a:txBody>
                    <a:bodyPr/>
                    <a:lstStyle/>
                    <a:p>
                      <a:endParaRPr lang="en-US"/>
                    </a:p>
                  </a:txBody>
                  <a:tcPr/>
                </a:tc>
                <a:tc>
                  <a:txBody>
                    <a:bodyPr/>
                    <a:lstStyle/>
                    <a:p>
                      <a:r>
                        <a:rPr lang="en-US" sz="900">
                          <a:solidFill>
                            <a:srgbClr val="FF0000"/>
                          </a:solidFill>
                          <a:latin typeface="KG First Time In Forever" panose="02000506000000020003" pitchFamily="2" charset="0"/>
                        </a:rPr>
                        <a:t>Plant was closed</a:t>
                      </a:r>
                      <a:r>
                        <a:rPr lang="en-US" sz="900" baseline="0">
                          <a:solidFill>
                            <a:srgbClr val="FF0000"/>
                          </a:solidFill>
                          <a:latin typeface="KG First Time In Forever" panose="02000506000000020003" pitchFamily="2" charset="0"/>
                        </a:rPr>
                        <a:t> in 2000; </a:t>
                      </a:r>
                      <a:r>
                        <a:rPr lang="en-US" sz="900">
                          <a:solidFill>
                            <a:srgbClr val="FF0000"/>
                          </a:solidFill>
                          <a:latin typeface="KG First Time In Forever" panose="02000506000000020003" pitchFamily="2" charset="0"/>
                        </a:rPr>
                        <a:t>Chernobyl</a:t>
                      </a:r>
                      <a:r>
                        <a:rPr lang="en-US" sz="900" baseline="0">
                          <a:solidFill>
                            <a:srgbClr val="FF0000"/>
                          </a:solidFill>
                          <a:latin typeface="KG First Time In Forever" panose="02000506000000020003" pitchFamily="2" charset="0"/>
                        </a:rPr>
                        <a:t> is inhabitable today</a:t>
                      </a:r>
                      <a:endParaRPr lang="en-US" sz="900">
                        <a:solidFill>
                          <a:srgbClr val="FF0000"/>
                        </a:solidFill>
                        <a:latin typeface="KG First Time In Forever" panose="02000506000000020003" pitchFamily="2" charset="0"/>
                      </a:endParaRPr>
                    </a:p>
                  </a:txBody>
                  <a:tcPr vert="vert"/>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a:solidFill>
                            <a:srgbClr val="FF0000"/>
                          </a:solidFill>
                          <a:latin typeface="KG First Time In Forever" panose="02000506000000020003" pitchFamily="2" charset="0"/>
                          <a:ea typeface="KBScaredStraight" panose="02000603000000000000" pitchFamily="2" charset="0"/>
                        </a:rPr>
                        <a:t>Over 100,000 acres of land was contaminated with radioactive wastes; forests and wildlife died, water was not safe to drink and fish could not be eaten; So much land was contaminated, farmers could no long grow/sell crops, Radiation exposure causes thyroid cancer, autoimmune diseases, &amp; birth defects</a:t>
                      </a:r>
                    </a:p>
                    <a:p>
                      <a:pPr>
                        <a:defRPr/>
                      </a:pPr>
                      <a:endParaRPr lang="en-US" sz="900">
                        <a:solidFill>
                          <a:srgbClr val="FF0000"/>
                        </a:solidFill>
                        <a:latin typeface="KG First Time In Forever" panose="02000506000000020003" pitchFamily="2" charset="0"/>
                        <a:ea typeface="KBScaredStraight" panose="02000603000000000000" pitchFamily="2" charset="0"/>
                      </a:endParaRPr>
                    </a:p>
                  </a:txBody>
                  <a:tcPr vert="vert"/>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Nuclear power plant exploded and released tons of toxic radioactive waste into the atmosphere</a:t>
                      </a:r>
                    </a:p>
                  </a:txBody>
                  <a:tcPr vert="vert"/>
                </a:tc>
                <a:tc>
                  <a:txBody>
                    <a:bodyPr/>
                    <a:lstStyle/>
                    <a:p>
                      <a:endParaRPr lang="en-US"/>
                    </a:p>
                  </a:txBody>
                  <a:tcPr/>
                </a:tc>
                <a:extLst>
                  <a:ext uri="{0D108BD9-81ED-4DB2-BD59-A6C34878D82A}">
                    <a16:rowId xmlns:a16="http://schemas.microsoft.com/office/drawing/2014/main" val="10003"/>
                  </a:ext>
                </a:extLst>
              </a:tr>
            </a:tbl>
          </a:graphicData>
        </a:graphic>
      </p:graphicFrame>
      <p:sp>
        <p:nvSpPr>
          <p:cNvPr id="5" name="TextBox 4"/>
          <p:cNvSpPr txBox="1"/>
          <p:nvPr/>
        </p:nvSpPr>
        <p:spPr>
          <a:xfrm rot="5400000">
            <a:off x="-920148" y="879554"/>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3" name="Rectangle 2"/>
          <p:cNvSpPr/>
          <p:nvPr/>
        </p:nvSpPr>
        <p:spPr>
          <a:xfrm rot="5400000">
            <a:off x="6318876" y="3198048"/>
            <a:ext cx="5053628" cy="438582"/>
          </a:xfrm>
          <a:prstGeom prst="rect">
            <a:avLst/>
          </a:prstGeom>
          <a:noFill/>
        </p:spPr>
        <p:txBody>
          <a:bodyPr wrap="none" lIns="68580" tIns="34290" rIns="68580" bIns="34290">
            <a:spAutoFit/>
          </a:bodyPr>
          <a:lstStyle/>
          <a:p>
            <a:pPr algn="ctr"/>
            <a:r>
              <a:rPr lang="en-US" sz="2400">
                <a:ln w="10160">
                  <a:noFill/>
                  <a:prstDash val="solid"/>
                </a:ln>
                <a:latin typeface="KG Second Chances Solid" panose="02000000000000000000" pitchFamily="2" charset="0"/>
              </a:rPr>
              <a:t>Europe’s Environmental Issues</a:t>
            </a:r>
          </a:p>
        </p:txBody>
      </p:sp>
      <p:sp>
        <p:nvSpPr>
          <p:cNvPr id="10" name="TextBox 9"/>
          <p:cNvSpPr txBox="1"/>
          <p:nvPr/>
        </p:nvSpPr>
        <p:spPr>
          <a:xfrm rot="5400000">
            <a:off x="4945869" y="3140428"/>
            <a:ext cx="6858000" cy="703013"/>
          </a:xfrm>
          <a:prstGeom prst="rect">
            <a:avLst/>
          </a:prstGeom>
          <a:noFill/>
        </p:spPr>
        <p:txBody>
          <a:bodyPr wrap="square" rtlCol="0">
            <a:spAutoFit/>
          </a:bodyPr>
          <a:lstStyle/>
          <a:p>
            <a:pPr>
              <a:lnSpc>
                <a:spcPct val="107000"/>
              </a:lnSpc>
              <a:spcAft>
                <a:spcPts val="600"/>
              </a:spcAft>
            </a:pPr>
            <a:r>
              <a:rPr lang="en-US" sz="1200" b="1">
                <a:latin typeface="KBScaredStraight" panose="02000603000000000000" pitchFamily="2" charset="0"/>
                <a:ea typeface="KBScaredStraight" panose="02000603000000000000" pitchFamily="2" charset="0"/>
              </a:rPr>
              <a:t>Directions</a:t>
            </a:r>
            <a:r>
              <a:rPr lang="en-US" sz="1200">
                <a:latin typeface="KBScaredStraight" panose="02000603000000000000" pitchFamily="2" charset="0"/>
                <a:ea typeface="KBScaredStraight" panose="02000603000000000000" pitchFamily="2" charset="0"/>
              </a:rPr>
              <a:t>: </a:t>
            </a:r>
            <a:r>
              <a:rPr lang="en-US" sz="1200">
                <a:latin typeface="KBScaredStraight" panose="02000603000000000000" pitchFamily="2" charset="0"/>
                <a:ea typeface="KBScaredStraight" panose="02000603000000000000" pitchFamily="2" charset="0"/>
                <a:cs typeface="Arial" panose="020B0604020202020204" pitchFamily="34" charset="0"/>
              </a:rPr>
              <a:t>Complete the chart below with information that you learn during the presentation. If time allows, color your illustrations.</a:t>
            </a:r>
          </a:p>
          <a:p>
            <a:endParaRPr lang="en-US" sz="900">
              <a:latin typeface="KBScaredStraight" panose="02000603000000000000" pitchFamily="2" charset="0"/>
              <a:ea typeface="KBScaredStraight" panose="02000603000000000000" pitchFamily="2" charset="0"/>
            </a:endParaRPr>
          </a:p>
        </p:txBody>
      </p:sp>
      <p:sp>
        <p:nvSpPr>
          <p:cNvPr id="14" name="TextBox 13"/>
          <p:cNvSpPr txBox="1"/>
          <p:nvPr/>
        </p:nvSpPr>
        <p:spPr>
          <a:xfrm rot="5400000">
            <a:off x="6898588" y="1869270"/>
            <a:ext cx="1869144" cy="768800"/>
          </a:xfrm>
          <a:prstGeom prst="rect">
            <a:avLst/>
          </a:prstGeom>
          <a:noFill/>
        </p:spPr>
        <p:txBody>
          <a:bodyPr wrap="square" rtlCol="0">
            <a:spAutoFit/>
          </a:bodyPr>
          <a:lstStyle/>
          <a:p>
            <a:pPr algn="ctr">
              <a:lnSpc>
                <a:spcPct val="107000"/>
              </a:lnSpc>
              <a:spcAft>
                <a:spcPts val="600"/>
              </a:spcAft>
            </a:pPr>
            <a:r>
              <a:rPr lang="en-US" sz="1400">
                <a:latin typeface="KG Second Chances Solid" panose="02000000000000000000" pitchFamily="2" charset="0"/>
                <a:ea typeface="KBScaredStraight" panose="02000603000000000000" pitchFamily="2" charset="0"/>
              </a:rPr>
              <a:t>Acid Rain in Germany</a:t>
            </a:r>
            <a:endParaRPr lang="en-US" sz="14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
        <p:nvSpPr>
          <p:cNvPr id="20" name="TextBox 19"/>
          <p:cNvSpPr txBox="1"/>
          <p:nvPr/>
        </p:nvSpPr>
        <p:spPr>
          <a:xfrm rot="5400000">
            <a:off x="5074266"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CAUSES</a:t>
            </a:r>
            <a:endParaRPr lang="en-US" sz="900">
              <a:latin typeface="KG First Time In Forever" panose="02000506000000020003" pitchFamily="2" charset="0"/>
              <a:ea typeface="KBScaredStraight" panose="02000603000000000000" pitchFamily="2" charset="0"/>
            </a:endParaRPr>
          </a:p>
        </p:txBody>
      </p:sp>
      <p:sp>
        <p:nvSpPr>
          <p:cNvPr id="23" name="TextBox 22"/>
          <p:cNvSpPr txBox="1"/>
          <p:nvPr/>
        </p:nvSpPr>
        <p:spPr>
          <a:xfrm rot="5400000">
            <a:off x="6229793" y="5428137"/>
            <a:ext cx="3234017" cy="538289"/>
          </a:xfrm>
          <a:prstGeom prst="rect">
            <a:avLst/>
          </a:prstGeom>
          <a:noFill/>
        </p:spPr>
        <p:txBody>
          <a:bodyPr wrap="square" rtlCol="0">
            <a:spAutoFit/>
          </a:bodyPr>
          <a:lstStyle/>
          <a:p>
            <a:pPr algn="ctr">
              <a:lnSpc>
                <a:spcPct val="107000"/>
              </a:lnSpc>
              <a:spcAft>
                <a:spcPts val="600"/>
              </a:spcAft>
            </a:pPr>
            <a:r>
              <a:rPr lang="en-US" sz="1400">
                <a:latin typeface="KG Second Chances Solid" panose="02000000000000000000" pitchFamily="2" charset="0"/>
                <a:ea typeface="KBScaredStraight" panose="02000603000000000000" pitchFamily="2" charset="0"/>
              </a:rPr>
              <a:t>Chernobyl</a:t>
            </a:r>
            <a:endParaRPr lang="en-US" sz="14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
        <p:nvSpPr>
          <p:cNvPr id="24" name="TextBox 23"/>
          <p:cNvSpPr txBox="1"/>
          <p:nvPr/>
        </p:nvSpPr>
        <p:spPr>
          <a:xfrm rot="5400000">
            <a:off x="2993566"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EFFECTS</a:t>
            </a:r>
            <a:endParaRPr lang="en-US" sz="900">
              <a:latin typeface="KG First Time In Forever" panose="02000506000000020003" pitchFamily="2" charset="0"/>
              <a:ea typeface="KBScaredStraight" panose="02000603000000000000" pitchFamily="2" charset="0"/>
            </a:endParaRPr>
          </a:p>
        </p:txBody>
      </p:sp>
      <p:sp>
        <p:nvSpPr>
          <p:cNvPr id="25" name="TextBox 24"/>
          <p:cNvSpPr txBox="1"/>
          <p:nvPr/>
        </p:nvSpPr>
        <p:spPr>
          <a:xfrm rot="5400000">
            <a:off x="1407100"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SOLUTION</a:t>
            </a:r>
            <a:endParaRPr lang="en-US" sz="900">
              <a:latin typeface="KG First Time In Forever" panose="02000506000000020003" pitchFamily="2" charset="0"/>
              <a:ea typeface="KBScaredStraight" panose="02000603000000000000" pitchFamily="2" charset="0"/>
            </a:endParaRPr>
          </a:p>
        </p:txBody>
      </p:sp>
      <p:sp>
        <p:nvSpPr>
          <p:cNvPr id="26" name="TextBox 25"/>
          <p:cNvSpPr txBox="1"/>
          <p:nvPr/>
        </p:nvSpPr>
        <p:spPr>
          <a:xfrm rot="5400000">
            <a:off x="-285225" y="1206483"/>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ILLUSTRATION</a:t>
            </a:r>
            <a:endParaRPr lang="en-US" sz="900">
              <a:latin typeface="KG First Time In Forever" panose="02000506000000020003" pitchFamily="2" charset="0"/>
              <a:ea typeface="KBScaredStraight" panose="02000603000000000000" pitchFamily="2" charset="0"/>
            </a:endParaRPr>
          </a:p>
        </p:txBody>
      </p:sp>
      <p:sp>
        <p:nvSpPr>
          <p:cNvPr id="40" name="TextBox 39"/>
          <p:cNvSpPr txBox="1"/>
          <p:nvPr/>
        </p:nvSpPr>
        <p:spPr>
          <a:xfrm rot="5400000">
            <a:off x="6912229" y="3579537"/>
            <a:ext cx="1869144" cy="505395"/>
          </a:xfrm>
          <a:prstGeom prst="rect">
            <a:avLst/>
          </a:prstGeom>
          <a:noFill/>
        </p:spPr>
        <p:txBody>
          <a:bodyPr wrap="square" rtlCol="0">
            <a:spAutoFit/>
          </a:bodyPr>
          <a:lstStyle/>
          <a:p>
            <a:pPr algn="ctr">
              <a:lnSpc>
                <a:spcPct val="107000"/>
              </a:lnSpc>
              <a:spcAft>
                <a:spcPts val="600"/>
              </a:spcAft>
            </a:pPr>
            <a:r>
              <a:rPr lang="en-US" sz="1200">
                <a:latin typeface="KG Second Chances Solid" panose="02000000000000000000" pitchFamily="2" charset="0"/>
                <a:ea typeface="KBScaredStraight" panose="02000603000000000000" pitchFamily="2" charset="0"/>
              </a:rPr>
              <a:t>Air Pollution in UK</a:t>
            </a:r>
            <a:endParaRPr lang="en-US" sz="12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9220906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665706"/>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TEACHER INFO: Political Cartoon Analysis</a:t>
            </a:r>
          </a:p>
          <a:p>
            <a:pPr marL="457200" indent="-457200">
              <a:lnSpc>
                <a:spcPct val="107000"/>
              </a:lnSpc>
              <a:spcAft>
                <a:spcPts val="800"/>
              </a:spcAft>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cs typeface="Arial" panose="020B0604020202020204" pitchFamily="34" charset="0"/>
              </a:rPr>
              <a:t>Print off the Political Cartoon Analysis sheet for each student. </a:t>
            </a:r>
          </a:p>
          <a:p>
            <a:pPr marL="457200" indent="-457200">
              <a:lnSpc>
                <a:spcPct val="107000"/>
              </a:lnSpc>
              <a:spcAft>
                <a:spcPts val="800"/>
              </a:spcAft>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cs typeface="Arial" panose="020B0604020202020204" pitchFamily="34" charset="0"/>
              </a:rPr>
              <a:t>Project the slide with the two political cartoons onto the board. </a:t>
            </a:r>
          </a:p>
          <a:p>
            <a:pPr marL="457200" indent="-457200">
              <a:lnSpc>
                <a:spcPct val="107000"/>
              </a:lnSpc>
              <a:spcAft>
                <a:spcPts val="800"/>
              </a:spcAft>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cs typeface="Arial" panose="020B0604020202020204" pitchFamily="34" charset="0"/>
              </a:rPr>
              <a:t>Students should choose one of the cartoons and complete the analysis for it.</a:t>
            </a: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000">
              <a:latin typeface="KBScaredStraight" panose="02000603000000000000" pitchFamily="2" charset="0"/>
              <a:ea typeface="KBScaredStraight" panose="02000603000000000000" pitchFamily="2" charset="0"/>
            </a:endParaRPr>
          </a:p>
          <a:p>
            <a:r>
              <a:rPr lang="en-US" sz="2000"/>
              <a:t> </a:t>
            </a: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30629632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364" y="580060"/>
            <a:ext cx="8993521" cy="276999"/>
          </a:xfrm>
          <a:prstGeom prst="rect">
            <a:avLst/>
          </a:prstGeom>
          <a:noFill/>
        </p:spPr>
        <p:txBody>
          <a:bodyPr wrap="square" rtlCol="0">
            <a:spAutoFit/>
          </a:bodyPr>
          <a:lstStyle/>
          <a:p>
            <a:r>
              <a:rPr lang="en-US" sz="1200" b="1">
                <a:latin typeface="Tahoma" panose="020B0604030504040204" pitchFamily="34" charset="0"/>
                <a:ea typeface="Tahoma" panose="020B0604030504040204" pitchFamily="34" charset="0"/>
                <a:cs typeface="Tahoma" panose="020B0604030504040204" pitchFamily="34" charset="0"/>
              </a:rPr>
              <a:t>Directions</a:t>
            </a:r>
            <a:r>
              <a:rPr lang="en-US" sz="1200">
                <a:latin typeface="Tahoma" panose="020B0604030504040204" pitchFamily="34" charset="0"/>
                <a:ea typeface="Tahoma" panose="020B0604030504040204" pitchFamily="34" charset="0"/>
                <a:cs typeface="Tahoma" panose="020B0604030504040204" pitchFamily="34" charset="0"/>
              </a:rPr>
              <a:t>: Spend some time analyzing the political cartoon, then answer the questions below</a:t>
            </a:r>
            <a:r>
              <a:rPr lang="en-US" sz="1200"/>
              <a:t>.</a:t>
            </a:r>
          </a:p>
        </p:txBody>
      </p:sp>
      <p:sp>
        <p:nvSpPr>
          <p:cNvPr id="9" name="Rectangle 8"/>
          <p:cNvSpPr/>
          <p:nvPr/>
        </p:nvSpPr>
        <p:spPr>
          <a:xfrm>
            <a:off x="55138" y="5521"/>
            <a:ext cx="9055496" cy="684803"/>
          </a:xfrm>
          <a:prstGeom prst="rect">
            <a:avLst/>
          </a:prstGeom>
          <a:noFill/>
        </p:spPr>
        <p:txBody>
          <a:bodyPr wrap="square" lIns="68580" tIns="34290" rIns="68580" bIns="34290">
            <a:spAutoFit/>
          </a:bodyPr>
          <a:lstStyle/>
          <a:p>
            <a:pPr algn="ctr"/>
            <a:r>
              <a:rPr lang="en-US" sz="4000">
                <a:ln w="10160">
                  <a:solidFill>
                    <a:schemeClr val="tx1"/>
                  </a:solidFill>
                  <a:prstDash val="solid"/>
                </a:ln>
                <a:solidFill>
                  <a:schemeClr val="bg2"/>
                </a:solidFill>
                <a:latin typeface="KG Second Chances Solid" panose="02000000000000000000" pitchFamily="2" charset="0"/>
              </a:rPr>
              <a:t>Political Cartoon Analysis</a:t>
            </a:r>
          </a:p>
        </p:txBody>
      </p:sp>
      <p:sp>
        <p:nvSpPr>
          <p:cNvPr id="7" name="TextBox 6"/>
          <p:cNvSpPr txBox="1"/>
          <p:nvPr/>
        </p:nvSpPr>
        <p:spPr>
          <a:xfrm>
            <a:off x="-67235" y="6665567"/>
            <a:ext cx="2653251"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161365" y="880069"/>
            <a:ext cx="8834717" cy="578549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098304942"/>
              </p:ext>
            </p:extLst>
          </p:nvPr>
        </p:nvGraphicFramePr>
        <p:xfrm>
          <a:off x="161364" y="880069"/>
          <a:ext cx="8834718" cy="5785497"/>
        </p:xfrm>
        <a:graphic>
          <a:graphicData uri="http://schemas.openxmlformats.org/drawingml/2006/table">
            <a:tbl>
              <a:tblPr firstRow="1" bandRow="1">
                <a:tableStyleId>{5940675A-B579-460E-94D1-54222C63F5DA}</a:tableStyleId>
              </a:tblPr>
              <a:tblGrid>
                <a:gridCol w="4417359">
                  <a:extLst>
                    <a:ext uri="{9D8B030D-6E8A-4147-A177-3AD203B41FA5}">
                      <a16:colId xmlns:a16="http://schemas.microsoft.com/office/drawing/2014/main" val="20000"/>
                    </a:ext>
                  </a:extLst>
                </a:gridCol>
                <a:gridCol w="4417359">
                  <a:extLst>
                    <a:ext uri="{9D8B030D-6E8A-4147-A177-3AD203B41FA5}">
                      <a16:colId xmlns:a16="http://schemas.microsoft.com/office/drawing/2014/main" val="20001"/>
                    </a:ext>
                  </a:extLst>
                </a:gridCol>
              </a:tblGrid>
              <a:tr h="1928499">
                <a:tc>
                  <a:txBody>
                    <a:bodyPr/>
                    <a:lstStyle/>
                    <a:p>
                      <a:pPr algn="ctr"/>
                      <a:r>
                        <a:rPr lang="en-US" sz="1200">
                          <a:latin typeface="KG Second Chances Solid" panose="02000000000000000000" pitchFamily="2" charset="0"/>
                        </a:rPr>
                        <a:t>Describe what you see in the cartoon. List the objects/people.</a:t>
                      </a:r>
                    </a:p>
                  </a:txBody>
                  <a:tcPr/>
                </a:tc>
                <a:tc>
                  <a:txBody>
                    <a:bodyPr/>
                    <a:lstStyle/>
                    <a:p>
                      <a:pPr algn="ctr"/>
                      <a:r>
                        <a:rPr lang="en-US" sz="1200">
                          <a:latin typeface="KG Second Chances Solid" panose="02000000000000000000" pitchFamily="2" charset="0"/>
                        </a:rPr>
                        <a:t>Which of the objects</a:t>
                      </a:r>
                      <a:r>
                        <a:rPr lang="en-US" sz="1200" baseline="0">
                          <a:latin typeface="KG Second Chances Solid" panose="02000000000000000000" pitchFamily="2" charset="0"/>
                        </a:rPr>
                        <a:t> are symbols? What do you think each symbol means?</a:t>
                      </a:r>
                      <a:endParaRPr lang="en-US" sz="1200">
                        <a:latin typeface="KG Second Chances Solid" panose="02000000000000000000" pitchFamily="2" charset="0"/>
                      </a:endParaRPr>
                    </a:p>
                  </a:txBody>
                  <a:tcPr/>
                </a:tc>
                <a:extLst>
                  <a:ext uri="{0D108BD9-81ED-4DB2-BD59-A6C34878D82A}">
                    <a16:rowId xmlns:a16="http://schemas.microsoft.com/office/drawing/2014/main" val="10000"/>
                  </a:ext>
                </a:extLst>
              </a:tr>
              <a:tr h="1928499">
                <a:tc>
                  <a:txBody>
                    <a:bodyPr/>
                    <a:lstStyle/>
                    <a:p>
                      <a:pPr algn="ctr"/>
                      <a:r>
                        <a:rPr lang="en-US" sz="1200">
                          <a:latin typeface="KG Second Chances Solid" panose="02000000000000000000" pitchFamily="2" charset="0"/>
                        </a:rPr>
                        <a:t>Describe the action</a:t>
                      </a:r>
                      <a:r>
                        <a:rPr lang="en-US" sz="1200" baseline="0">
                          <a:latin typeface="KG Second Chances Solid" panose="02000000000000000000" pitchFamily="2" charset="0"/>
                        </a:rPr>
                        <a:t> taking place in the cartoon:</a:t>
                      </a:r>
                      <a:endParaRPr lang="en-US" sz="1200">
                        <a:latin typeface="KG Second Chances Solid" panose="02000000000000000000" pitchFamily="2" charset="0"/>
                      </a:endParaRPr>
                    </a:p>
                  </a:txBody>
                  <a:tcPr/>
                </a:tc>
                <a:tc>
                  <a:txBody>
                    <a:bodyPr/>
                    <a:lstStyle/>
                    <a:p>
                      <a:pPr algn="ctr"/>
                      <a:r>
                        <a:rPr lang="en-US" sz="1200">
                          <a:latin typeface="KG Second Chances Solid" panose="02000000000000000000" pitchFamily="2" charset="0"/>
                        </a:rPr>
                        <a:t>Explain the message of the cartoon:</a:t>
                      </a:r>
                    </a:p>
                  </a:txBody>
                  <a:tcPr/>
                </a:tc>
                <a:extLst>
                  <a:ext uri="{0D108BD9-81ED-4DB2-BD59-A6C34878D82A}">
                    <a16:rowId xmlns:a16="http://schemas.microsoft.com/office/drawing/2014/main" val="10001"/>
                  </a:ext>
                </a:extLst>
              </a:tr>
              <a:tr h="1928499">
                <a:tc>
                  <a:txBody>
                    <a:bodyPr/>
                    <a:lstStyle/>
                    <a:p>
                      <a:pPr algn="ctr"/>
                      <a:r>
                        <a:rPr lang="en-US" sz="1200">
                          <a:latin typeface="KG Second Chances Solid" panose="02000000000000000000" pitchFamily="2" charset="0"/>
                        </a:rPr>
                        <a:t>Who</a:t>
                      </a:r>
                      <a:r>
                        <a:rPr lang="en-US" sz="1200" baseline="0">
                          <a:latin typeface="KG Second Chances Solid" panose="02000000000000000000" pitchFamily="2" charset="0"/>
                        </a:rPr>
                        <a:t> would agree with the cartoon’s message? Why?</a:t>
                      </a:r>
                      <a:endParaRPr lang="en-US" sz="1200">
                        <a:latin typeface="KG Second Chances Solid" panose="02000000000000000000" pitchFamily="2" charset="0"/>
                      </a:endParaRPr>
                    </a:p>
                  </a:txBody>
                  <a:tcPr/>
                </a:tc>
                <a:tc>
                  <a:txBody>
                    <a:bodyPr/>
                    <a:lstStyle/>
                    <a:p>
                      <a:pPr algn="ctr"/>
                      <a:r>
                        <a:rPr lang="en-US" sz="1200">
                          <a:latin typeface="KG Second Chances Solid" panose="02000000000000000000" pitchFamily="2" charset="0"/>
                        </a:rPr>
                        <a:t>Who would disagree with the cartoon’s message&gt; Why?</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7208883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Picture 2" descr="http://redstateeclectic.typepad.com/.a/6a00d83452719d69e2015432a6ebe8970c-800w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34" y="183955"/>
            <a:ext cx="6171569" cy="4572000"/>
          </a:xfrm>
          <a:prstGeom prst="rect">
            <a:avLst/>
          </a:prstGeom>
          <a:ln w="571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2136" t="1435" r="2245" b="1334"/>
          <a:stretch/>
        </p:blipFill>
        <p:spPr>
          <a:xfrm>
            <a:off x="6462841" y="1939101"/>
            <a:ext cx="2566302" cy="4846320"/>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Oval 7"/>
          <p:cNvSpPr/>
          <p:nvPr/>
        </p:nvSpPr>
        <p:spPr>
          <a:xfrm>
            <a:off x="170141" y="300569"/>
            <a:ext cx="640080" cy="6400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KG Second Chances Solid" panose="02000000000000000000" pitchFamily="2" charset="0"/>
              </a:rPr>
              <a:t>1</a:t>
            </a:r>
          </a:p>
        </p:txBody>
      </p:sp>
      <p:sp>
        <p:nvSpPr>
          <p:cNvPr id="9" name="Oval 8"/>
          <p:cNvSpPr/>
          <p:nvPr/>
        </p:nvSpPr>
        <p:spPr>
          <a:xfrm>
            <a:off x="6489735" y="1992889"/>
            <a:ext cx="640080" cy="6400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KG Second Chances Solid" panose="02000000000000000000" pitchFamily="2" charset="0"/>
              </a:rPr>
              <a:t>2</a:t>
            </a:r>
          </a:p>
        </p:txBody>
      </p:sp>
    </p:spTree>
    <p:extLst>
      <p:ext uri="{BB962C8B-B14F-4D97-AF65-F5344CB8AC3E}">
        <p14:creationId xmlns:p14="http://schemas.microsoft.com/office/powerpoint/2010/main" val="2652743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331879"/>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TEACHER INFO: Political Cartoon </a:t>
            </a:r>
          </a:p>
          <a:p>
            <a:pPr marL="457200" indent="-457200">
              <a:lnSpc>
                <a:spcPct val="107000"/>
              </a:lnSpc>
              <a:spcAft>
                <a:spcPts val="800"/>
              </a:spcAft>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cs typeface="Arial" panose="020B0604020202020204" pitchFamily="34" charset="0"/>
              </a:rPr>
              <a:t>Print off the Political Cartoon handout for each student. </a:t>
            </a:r>
          </a:p>
          <a:p>
            <a:pPr marL="457200" indent="-457200">
              <a:lnSpc>
                <a:spcPct val="107000"/>
              </a:lnSpc>
              <a:spcAft>
                <a:spcPts val="800"/>
              </a:spcAft>
              <a:buFont typeface="Arial" panose="020B0604020202020204" pitchFamily="34" charset="0"/>
              <a:buChar char="•"/>
            </a:pPr>
            <a:endParaRPr lang="en-US" sz="260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cs typeface="Arial" panose="020B0604020202020204" pitchFamily="34" charset="0"/>
              </a:rPr>
              <a:t>Have the students create their own political cartoon to represent one of Europe’s environmental issues.</a:t>
            </a:r>
          </a:p>
          <a:p>
            <a:pPr marL="457200" indent="-457200">
              <a:lnSpc>
                <a:spcPct val="107000"/>
              </a:lnSpc>
              <a:spcAft>
                <a:spcPts val="800"/>
              </a:spcAft>
              <a:buFont typeface="Arial" panose="020B0604020202020204" pitchFamily="34" charset="0"/>
              <a:buChar char="•"/>
            </a:pPr>
            <a:endParaRPr lang="en-US" sz="260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cs typeface="Arial" panose="020B0604020202020204" pitchFamily="34" charset="0"/>
              </a:rPr>
              <a:t>In the textbox, the students will describe what’s happening in the cartoon and its significance to the lesson.</a:t>
            </a: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000">
              <a:latin typeface="KBScaredStraight" panose="02000603000000000000" pitchFamily="2" charset="0"/>
              <a:ea typeface="KBScaredStraight" panose="02000603000000000000" pitchFamily="2" charset="0"/>
            </a:endParaRPr>
          </a:p>
          <a:p>
            <a:r>
              <a:rPr lang="en-US" sz="2000"/>
              <a:t> </a:t>
            </a: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4735045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373" y="518101"/>
            <a:ext cx="9044627" cy="461665"/>
          </a:xfrm>
          <a:prstGeom prst="rect">
            <a:avLst/>
          </a:prstGeom>
          <a:noFill/>
        </p:spPr>
        <p:txBody>
          <a:bodyPr wrap="square" rtlCol="0">
            <a:spAutoFit/>
          </a:bodyPr>
          <a:lstStyle/>
          <a:p>
            <a:r>
              <a:rPr lang="en-US" sz="1200" b="1">
                <a:latin typeface="KG First Time In Forever" panose="02000506000000020003" pitchFamily="2" charset="0"/>
                <a:ea typeface="Tahoma" panose="020B0604030504040204" pitchFamily="34" charset="0"/>
                <a:cs typeface="Tahoma" panose="020B0604030504040204" pitchFamily="34" charset="0"/>
              </a:rPr>
              <a:t>Directions: </a:t>
            </a:r>
            <a:r>
              <a:rPr lang="en-US" sz="1200">
                <a:latin typeface="KG First Time In Forever" panose="02000506000000020003" pitchFamily="2" charset="0"/>
                <a:ea typeface="Tahoma" panose="020B0604030504040204" pitchFamily="34" charset="0"/>
                <a:cs typeface="Tahoma" panose="020B0604030504040204" pitchFamily="34" charset="0"/>
              </a:rPr>
              <a:t>Design a political cartoon to represent one of Europe’s environmental issues. In the textbox, describe what’s happening in the cartoon and how it is significant to the topic.</a:t>
            </a:r>
          </a:p>
        </p:txBody>
      </p:sp>
      <p:sp>
        <p:nvSpPr>
          <p:cNvPr id="9" name="Rectangle 8"/>
          <p:cNvSpPr/>
          <p:nvPr/>
        </p:nvSpPr>
        <p:spPr>
          <a:xfrm>
            <a:off x="-223592" y="-8620"/>
            <a:ext cx="9546844" cy="623248"/>
          </a:xfrm>
          <a:prstGeom prst="rect">
            <a:avLst/>
          </a:prstGeom>
          <a:noFill/>
        </p:spPr>
        <p:txBody>
          <a:bodyPr wrap="none" lIns="68580" tIns="34290" rIns="68580" bIns="34290">
            <a:spAutoFit/>
          </a:bodyPr>
          <a:lstStyle/>
          <a:p>
            <a:pPr algn="ctr"/>
            <a:r>
              <a:rPr lang="en-US" sz="3600">
                <a:ln w="28575">
                  <a:solidFill>
                    <a:schemeClr val="tx1"/>
                  </a:solidFill>
                  <a:prstDash val="solid"/>
                </a:ln>
                <a:solidFill>
                  <a:schemeClr val="bg2"/>
                </a:solidFill>
                <a:latin typeface="KG Second Chances Solid" panose="02000000000000000000" pitchFamily="2" charset="0"/>
              </a:rPr>
              <a:t>Environmental Issue Political Cartoon</a:t>
            </a:r>
          </a:p>
        </p:txBody>
      </p:sp>
      <p:sp>
        <p:nvSpPr>
          <p:cNvPr id="12" name="TextBox 11"/>
          <p:cNvSpPr txBox="1"/>
          <p:nvPr/>
        </p:nvSpPr>
        <p:spPr>
          <a:xfrm>
            <a:off x="-67235" y="6665567"/>
            <a:ext cx="2653251"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435025" y="5300730"/>
            <a:ext cx="8229600" cy="1407152"/>
          </a:xfrm>
          <a:prstGeom prst="rect">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3144607" y="5300730"/>
            <a:ext cx="2810436" cy="292388"/>
          </a:xfrm>
          <a:prstGeom prst="rect">
            <a:avLst/>
          </a:prstGeom>
          <a:noFill/>
        </p:spPr>
        <p:txBody>
          <a:bodyPr wrap="square" rtlCol="0">
            <a:spAutoFit/>
          </a:bodyPr>
          <a:lstStyle/>
          <a:p>
            <a:pPr algn="ctr"/>
            <a:r>
              <a:rPr lang="en-US" sz="1300">
                <a:latin typeface="KG Second Chances Solid" panose="02000000000000000000" pitchFamily="2" charset="0"/>
                <a:ea typeface="KBScaredStraight" panose="02000603000000000000" pitchFamily="2" charset="0"/>
              </a:rPr>
              <a:t>Description:</a:t>
            </a:r>
          </a:p>
        </p:txBody>
      </p:sp>
      <p:sp>
        <p:nvSpPr>
          <p:cNvPr id="18" name="Rounded Rectangle 17"/>
          <p:cNvSpPr/>
          <p:nvPr/>
        </p:nvSpPr>
        <p:spPr>
          <a:xfrm>
            <a:off x="98414" y="1009471"/>
            <a:ext cx="8902822" cy="4206240"/>
          </a:xfrm>
          <a:prstGeom prst="roundRect">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69957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4</a:t>
            </a:r>
          </a:p>
        </p:txBody>
      </p:sp>
      <p:sp>
        <p:nvSpPr>
          <p:cNvPr id="6" name="TextBox 5"/>
          <p:cNvSpPr txBox="1"/>
          <p:nvPr/>
        </p:nvSpPr>
        <p:spPr>
          <a:xfrm rot="5400000">
            <a:off x="-625972" y="-1787812"/>
            <a:ext cx="6642848" cy="10433625"/>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Soviet Reaction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morning after the explosion, there was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of being exposed to radiation, the people were finally told to pack their clothing and evacuate their homes.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There was an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Worldwide Impact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Nearly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of radioactive material (90 times as much as the Hiroshima bomb) was hurled into the sky.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Over the following days, winds mostly blowing north and west, carried fallout into Belarus, as well as Russia, Poland, &amp; other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Effects</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In the first months after the accident,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from acute radiation syndrome.</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Doctors have noticed an increase in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who lived nearby.</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Many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or got sick.</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Fish in nearby rivers were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for many years.</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Millions of acres of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The people exposed to the high levels of radiation developed a high level of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including thyroid cancer, autoimmune disorders, birth defects, and other health issues.</a:t>
            </a:r>
          </a:p>
          <a:p>
            <a:pPr>
              <a:defRPr/>
            </a:pPr>
            <a:endParaRPr lang="en-US" sz="1200">
              <a:latin typeface="KG First Time In Forever" panose="02000506000000020003" pitchFamily="2" charset="0"/>
              <a:ea typeface="KBScaredStraight" panose="02000603000000000000" pitchFamily="2" charset="0"/>
            </a:endParaRPr>
          </a:p>
          <a:p>
            <a:pPr>
              <a:defRPr/>
            </a:pPr>
            <a:r>
              <a:rPr lang="en-US" sz="1200" b="1">
                <a:latin typeface="KG First Time In Forever" panose="02000506000000020003" pitchFamily="2" charset="0"/>
                <a:ea typeface="KBScaredStraight" panose="02000603000000000000" pitchFamily="2" charset="0"/>
              </a:rPr>
              <a:t>Chernobyl Today</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Chernobyl continued to produce electricity for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until international pressure forced its closure in 2000.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around the plant remains in place, extending for 18 miles.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is one of the most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on Earth.</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2011, Ukraine opened up an area so tourists can see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of the disaster.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Forests surrounding the city have repopulated with a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vegetation.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Radiation levels are still so high that humans cannot live here for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pPr>
              <a:defRPr/>
            </a:pPr>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4403063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701998"/>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200">
                <a:latin typeface="KG Second Chances Solid" panose="02000000000000000000" pitchFamily="2" charset="0"/>
              </a:rPr>
              <a:t>TEACHER INFO: Smog Blog</a:t>
            </a:r>
          </a:p>
          <a:p>
            <a:pPr marL="342900" indent="-3429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Print off the blank Computer Screen handout for each student and project the RED Directions slide (next page) onto the board. </a:t>
            </a:r>
          </a:p>
          <a:p>
            <a:pPr marL="342900" indent="-342900">
              <a:buFont typeface="Arial" panose="020B0604020202020204" pitchFamily="34" charset="0"/>
              <a:buChar char="•"/>
            </a:pPr>
            <a:endParaRPr lang="en-US" sz="280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The students will create a blog and write a blog post as if they are tourists visiting the site of at least one of the environmental issues in Europe. </a:t>
            </a:r>
          </a:p>
          <a:p>
            <a:pPr marL="342900" indent="-342900">
              <a:buFont typeface="Arial" panose="020B0604020202020204" pitchFamily="34" charset="0"/>
              <a:buChar char="•"/>
            </a:pPr>
            <a:endParaRPr lang="en-US" sz="280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In the blog post, the students will use descriptive words to describe the location as if they are actually there.</a:t>
            </a: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a:latin typeface="KBScaredStraight" panose="02000603000000000000" pitchFamily="2" charset="0"/>
              <a:ea typeface="KBScaredStraight" panose="02000603000000000000" pitchFamily="2" charset="0"/>
            </a:endParaRPr>
          </a:p>
          <a:p>
            <a:r>
              <a:rPr lang="en-US" sz="2100"/>
              <a:t> </a:t>
            </a: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16109945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930"/>
            <a:ext cx="9144000" cy="6766070"/>
          </a:xfrm>
          <a:prstGeom prst="rect">
            <a:avLst/>
          </a:prstGeom>
        </p:spPr>
      </p:pic>
      <p:sp>
        <p:nvSpPr>
          <p:cNvPr id="5" name="TextBox 4"/>
          <p:cNvSpPr txBox="1"/>
          <p:nvPr/>
        </p:nvSpPr>
        <p:spPr>
          <a:xfrm>
            <a:off x="0" y="6661648"/>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96446" y="222729"/>
            <a:ext cx="8947547" cy="66436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96441" y="1628776"/>
            <a:ext cx="7093744" cy="434171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97795" y="898759"/>
            <a:ext cx="1853804" cy="417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190184" y="1316669"/>
            <a:ext cx="1853804" cy="14598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611029" y="165281"/>
            <a:ext cx="3918380" cy="807913"/>
          </a:xfrm>
          <a:prstGeom prst="rect">
            <a:avLst/>
          </a:prstGeom>
          <a:noFill/>
        </p:spPr>
        <p:txBody>
          <a:bodyPr wrap="none" lIns="68580" tIns="34290" rIns="68580" bIns="34290">
            <a:spAutoFit/>
          </a:bodyPr>
          <a:lstStyle/>
          <a:p>
            <a:pPr algn="ctr"/>
            <a:r>
              <a:rPr lang="en-US" sz="480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rPr>
              <a:t>SMOG BLOG</a:t>
            </a:r>
            <a:endParaRPr lang="en-US" sz="320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endParaRPr>
          </a:p>
        </p:txBody>
      </p:sp>
      <p:sp>
        <p:nvSpPr>
          <p:cNvPr id="11" name="Rectangle 10"/>
          <p:cNvSpPr/>
          <p:nvPr/>
        </p:nvSpPr>
        <p:spPr>
          <a:xfrm>
            <a:off x="96441" y="1052689"/>
            <a:ext cx="2424446" cy="392415"/>
          </a:xfrm>
          <a:prstGeom prst="rect">
            <a:avLst/>
          </a:prstGeom>
          <a:noFill/>
        </p:spPr>
        <p:txBody>
          <a:bodyPr wrap="none" lIns="68580" tIns="34290" rIns="68580" bIns="34290">
            <a:spAutoFit/>
          </a:bodyPr>
          <a:lstStyle/>
          <a:p>
            <a:pPr algn="ctr"/>
            <a:r>
              <a:rPr lang="en-US" sz="2100">
                <a:ln w="10160">
                  <a:solidFill>
                    <a:schemeClr val="tx1"/>
                  </a:solidFill>
                  <a:prstDash val="solid"/>
                </a:ln>
                <a:solidFill>
                  <a:srgbClr val="FF0000"/>
                </a:solidFill>
                <a:latin typeface="KG Second Chances Solid" panose="02000000000000000000" pitchFamily="2" charset="0"/>
              </a:rPr>
              <a:t>Post Title &amp; Date</a:t>
            </a:r>
          </a:p>
        </p:txBody>
      </p:sp>
      <p:sp>
        <p:nvSpPr>
          <p:cNvPr id="12" name="Rectangle 11"/>
          <p:cNvSpPr/>
          <p:nvPr/>
        </p:nvSpPr>
        <p:spPr>
          <a:xfrm>
            <a:off x="96374" y="1642375"/>
            <a:ext cx="7118841" cy="346249"/>
          </a:xfrm>
          <a:prstGeom prst="rect">
            <a:avLst/>
          </a:prstGeom>
          <a:noFill/>
        </p:spPr>
        <p:txBody>
          <a:bodyPr wrap="square" lIns="68580" tIns="34290" rIns="68580" bIns="34290">
            <a:spAutoFit/>
          </a:bodyPr>
          <a:lstStyle/>
          <a:p>
            <a:r>
              <a:rPr lang="en-US">
                <a:ln w="10160">
                  <a:solidFill>
                    <a:schemeClr val="tx1"/>
                  </a:solidFill>
                  <a:prstDash val="solid"/>
                </a:ln>
                <a:solidFill>
                  <a:srgbClr val="FF0000"/>
                </a:solidFill>
                <a:latin typeface="KG Second Chances Solid" panose="02000000000000000000" pitchFamily="2" charset="0"/>
              </a:rPr>
              <a:t>Post Body: </a:t>
            </a:r>
          </a:p>
        </p:txBody>
      </p:sp>
      <p:sp>
        <p:nvSpPr>
          <p:cNvPr id="13" name="Rectangle 12"/>
          <p:cNvSpPr/>
          <p:nvPr/>
        </p:nvSpPr>
        <p:spPr>
          <a:xfrm>
            <a:off x="7298606" y="955929"/>
            <a:ext cx="1662058" cy="346249"/>
          </a:xfrm>
          <a:prstGeom prst="rect">
            <a:avLst/>
          </a:prstGeom>
          <a:noFill/>
        </p:spPr>
        <p:txBody>
          <a:bodyPr wrap="none" lIns="68580" tIns="34290" rIns="68580" bIns="34290">
            <a:spAutoFit/>
          </a:bodyPr>
          <a:lstStyle/>
          <a:p>
            <a:pPr algn="ctr"/>
            <a:r>
              <a:rPr lang="en-US">
                <a:ln w="10160">
                  <a:solidFill>
                    <a:schemeClr val="tx1"/>
                  </a:solidFill>
                  <a:prstDash val="solid"/>
                </a:ln>
                <a:solidFill>
                  <a:srgbClr val="FF0000"/>
                </a:solidFill>
                <a:latin typeface="KG Second Chances Solid" panose="02000000000000000000" pitchFamily="2" charset="0"/>
              </a:rPr>
              <a:t>Author (You)</a:t>
            </a:r>
          </a:p>
        </p:txBody>
      </p:sp>
      <p:sp>
        <p:nvSpPr>
          <p:cNvPr id="14" name="Rectangle 13"/>
          <p:cNvSpPr/>
          <p:nvPr/>
        </p:nvSpPr>
        <p:spPr>
          <a:xfrm>
            <a:off x="7534920" y="1599065"/>
            <a:ext cx="1179554" cy="900246"/>
          </a:xfrm>
          <a:prstGeom prst="rect">
            <a:avLst/>
          </a:prstGeom>
          <a:noFill/>
        </p:spPr>
        <p:txBody>
          <a:bodyPr wrap="none" lIns="68580" tIns="34290" rIns="68580" bIns="34290">
            <a:spAutoFit/>
          </a:bodyPr>
          <a:lstStyle/>
          <a:p>
            <a:pPr algn="ctr"/>
            <a:r>
              <a:rPr lang="en-US">
                <a:ln w="10160">
                  <a:solidFill>
                    <a:schemeClr val="tx1"/>
                  </a:solidFill>
                  <a:prstDash val="solid"/>
                </a:ln>
                <a:solidFill>
                  <a:srgbClr val="FF0000"/>
                </a:solidFill>
                <a:latin typeface="KG Second Chances Solid" panose="02000000000000000000" pitchFamily="2" charset="0"/>
              </a:rPr>
              <a:t>About </a:t>
            </a:r>
          </a:p>
          <a:p>
            <a:pPr algn="ctr"/>
            <a:r>
              <a:rPr lang="en-US">
                <a:ln w="10160">
                  <a:solidFill>
                    <a:schemeClr val="tx1"/>
                  </a:solidFill>
                  <a:prstDash val="solid"/>
                </a:ln>
                <a:solidFill>
                  <a:srgbClr val="FF0000"/>
                </a:solidFill>
                <a:latin typeface="KG Second Chances Solid" panose="02000000000000000000" pitchFamily="2" charset="0"/>
              </a:rPr>
              <a:t>the </a:t>
            </a:r>
          </a:p>
          <a:p>
            <a:pPr algn="ctr"/>
            <a:r>
              <a:rPr lang="en-US">
                <a:ln w="10160">
                  <a:solidFill>
                    <a:schemeClr val="tx1"/>
                  </a:solidFill>
                  <a:prstDash val="solid"/>
                </a:ln>
                <a:solidFill>
                  <a:srgbClr val="FF0000"/>
                </a:solidFill>
                <a:latin typeface="KG Second Chances Solid" panose="02000000000000000000" pitchFamily="2" charset="0"/>
              </a:rPr>
              <a:t>Author…</a:t>
            </a:r>
          </a:p>
        </p:txBody>
      </p:sp>
      <p:sp>
        <p:nvSpPr>
          <p:cNvPr id="16" name="Rectangle 15"/>
          <p:cNvSpPr/>
          <p:nvPr/>
        </p:nvSpPr>
        <p:spPr>
          <a:xfrm>
            <a:off x="2429169" y="1604675"/>
            <a:ext cx="4350314" cy="4809009"/>
          </a:xfrm>
          <a:prstGeom prst="rect">
            <a:avLst/>
          </a:prstGeom>
          <a:noFill/>
        </p:spPr>
        <p:txBody>
          <a:bodyPr wrap="square" lIns="68580" tIns="34290" rIns="68580" bIns="34290">
            <a:spAutoFit/>
          </a:bodyPr>
          <a:lstStyle/>
          <a:p>
            <a:pPr algn="ctr"/>
            <a:r>
              <a:rPr lang="en-US" sz="2800">
                <a:latin typeface="KG First Time In Forever" panose="02000506000000020003" pitchFamily="2" charset="0"/>
                <a:ea typeface="KBScaredStraight" panose="02000603000000000000" pitchFamily="2" charset="0"/>
              </a:rPr>
              <a:t>Write a blog post as if you are a tourist that is visiting at least one of the sites of the environmental issues we discussed. Use descriptive words to describe how the issue is impacting the location based on what you are “seeing”.</a:t>
            </a:r>
          </a:p>
          <a:p>
            <a:pPr algn="ctr"/>
            <a:r>
              <a:rPr lang="en-US" sz="2800">
                <a:latin typeface="KG First Time In Forever" panose="02000506000000020003" pitchFamily="2" charset="0"/>
                <a:ea typeface="KBScaredStraight" panose="02000603000000000000" pitchFamily="2" charset="0"/>
              </a:rPr>
              <a:t>.</a:t>
            </a:r>
            <a:endParaRPr lang="en-US" sz="2800">
              <a:ln w="10160">
                <a:noFill/>
                <a:prstDash val="solid"/>
              </a:ln>
              <a:latin typeface="KG Second Chances Solid" panose="02000000000000000000" pitchFamily="2" charset="0"/>
            </a:endParaRPr>
          </a:p>
        </p:txBody>
      </p:sp>
      <p:sp>
        <p:nvSpPr>
          <p:cNvPr id="17" name="Rectangle 16"/>
          <p:cNvSpPr/>
          <p:nvPr/>
        </p:nvSpPr>
        <p:spPr>
          <a:xfrm>
            <a:off x="96374" y="3474965"/>
            <a:ext cx="2270308" cy="25091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71411" y="3516228"/>
            <a:ext cx="7118841" cy="346249"/>
          </a:xfrm>
          <a:prstGeom prst="rect">
            <a:avLst/>
          </a:prstGeom>
          <a:noFill/>
        </p:spPr>
        <p:txBody>
          <a:bodyPr wrap="square" lIns="68580" tIns="34290" rIns="68580" bIns="34290">
            <a:spAutoFit/>
          </a:bodyPr>
          <a:lstStyle/>
          <a:p>
            <a:r>
              <a:rPr lang="en-US">
                <a:ln w="10160">
                  <a:solidFill>
                    <a:schemeClr val="tx1"/>
                  </a:solidFill>
                  <a:prstDash val="solid"/>
                </a:ln>
                <a:solidFill>
                  <a:srgbClr val="FF0000"/>
                </a:solidFill>
                <a:latin typeface="KG Second Chances Solid" panose="02000000000000000000" pitchFamily="2" charset="0"/>
              </a:rPr>
              <a:t>Significant Photo:</a:t>
            </a:r>
          </a:p>
        </p:txBody>
      </p:sp>
      <p:sp>
        <p:nvSpPr>
          <p:cNvPr id="2" name="5-Point Star 1"/>
          <p:cNvSpPr/>
          <p:nvPr/>
        </p:nvSpPr>
        <p:spPr>
          <a:xfrm>
            <a:off x="7298606" y="3047153"/>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286058" y="4516824"/>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46538" y="3099247"/>
            <a:ext cx="1828706" cy="1731243"/>
          </a:xfrm>
          <a:prstGeom prst="rect">
            <a:avLst/>
          </a:prstGeom>
          <a:noFill/>
        </p:spPr>
        <p:txBody>
          <a:bodyPr wrap="square" lIns="68580" tIns="34290" rIns="68580" bIns="34290">
            <a:spAutoFit/>
          </a:bodyPr>
          <a:lstStyle/>
          <a:p>
            <a:pPr algn="ctr"/>
            <a:r>
              <a:rPr lang="en-US">
                <a:ln w="10160">
                  <a:solidFill>
                    <a:schemeClr val="tx1"/>
                  </a:solidFill>
                  <a:prstDash val="solid"/>
                </a:ln>
                <a:solidFill>
                  <a:srgbClr val="FF0000"/>
                </a:solidFill>
                <a:latin typeface="KG Second Chances Solid" panose="02000000000000000000" pitchFamily="2" charset="0"/>
              </a:rPr>
              <a:t>2 other popular post titles by the author (related to this lesson)</a:t>
            </a:r>
          </a:p>
        </p:txBody>
      </p:sp>
      <p:sp>
        <p:nvSpPr>
          <p:cNvPr id="3" name="TextBox 2"/>
          <p:cNvSpPr txBox="1"/>
          <p:nvPr/>
        </p:nvSpPr>
        <p:spPr>
          <a:xfrm>
            <a:off x="1802999" y="178578"/>
            <a:ext cx="1616060" cy="769441"/>
          </a:xfrm>
          <a:prstGeom prst="rect">
            <a:avLst/>
          </a:prstGeom>
          <a:noFill/>
        </p:spPr>
        <p:txBody>
          <a:bodyPr wrap="square" rtlCol="0">
            <a:spAutoFit/>
          </a:bodyPr>
          <a:lstStyle/>
          <a:p>
            <a:r>
              <a:rPr lang="en-US" sz="4400">
                <a:latin typeface="KG Eyes Wide Open" panose="02000506000000020004" pitchFamily="2" charset="0"/>
              </a:rPr>
              <a:t>The</a:t>
            </a:r>
            <a:endParaRPr lang="en-US">
              <a:latin typeface="KG Eyes Wide Open" panose="02000506000000020004" pitchFamily="2" charset="0"/>
            </a:endParaRPr>
          </a:p>
        </p:txBody>
      </p:sp>
    </p:spTree>
    <p:extLst>
      <p:ext uri="{BB962C8B-B14F-4D97-AF65-F5344CB8AC3E}">
        <p14:creationId xmlns:p14="http://schemas.microsoft.com/office/powerpoint/2010/main" val="321854297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930"/>
            <a:ext cx="9144000" cy="6766070"/>
          </a:xfrm>
          <a:prstGeom prst="rect">
            <a:avLst/>
          </a:prstGeom>
        </p:spPr>
      </p:pic>
      <p:sp>
        <p:nvSpPr>
          <p:cNvPr id="5" name="TextBox 4"/>
          <p:cNvSpPr txBox="1"/>
          <p:nvPr/>
        </p:nvSpPr>
        <p:spPr>
          <a:xfrm>
            <a:off x="0" y="6661648"/>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96446" y="222729"/>
            <a:ext cx="8947547" cy="66436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96441" y="1628776"/>
            <a:ext cx="7093744" cy="434171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97795" y="898759"/>
            <a:ext cx="1853804" cy="417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190184" y="1316669"/>
            <a:ext cx="1853804" cy="14598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96374" y="3474965"/>
            <a:ext cx="2270308" cy="25091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5-Point Star 1"/>
          <p:cNvSpPr/>
          <p:nvPr/>
        </p:nvSpPr>
        <p:spPr>
          <a:xfrm>
            <a:off x="7298606" y="3047153"/>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286058" y="4516824"/>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11029" y="165281"/>
            <a:ext cx="3918380" cy="807913"/>
          </a:xfrm>
          <a:prstGeom prst="rect">
            <a:avLst/>
          </a:prstGeom>
          <a:noFill/>
        </p:spPr>
        <p:txBody>
          <a:bodyPr wrap="none" lIns="68580" tIns="34290" rIns="68580" bIns="34290">
            <a:spAutoFit/>
          </a:bodyPr>
          <a:lstStyle/>
          <a:p>
            <a:pPr algn="ctr"/>
            <a:r>
              <a:rPr lang="en-US" sz="480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rPr>
              <a:t>SMOG BLOG</a:t>
            </a:r>
            <a:endParaRPr lang="en-US" sz="320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endParaRPr>
          </a:p>
        </p:txBody>
      </p:sp>
      <p:sp>
        <p:nvSpPr>
          <p:cNvPr id="12" name="TextBox 11"/>
          <p:cNvSpPr txBox="1"/>
          <p:nvPr/>
        </p:nvSpPr>
        <p:spPr>
          <a:xfrm>
            <a:off x="1802999" y="178578"/>
            <a:ext cx="1616060" cy="769441"/>
          </a:xfrm>
          <a:prstGeom prst="rect">
            <a:avLst/>
          </a:prstGeom>
          <a:noFill/>
        </p:spPr>
        <p:txBody>
          <a:bodyPr wrap="square" rtlCol="0">
            <a:spAutoFit/>
          </a:bodyPr>
          <a:lstStyle/>
          <a:p>
            <a:r>
              <a:rPr lang="en-US" sz="4400">
                <a:latin typeface="KG Eyes Wide Open" panose="02000506000000020004" pitchFamily="2" charset="0"/>
              </a:rPr>
              <a:t>The</a:t>
            </a:r>
            <a:endParaRPr lang="en-US">
              <a:latin typeface="KG Eyes Wide Open" panose="02000506000000020004" pitchFamily="2" charset="0"/>
            </a:endParaRPr>
          </a:p>
        </p:txBody>
      </p:sp>
    </p:spTree>
    <p:extLst>
      <p:ext uri="{BB962C8B-B14F-4D97-AF65-F5344CB8AC3E}">
        <p14:creationId xmlns:p14="http://schemas.microsoft.com/office/powerpoint/2010/main" val="42999052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58750" y="336550"/>
            <a:ext cx="8842375" cy="6226175"/>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 name="Rectangle 3"/>
          <p:cNvSpPr/>
          <p:nvPr/>
        </p:nvSpPr>
        <p:spPr>
          <a:xfrm>
            <a:off x="376238" y="550863"/>
            <a:ext cx="8624887" cy="5071260"/>
          </a:xfrm>
          <a:prstGeom prst="rect">
            <a:avLst/>
          </a:prstGeom>
        </p:spPr>
        <p:txBody>
          <a:bodyPr>
            <a:spAutoFit/>
          </a:bodyPr>
          <a:lstStyle/>
          <a:p>
            <a:pPr>
              <a:lnSpc>
                <a:spcPct val="107000"/>
              </a:lnSpc>
              <a:spcAft>
                <a:spcPts val="600"/>
              </a:spcAft>
              <a:defRPr/>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defRPr/>
            </a:pPr>
            <a:r>
              <a:rPr lang="en-US" sz="3300">
                <a:latin typeface="KG Second Chances Solid" panose="02000000000000000000" pitchFamily="2" charset="0"/>
              </a:rPr>
              <a:t>TEACHER INFO: Comprehension Check</a:t>
            </a:r>
          </a:p>
          <a:p>
            <a:pPr marL="342900" indent="-342900">
              <a:buFont typeface="Arial" panose="020B0604020202020204" pitchFamily="34" charset="0"/>
              <a:buChar char="•"/>
              <a:defRPr/>
            </a:pPr>
            <a:r>
              <a:rPr lang="en-US" sz="3200">
                <a:latin typeface="KG First Time In Forever" panose="02000506000000020003" pitchFamily="2" charset="0"/>
                <a:ea typeface="KBScaredStraight" panose="02000603000000000000" pitchFamily="2" charset="0"/>
                <a:cs typeface="Arial" panose="020B0604020202020204" pitchFamily="34" charset="0"/>
              </a:rPr>
              <a:t>Print off the Comprehension Check handout for each student. (Print front-to-back to save paper.)</a:t>
            </a:r>
            <a:endParaRPr lang="en-US" sz="320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defRPr/>
            </a:pPr>
            <a:endParaRPr lang="en-US" sz="320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defRPr/>
            </a:pPr>
            <a:r>
              <a:rPr lang="en-US" sz="3200">
                <a:latin typeface="KG First Time In Forever" panose="02000506000000020003" pitchFamily="2" charset="0"/>
                <a:ea typeface="KBScaredStraight" panose="02000603000000000000" pitchFamily="2" charset="0"/>
                <a:cs typeface="Arial" panose="020B0604020202020204" pitchFamily="34" charset="0"/>
              </a:rPr>
              <a:t>Students will complete the assignment after discussing the presentation. This can also be used as a quiz!</a:t>
            </a:r>
          </a:p>
          <a:p>
            <a:pPr marL="342900" indent="-342900">
              <a:buFont typeface="Arial" panose="020B0604020202020204" pitchFamily="34" charset="0"/>
              <a:buChar char="•"/>
              <a:defRPr/>
            </a:pPr>
            <a:endParaRPr lang="en-US" sz="150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cs typeface="Arial" panose="020B0604020202020204" pitchFamily="34" charset="0"/>
            </a:endParaRPr>
          </a:p>
        </p:txBody>
      </p:sp>
      <p:sp>
        <p:nvSpPr>
          <p:cNvPr id="63493"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394168297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659852" y="3107306"/>
            <a:ext cx="3831947" cy="623248"/>
          </a:xfrm>
          <a:prstGeom prst="rect">
            <a:avLst/>
          </a:prstGeom>
          <a:noFill/>
        </p:spPr>
        <p:txBody>
          <a:bodyPr wrap="none" lIns="68580" tIns="34290" rIns="68580" bIns="34290">
            <a:spAutoFit/>
          </a:bodyPr>
          <a:lstStyle/>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 </a:t>
            </a:r>
            <a:endParaRPr lang="en-US" b="1">
              <a:ln w="1905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537476" y="-1056844"/>
            <a:ext cx="6481763" cy="8971687"/>
          </a:xfrm>
          <a:prstGeom prst="rect">
            <a:avLst/>
          </a:prstGeom>
          <a:noFill/>
        </p:spPr>
        <p:txBody>
          <a:bodyPr>
            <a:spAutoFit/>
          </a:bodyPr>
          <a:lstStyle/>
          <a:p>
            <a:pPr marL="342900" indent="-342900">
              <a:buAutoNum type="arabicPeriod"/>
              <a:defRPr/>
            </a:pPr>
            <a:r>
              <a:rPr lang="en-US" sz="1400">
                <a:latin typeface="KG First Time In Forever" panose="02000506000000020003" pitchFamily="2" charset="0"/>
                <a:ea typeface="KBScaredStraight" panose="02000603000000000000" pitchFamily="2" charset="0"/>
              </a:rPr>
              <a:t>What is acid rain?</a:t>
            </a:r>
          </a:p>
          <a:p>
            <a:pPr marL="342900" indent="-342900">
              <a:buAutoNum type="arabicPeriod"/>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2. What causes acid rain?</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3. Name 3 effects of acid rain in Germany:</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4. What solutions has Germany implemented to reduce acid rain?</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5. What is air pollution?</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6. What are the major causes of air pollution in the United Kingdom?</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7. What is smog?</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8. How is air pollution harmful to people and nature in the United Kingdom?</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9. What solutions has the UK implemented to reduce air pollution?</a:t>
            </a:r>
          </a:p>
          <a:p>
            <a:pPr>
              <a:defRPr/>
            </a:pPr>
            <a:endParaRPr lang="en-US" sz="1600">
              <a:latin typeface="KG First Time In Forever" panose="02000506000000020003" pitchFamily="2" charset="0"/>
              <a:ea typeface="KBScaredStraight" panose="02000603000000000000" pitchFamily="2" charset="0"/>
            </a:endParaRPr>
          </a:p>
          <a:p>
            <a:pPr marL="342900" indent="-342900">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solidFill>
                <a:srgbClr val="FF0000"/>
              </a:solidFill>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marL="228600" indent="-228600">
              <a:buFontTx/>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a:defRPr/>
            </a:pPr>
            <a:endParaRPr lang="en-US" sz="90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000">
              <a:solidFill>
                <a:sysClr val="windowText" lastClr="000000"/>
              </a:solidFill>
              <a:latin typeface="KG First Time In Forever" panose="02000506000000020003" pitchFamily="2" charset="0"/>
              <a:ea typeface="KBScaredStraight" panose="02000603000000000000" pitchFamily="2" charset="0"/>
            </a:endParaRPr>
          </a:p>
        </p:txBody>
      </p:sp>
      <p:sp>
        <p:nvSpPr>
          <p:cNvPr id="64516" name="TextBox 6"/>
          <p:cNvSpPr txBox="1">
            <a:spLocks noChangeArrowheads="1"/>
          </p:cNvSpPr>
          <p:nvPr/>
        </p:nvSpPr>
        <p:spPr bwMode="auto">
          <a:xfrm rot="5400000">
            <a:off x="-903288" y="879475"/>
            <a:ext cx="1990725" cy="23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latin typeface="KBScaredStraight" panose="02000603000000000000" pitchFamily="2" charset="0"/>
              </a:rPr>
              <a:t>© Brain Wrinkles</a:t>
            </a:r>
          </a:p>
        </p:txBody>
      </p:sp>
      <p:sp>
        <p:nvSpPr>
          <p:cNvPr id="8" name="Rectangle 7"/>
          <p:cNvSpPr/>
          <p:nvPr/>
        </p:nvSpPr>
        <p:spPr>
          <a:xfrm>
            <a:off x="207963" y="107950"/>
            <a:ext cx="8796337" cy="66421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85874750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659852" y="3107306"/>
            <a:ext cx="3831947" cy="623248"/>
          </a:xfrm>
          <a:prstGeom prst="rect">
            <a:avLst/>
          </a:prstGeom>
          <a:noFill/>
        </p:spPr>
        <p:txBody>
          <a:bodyPr wrap="none" lIns="68580" tIns="34290" rIns="68580" bIns="34290">
            <a:spAutoFit/>
          </a:bodyPr>
          <a:lstStyle/>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 </a:t>
            </a:r>
            <a:endParaRPr lang="en-US" b="1">
              <a:ln w="1905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606527" y="225747"/>
            <a:ext cx="6481763" cy="6386364"/>
          </a:xfrm>
          <a:prstGeom prst="rect">
            <a:avLst/>
          </a:prstGeom>
          <a:noFill/>
        </p:spPr>
        <p:txBody>
          <a:bodyPr>
            <a:spAutoFit/>
          </a:bodyPr>
          <a:lstStyle/>
          <a:p>
            <a:pPr>
              <a:defRPr/>
            </a:pPr>
            <a:r>
              <a:rPr lang="en-US" sz="1400">
                <a:latin typeface="KG First Time In Forever" panose="02000506000000020003" pitchFamily="2" charset="0"/>
                <a:ea typeface="KBScaredStraight" panose="02000603000000000000" pitchFamily="2" charset="0"/>
              </a:rPr>
              <a:t>10. What happened on April 20, 1986 in Chernobyl, Ukraine?</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11. What impact did the nuclear explosion have on the environment?</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12. What impact did the nuclear explosion have on humans?</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13. How were other countries effected by the Chernobyl nuclear disaster?</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14. What is Chernobyl like today?</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marL="342900" indent="-342900">
              <a:buAutoNum type="arabicPeriod"/>
              <a:defRPr/>
            </a:pPr>
            <a:endParaRPr lang="en-US" sz="1400">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marL="342900" indent="-342900">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solidFill>
                <a:srgbClr val="FF0000"/>
              </a:solidFill>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marL="228600" indent="-228600">
              <a:buFontTx/>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a:defRPr/>
            </a:pPr>
            <a:endParaRPr lang="en-US" sz="90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000">
              <a:solidFill>
                <a:sysClr val="windowText" lastClr="000000"/>
              </a:solidFill>
              <a:latin typeface="KG First Time In Forever" panose="02000506000000020003" pitchFamily="2" charset="0"/>
              <a:ea typeface="KBScaredStraight" panose="02000603000000000000" pitchFamily="2" charset="0"/>
            </a:endParaRPr>
          </a:p>
        </p:txBody>
      </p:sp>
      <p:sp>
        <p:nvSpPr>
          <p:cNvPr id="64516" name="TextBox 6"/>
          <p:cNvSpPr txBox="1">
            <a:spLocks noChangeArrowheads="1"/>
          </p:cNvSpPr>
          <p:nvPr/>
        </p:nvSpPr>
        <p:spPr bwMode="auto">
          <a:xfrm rot="5400000">
            <a:off x="-903288" y="879475"/>
            <a:ext cx="1990725" cy="23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latin typeface="KBScaredStraight" panose="02000603000000000000" pitchFamily="2" charset="0"/>
              </a:rPr>
              <a:t>© Brain Wrinkles</a:t>
            </a:r>
          </a:p>
        </p:txBody>
      </p:sp>
      <p:sp>
        <p:nvSpPr>
          <p:cNvPr id="8" name="Rectangle 7"/>
          <p:cNvSpPr/>
          <p:nvPr/>
        </p:nvSpPr>
        <p:spPr>
          <a:xfrm>
            <a:off x="207963" y="107950"/>
            <a:ext cx="8796337" cy="66421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127444328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5789790"/>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TEACHER INFO: TICKET OUT THE DOOR</a:t>
            </a:r>
          </a:p>
          <a:p>
            <a:pPr marL="571500" indent="-571500">
              <a:buFont typeface="Arial" panose="020B0604020202020204" pitchFamily="34" charset="0"/>
              <a:buChar char="•"/>
            </a:pPr>
            <a:endParaRPr lang="en-US" sz="240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400">
                <a:latin typeface="KG First Time In Forever" panose="02000506000000020003" pitchFamily="2" charset="0"/>
                <a:ea typeface="KBScaredStraight" panose="02000603000000000000" pitchFamily="2" charset="0"/>
                <a:cs typeface="Arial" panose="020B0604020202020204" pitchFamily="34" charset="0"/>
              </a:rPr>
              <a:t>Print off the Design an App ticket for each student.</a:t>
            </a:r>
          </a:p>
          <a:p>
            <a:pPr marL="457200" indent="-457200">
              <a:lnSpc>
                <a:spcPct val="107000"/>
              </a:lnSpc>
              <a:spcAft>
                <a:spcPts val="800"/>
              </a:spcAft>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r>
              <a:rPr lang="en-US" sz="2400">
                <a:latin typeface="KG First Time In Forever" panose="02000506000000020003" pitchFamily="2" charset="0"/>
                <a:ea typeface="KBScaredStraight" panose="02000603000000000000" pitchFamily="2" charset="0"/>
                <a:cs typeface="Arial" panose="020B0604020202020204" pitchFamily="34" charset="0"/>
              </a:rPr>
              <a:t>The students will </a:t>
            </a:r>
            <a:r>
              <a:rPr lang="en-US" sz="2400">
                <a:latin typeface="KG First Time In Forever" panose="02000506000000020003" pitchFamily="2" charset="0"/>
                <a:ea typeface="Tahoma" panose="020B0604030504040204" pitchFamily="34" charset="0"/>
                <a:cs typeface="Tahoma" panose="020B0604030504040204" pitchFamily="34" charset="0"/>
              </a:rPr>
              <a:t>design the logo for a new app that will solve one of Europe’s environmental issues.</a:t>
            </a:r>
          </a:p>
          <a:p>
            <a:pPr marL="457200" indent="-457200">
              <a:buFont typeface="Arial" panose="020B0604020202020204" pitchFamily="34" charset="0"/>
              <a:buChar char="•"/>
            </a:pPr>
            <a:endParaRPr lang="en-US" sz="2400">
              <a:latin typeface="KG First Time In Forever" panose="02000506000000020003" pitchFamily="2"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a:latin typeface="KG First Time In Forever" panose="02000506000000020003" pitchFamily="2" charset="0"/>
                <a:ea typeface="Tahoma" panose="020B0604030504040204" pitchFamily="34" charset="0"/>
                <a:cs typeface="Tahoma" panose="020B0604030504040204" pitchFamily="34" charset="0"/>
              </a:rPr>
              <a:t>Next, they will write a description about what the app does and how it will work to fix the issue.</a:t>
            </a:r>
          </a:p>
          <a:p>
            <a:pPr marL="457200" indent="-4572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9042863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666" y="163655"/>
            <a:ext cx="4498667" cy="746358"/>
          </a:xfrm>
          <a:prstGeom prst="rect">
            <a:avLst/>
          </a:prstGeom>
          <a:noFill/>
        </p:spPr>
        <p:txBody>
          <a:bodyPr wrap="none" lIns="68580" tIns="34290" rIns="68580" bIns="34290">
            <a:spAutoFit/>
          </a:bodyPr>
          <a:lstStyle/>
          <a:p>
            <a:pPr algn="ctr"/>
            <a:r>
              <a:rPr lang="en-US" sz="4400" b="1">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Design an App</a:t>
            </a:r>
          </a:p>
        </p:txBody>
      </p:sp>
      <p:sp>
        <p:nvSpPr>
          <p:cNvPr id="10" name="TextBox 9"/>
          <p:cNvSpPr txBox="1"/>
          <p:nvPr/>
        </p:nvSpPr>
        <p:spPr>
          <a:xfrm>
            <a:off x="9769" y="809011"/>
            <a:ext cx="4562229" cy="692497"/>
          </a:xfrm>
          <a:prstGeom prst="rect">
            <a:avLst/>
          </a:prstGeom>
          <a:noFill/>
        </p:spPr>
        <p:txBody>
          <a:bodyPr wrap="square" rtlCol="0">
            <a:spAutoFit/>
          </a:bodyPr>
          <a:lstStyle/>
          <a:p>
            <a:pPr algn="ctr"/>
            <a:r>
              <a:rPr lang="en-US" sz="1300">
                <a:latin typeface="KG First Time In Forever" panose="02000506000000020003" pitchFamily="2" charset="0"/>
                <a:ea typeface="Tahoma" panose="020B0604030504040204" pitchFamily="34" charset="0"/>
                <a:cs typeface="Tahoma" panose="020B0604030504040204" pitchFamily="34" charset="0"/>
              </a:rPr>
              <a:t>Design the logo for a new app that will solve one of Europe’s environmental issues. Also, write a description about what the app does and how it will work to fix the issue.</a:t>
            </a:r>
          </a:p>
        </p:txBody>
      </p:sp>
      <p:sp>
        <p:nvSpPr>
          <p:cNvPr id="11" name="Rectangle 10"/>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46336" y="6676202"/>
            <a:ext cx="2653250"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3" name="TextBox 12"/>
          <p:cNvSpPr txBox="1"/>
          <p:nvPr/>
        </p:nvSpPr>
        <p:spPr>
          <a:xfrm>
            <a:off x="4508855" y="6676203"/>
            <a:ext cx="2653250"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4" name="Rectangle 13"/>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0" y="0"/>
            <a:ext cx="2653250"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Name</a:t>
            </a:r>
            <a:r>
              <a:rPr lang="en-US" sz="1000">
                <a:solidFill>
                  <a:schemeClr val="bg1">
                    <a:lumMod val="50000"/>
                  </a:schemeClr>
                </a:solidFill>
                <a:latin typeface="KBScaredStraight" panose="02000603000000000000" pitchFamily="2" charset="0"/>
                <a:ea typeface="KBScaredStraight" panose="02000603000000000000" pitchFamily="2" charset="0"/>
              </a:rPr>
              <a:t>:</a:t>
            </a:r>
          </a:p>
        </p:txBody>
      </p:sp>
      <p:sp>
        <p:nvSpPr>
          <p:cNvPr id="16" name="TextBox 15"/>
          <p:cNvSpPr txBox="1"/>
          <p:nvPr/>
        </p:nvSpPr>
        <p:spPr>
          <a:xfrm>
            <a:off x="4571999" y="-11468"/>
            <a:ext cx="2653250"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Name</a:t>
            </a:r>
            <a:r>
              <a:rPr lang="en-US" sz="1000">
                <a:solidFill>
                  <a:schemeClr val="bg1">
                    <a:lumMod val="50000"/>
                  </a:schemeClr>
                </a:solidFill>
                <a:latin typeface="KBScaredStraight" panose="02000603000000000000" pitchFamily="2" charset="0"/>
                <a:ea typeface="KBScaredStraight" panose="02000603000000000000" pitchFamily="2" charset="0"/>
              </a:rPr>
              <a:t>:</a:t>
            </a:r>
          </a:p>
        </p:txBody>
      </p:sp>
      <p:sp>
        <p:nvSpPr>
          <p:cNvPr id="2" name="Rectangle 1"/>
          <p:cNvSpPr/>
          <p:nvPr/>
        </p:nvSpPr>
        <p:spPr>
          <a:xfrm>
            <a:off x="103900" y="1506071"/>
            <a:ext cx="4373970" cy="5212080"/>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45361" y="1645966"/>
            <a:ext cx="1989173" cy="2012671"/>
          </a:xfrm>
          <a:prstGeom prst="round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98895" y="163655"/>
            <a:ext cx="4498667" cy="746358"/>
          </a:xfrm>
          <a:prstGeom prst="rect">
            <a:avLst/>
          </a:prstGeom>
          <a:noFill/>
        </p:spPr>
        <p:txBody>
          <a:bodyPr wrap="none" lIns="68580" tIns="34290" rIns="68580" bIns="34290">
            <a:spAutoFit/>
          </a:bodyPr>
          <a:lstStyle/>
          <a:p>
            <a:pPr algn="ctr"/>
            <a:r>
              <a:rPr lang="en-US" sz="4400" b="1">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Design an App</a:t>
            </a:r>
          </a:p>
        </p:txBody>
      </p:sp>
      <p:sp>
        <p:nvSpPr>
          <p:cNvPr id="18" name="TextBox 17"/>
          <p:cNvSpPr txBox="1"/>
          <p:nvPr/>
        </p:nvSpPr>
        <p:spPr>
          <a:xfrm>
            <a:off x="4571998" y="809011"/>
            <a:ext cx="4562229" cy="692497"/>
          </a:xfrm>
          <a:prstGeom prst="rect">
            <a:avLst/>
          </a:prstGeom>
          <a:noFill/>
        </p:spPr>
        <p:txBody>
          <a:bodyPr wrap="square" rtlCol="0">
            <a:spAutoFit/>
          </a:bodyPr>
          <a:lstStyle/>
          <a:p>
            <a:pPr algn="ctr"/>
            <a:r>
              <a:rPr lang="en-US" sz="1300">
                <a:latin typeface="KG First Time In Forever" panose="02000506000000020003" pitchFamily="2" charset="0"/>
                <a:ea typeface="Tahoma" panose="020B0604030504040204" pitchFamily="34" charset="0"/>
                <a:cs typeface="Tahoma" panose="020B0604030504040204" pitchFamily="34" charset="0"/>
              </a:rPr>
              <a:t>Design the logo for a new app that will solve one of Europe’s environmental issues. Also, write a description about what the app does and how it will work to fix the issue.</a:t>
            </a:r>
          </a:p>
        </p:txBody>
      </p:sp>
      <p:sp>
        <p:nvSpPr>
          <p:cNvPr id="19" name="Rectangle 18"/>
          <p:cNvSpPr/>
          <p:nvPr/>
        </p:nvSpPr>
        <p:spPr>
          <a:xfrm>
            <a:off x="4666129" y="1506071"/>
            <a:ext cx="4373970" cy="5212080"/>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807590" y="1645966"/>
            <a:ext cx="1989173" cy="2012671"/>
          </a:xfrm>
          <a:prstGeom prst="round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71034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8224" y="261588"/>
            <a:ext cx="8027893"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766482" y="570010"/>
            <a:ext cx="7611036" cy="5894705"/>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801">
              <a:ln w="0"/>
              <a:latin typeface="KG Payphone" panose="02000000000000000000" pitchFamily="2" charset="0"/>
            </a:endParaRPr>
          </a:p>
          <a:p>
            <a:pPr marL="332833" indent="-332833">
              <a:buFont typeface="Arial" panose="020B0604020202020204" pitchFamily="34" charset="0"/>
              <a:buChar char="•"/>
              <a:defRPr/>
            </a:pPr>
            <a:endParaRPr lang="en-US" sz="801">
              <a:ln w="0"/>
              <a:latin typeface="KG Payphone" panose="02000000000000000000" pitchFamily="2" charset="0"/>
            </a:endParaRPr>
          </a:p>
          <a:p>
            <a:pPr marL="332833" indent="-332833">
              <a:buFont typeface="Arial" panose="020B0604020202020204" pitchFamily="34" charset="0"/>
              <a:buChar char="•"/>
              <a:defRPr/>
            </a:pPr>
            <a:endParaRPr lang="en-US" sz="801">
              <a:ln w="0"/>
              <a:latin typeface="KG Payphone" panose="02000000000000000000" pitchFamily="2" charset="0"/>
            </a:endParaRPr>
          </a:p>
          <a:p>
            <a:pPr marL="332833" indent="-332833">
              <a:buFont typeface="Arial" panose="020B0604020202020204" pitchFamily="34" charset="0"/>
              <a:buChar char="•"/>
              <a:defRPr/>
            </a:pPr>
            <a:endParaRPr lang="en-US" sz="801">
              <a:ln w="0"/>
              <a:latin typeface="KG Payphone" panose="02000000000000000000" pitchFamily="2" charset="0"/>
            </a:endParaRPr>
          </a:p>
          <a:p>
            <a:pPr marL="332833" indent="-332833">
              <a:buFont typeface="Arial" panose="020B0604020202020204" pitchFamily="34" charset="0"/>
              <a:buChar char="•"/>
              <a:defRPr/>
            </a:pPr>
            <a:endParaRPr lang="en-US" sz="801">
              <a:ln w="0"/>
              <a:latin typeface="KG Payphone" panose="02000000000000000000" pitchFamily="2" charset="0"/>
            </a:endParaRPr>
          </a:p>
          <a:p>
            <a:pPr eaLnBrk="1" hangingPunct="1">
              <a:defRPr/>
            </a:pPr>
            <a:r>
              <a:rPr lang="en-US">
                <a:latin typeface="KBScaredStraight" panose="02000603000000000000" pitchFamily="2" charset="0"/>
                <a:ea typeface="KBScaredStraight" panose="02000603000000000000" pitchFamily="2" charset="0"/>
                <a:cs typeface="Arial" panose="020B0604020202020204" pitchFamily="34" charset="0"/>
              </a:rPr>
              <a:t>Thank you so much for downloading this file. I sincerely hope you find it helpful and that your students learn a lot from it! I look forward to reading your feedback in my store.</a:t>
            </a:r>
          </a:p>
          <a:p>
            <a:pPr eaLnBrk="1" hangingPunct="1">
              <a:defRPr/>
            </a:pPr>
            <a:endParaRPr lang="en-US">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teach social studies topics in creative, engaging, and hands-on ways.</a:t>
            </a:r>
          </a:p>
          <a:p>
            <a:pPr eaLnBrk="1" hangingPunct="1">
              <a:defRPr/>
            </a:pPr>
            <a:endParaRPr lang="en-US" sz="1165">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456">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748">
                <a:latin typeface="KBScaredStraight" panose="02000603000000000000" pitchFamily="2" charset="0"/>
                <a:ea typeface="KBScaredStraight" panose="02000603000000000000" pitchFamily="2" charset="0"/>
                <a:cs typeface="Arial" panose="020B0604020202020204" pitchFamily="34" charset="0"/>
              </a:rPr>
              <a:t>Best wishes,</a:t>
            </a:r>
          </a:p>
          <a:p>
            <a:pPr eaLnBrk="1" hangingPunct="1">
              <a:defRPr/>
            </a:pPr>
            <a:r>
              <a:rPr lang="en-US" sz="2912">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a:ln w="0"/>
              <a:latin typeface="KG Payphone" panose="02000000000000000000" pitchFamily="2" charset="0"/>
            </a:endParaRPr>
          </a:p>
        </p:txBody>
      </p:sp>
      <p:sp>
        <p:nvSpPr>
          <p:cNvPr id="8" name="Rectangle 7"/>
          <p:cNvSpPr/>
          <p:nvPr/>
        </p:nvSpPr>
        <p:spPr>
          <a:xfrm>
            <a:off x="2483921" y="294573"/>
            <a:ext cx="4012147" cy="881406"/>
          </a:xfrm>
          <a:prstGeom prst="rect">
            <a:avLst/>
          </a:prstGeom>
          <a:noFill/>
        </p:spPr>
        <p:txBody>
          <a:bodyPr wrap="none" lIns="49922" tIns="24961" rIns="49922" bIns="24961">
            <a:spAutoFit/>
          </a:bodyPr>
          <a:lstStyle/>
          <a:p>
            <a:pPr algn="ctr" eaLnBrk="1" hangingPunct="1">
              <a:defRPr/>
            </a:pPr>
            <a:r>
              <a:rPr lang="en-US" sz="5400" b="1">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p>
        </p:txBody>
      </p:sp>
      <p:pic>
        <p:nvPicPr>
          <p:cNvPr id="18438" name="Picture 8">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2080" y="5272746"/>
            <a:ext cx="1188720" cy="11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394" y="3271850"/>
            <a:ext cx="2433656"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6068" y="3271850"/>
            <a:ext cx="1828800" cy="24384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3962" y="3271850"/>
            <a:ext cx="2426540"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89592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6859" y="261588"/>
            <a:ext cx="8364070"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551329" y="294155"/>
            <a:ext cx="8108577" cy="6048016"/>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1019">
              <a:ln w="0"/>
              <a:latin typeface="KG Payphone" panose="02000000000000000000" pitchFamily="2" charset="0"/>
            </a:endParaRPr>
          </a:p>
          <a:p>
            <a:pPr marL="332833" indent="-332833">
              <a:buFont typeface="Arial" panose="020B0604020202020204" pitchFamily="34" charset="0"/>
              <a:buChar char="•"/>
              <a:defRPr/>
            </a:pPr>
            <a:endParaRPr lang="en-US" sz="1019">
              <a:ln w="0"/>
              <a:latin typeface="KG Payphone" panose="02000000000000000000" pitchFamily="2" charset="0"/>
            </a:endParaRPr>
          </a:p>
          <a:p>
            <a:pPr marL="332833" indent="-332833">
              <a:buFont typeface="Arial" panose="020B0604020202020204" pitchFamily="34" charset="0"/>
              <a:buChar char="•"/>
              <a:defRPr/>
            </a:pPr>
            <a:endParaRPr lang="en-US" sz="1019">
              <a:ln w="0"/>
              <a:latin typeface="KG Payphone" panose="02000000000000000000" pitchFamily="2" charset="0"/>
            </a:endParaRPr>
          </a:p>
          <a:p>
            <a:pPr marL="332833" indent="-332833">
              <a:buFont typeface="Arial" panose="020B0604020202020204" pitchFamily="34" charset="0"/>
              <a:buChar char="•"/>
              <a:defRPr/>
            </a:pPr>
            <a:endParaRPr lang="en-US" sz="1019">
              <a:ln w="0"/>
              <a:latin typeface="KG Payphone" panose="02000000000000000000" pitchFamily="2" charset="0"/>
            </a:endParaRPr>
          </a:p>
          <a:p>
            <a:pPr marL="332833" indent="-332833">
              <a:buFont typeface="Arial" panose="020B0604020202020204" pitchFamily="34" charset="0"/>
              <a:buChar char="•"/>
              <a:defRPr/>
            </a:pPr>
            <a:endParaRPr lang="en-US" sz="1019">
              <a:ln w="0"/>
              <a:latin typeface="KG Payphone" panose="02000000000000000000" pitchFamily="2" charset="0"/>
            </a:endParaRPr>
          </a:p>
          <a:p>
            <a:pPr eaLnBrk="1" hangingPunct="1">
              <a:defRPr/>
            </a:pPr>
            <a:r>
              <a:rPr lang="en-US" sz="1400">
                <a:latin typeface="KBScaredStraight" panose="02000603000000000000" pitchFamily="2" charset="0"/>
                <a:ea typeface="KBScaredStraight" panose="02000603000000000000" pitchFamily="2" charset="0"/>
                <a:cs typeface="Arial" panose="020B0604020202020204" pitchFamily="34" charset="0"/>
              </a:rPr>
              <a:t>© Brain Wrinkles. Your download includes a limited use license from Brain Wrinkles. The purchaser may use the resource for </a:t>
            </a:r>
            <a:r>
              <a:rPr lang="en-US" sz="1400" b="1">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40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pPr eaLnBrk="1" hangingPunct="1">
              <a:defRPr/>
            </a:pPr>
            <a:endParaRPr lang="en-US" sz="140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a:latin typeface="KBScaredStraight" panose="02000603000000000000" pitchFamily="2" charset="0"/>
                <a:ea typeface="KBScaredStraight" panose="02000603000000000000" pitchFamily="2" charset="0"/>
                <a:cs typeface="Arial" panose="020B0604020202020204" pitchFamily="34" charset="0"/>
              </a:rPr>
              <a:t>This resource is </a:t>
            </a:r>
            <a:r>
              <a:rPr lang="en-US" sz="1400" b="1" u="sng">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40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400">
                <a:latin typeface="KBScaredStraight" panose="02000603000000000000" pitchFamily="2" charset="0"/>
                <a:ea typeface="KBScaredStraight" panose="02000603000000000000" pitchFamily="2" charset="0"/>
                <a:cs typeface="Arial" panose="020B0604020202020204" pitchFamily="34" charset="0"/>
              </a:rPr>
              <a:t>to be used:</a:t>
            </a:r>
          </a:p>
          <a:p>
            <a:pPr marL="156016" indent="-156016">
              <a:buFont typeface="Arial" panose="020B0604020202020204" pitchFamily="34" charset="0"/>
              <a:buChar char="•"/>
              <a:defRPr/>
            </a:pPr>
            <a:r>
              <a:rPr lang="en-US" sz="140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156016" indent="-156016">
              <a:buFont typeface="Arial" panose="020B0604020202020204" pitchFamily="34" charset="0"/>
              <a:buChar char="•"/>
              <a:defRPr/>
            </a:pPr>
            <a:r>
              <a:rPr lang="en-US" sz="140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156016" indent="-156016">
              <a:buFont typeface="Arial" panose="020B0604020202020204" pitchFamily="34" charset="0"/>
              <a:buChar char="•"/>
              <a:defRPr/>
            </a:pPr>
            <a:r>
              <a:rPr lang="en-US" sz="1400">
                <a:latin typeface="KBScaredStraight" panose="02000603000000000000" pitchFamily="2" charset="0"/>
                <a:ea typeface="KBScaredStraight" panose="02000603000000000000" pitchFamily="2" charset="0"/>
                <a:cs typeface="Arial" panose="020B0604020202020204" pitchFamily="34" charset="0"/>
              </a:rPr>
              <a:t>On shared databases.</a:t>
            </a:r>
          </a:p>
          <a:p>
            <a:pPr marL="156016" indent="-156016">
              <a:buFont typeface="Arial" panose="020B0604020202020204" pitchFamily="34" charset="0"/>
              <a:buChar char="•"/>
              <a:defRPr/>
            </a:pPr>
            <a:r>
              <a:rPr lang="en-US" sz="140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pPr eaLnBrk="1" hangingPunct="1">
              <a:defRPr/>
            </a:pPr>
            <a:endParaRPr lang="en-US" sz="140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a:latin typeface="KBScaredStraight" panose="02000603000000000000" pitchFamily="2" charset="0"/>
                <a:ea typeface="KBScaredStraight" panose="02000603000000000000" pitchFamily="2" charset="0"/>
                <a:cs typeface="Arial" panose="020B0604020202020204" pitchFamily="34" charset="0"/>
              </a:rPr>
              <a:t>© Copyright Brain Wrinkles. All rights reserved. Permission is granted to copy pages specifically designed for student or teacher use by the </a:t>
            </a:r>
            <a:r>
              <a:rPr lang="en-US" sz="1400" b="1">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40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p>
          <a:p>
            <a:pPr eaLnBrk="1" hangingPunct="1">
              <a:defRPr/>
            </a:pPr>
            <a:endParaRPr lang="en-US" sz="140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a:latin typeface="KBScaredStraight" panose="02000603000000000000" pitchFamily="2" charset="0"/>
                <a:ea typeface="KBScaredStraight" panose="02000603000000000000" pitchFamily="2" charset="0"/>
                <a:cs typeface="Arial" panose="020B0604020202020204" pitchFamily="34" charset="0"/>
              </a:rPr>
              <a:t>Thank you,</a:t>
            </a:r>
          </a:p>
          <a:p>
            <a:pPr eaLnBrk="1" hangingPunct="1">
              <a:defRPr/>
            </a:pPr>
            <a:r>
              <a:rPr lang="en-US" sz="2621">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a:ln w="0"/>
              <a:latin typeface="KG Payphone" panose="02000000000000000000" pitchFamily="2" charset="0"/>
            </a:endParaRPr>
          </a:p>
        </p:txBody>
      </p:sp>
      <p:sp>
        <p:nvSpPr>
          <p:cNvPr id="8" name="Rectangle 7"/>
          <p:cNvSpPr/>
          <p:nvPr/>
        </p:nvSpPr>
        <p:spPr>
          <a:xfrm>
            <a:off x="2362160" y="294573"/>
            <a:ext cx="4255675" cy="789843"/>
          </a:xfrm>
          <a:prstGeom prst="rect">
            <a:avLst/>
          </a:prstGeom>
          <a:noFill/>
        </p:spPr>
        <p:txBody>
          <a:bodyPr wrap="none" lIns="49922" tIns="24961" rIns="49922" bIns="24961">
            <a:spAutoFit/>
          </a:bodyPr>
          <a:lstStyle/>
          <a:p>
            <a:pPr algn="ctr" eaLnBrk="1" hangingPunct="1">
              <a:defRPr/>
            </a:pPr>
            <a:r>
              <a:rPr lang="en-US" sz="4805" b="1">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p>
        </p:txBody>
      </p:sp>
      <p:pic>
        <p:nvPicPr>
          <p:cNvPr id="19462"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8615" y="5475160"/>
            <a:ext cx="815228" cy="79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684744" y="5348679"/>
            <a:ext cx="2975162" cy="361381"/>
          </a:xfrm>
          <a:prstGeom prst="rect">
            <a:avLst/>
          </a:prstGeom>
          <a:noFill/>
        </p:spPr>
        <p:txBody>
          <a:bodyPr>
            <a:spAutoFit/>
          </a:bodyPr>
          <a:lstStyle/>
          <a:p>
            <a:pPr algn="ctr" eaLnBrk="1" hangingPunct="1">
              <a:defRPr/>
            </a:pPr>
            <a:r>
              <a:rPr lang="en-US" sz="874">
                <a:latin typeface="KBScaredStraight" panose="02000603000000000000" pitchFamily="2" charset="0"/>
                <a:ea typeface="KBScaredStraight" panose="02000603000000000000" pitchFamily="2" charset="0"/>
              </a:rPr>
              <a:t>Clipart, fonts, &amp; digital papers for this product were purchased from:</a:t>
            </a:r>
          </a:p>
        </p:txBody>
      </p:sp>
      <p:pic>
        <p:nvPicPr>
          <p:cNvPr id="19464"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5598" y="5852619"/>
            <a:ext cx="500063" cy="4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7"/>
          </p:cNvPr>
          <p:cNvPicPr>
            <a:picLocks noChangeAspect="1"/>
          </p:cNvPicPr>
          <p:nvPr/>
        </p:nvPicPr>
        <p:blipFill>
          <a:blip r:embed="rId8"/>
          <a:stretch>
            <a:fillRect/>
          </a:stretch>
        </p:blipFill>
        <p:spPr>
          <a:xfrm>
            <a:off x="7996684" y="5874370"/>
            <a:ext cx="518247" cy="514350"/>
          </a:xfrm>
          <a:prstGeom prst="rect">
            <a:avLst/>
          </a:prstGeom>
          <a:ln>
            <a:solidFill>
              <a:schemeClr val="tx1"/>
            </a:solidFill>
          </a:ln>
        </p:spPr>
      </p:pic>
    </p:spTree>
    <p:extLst>
      <p:ext uri="{BB962C8B-B14F-4D97-AF65-F5344CB8AC3E}">
        <p14:creationId xmlns:p14="http://schemas.microsoft.com/office/powerpoint/2010/main" val="429479437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099602" y="4699806"/>
            <a:ext cx="5001065" cy="1061829"/>
          </a:xfrm>
          <a:prstGeom prst="rect">
            <a:avLst/>
          </a:prstGeom>
          <a:noFill/>
        </p:spPr>
        <p:txBody>
          <a:bodyPr wrap="square" rtlCol="0">
            <a:spAutoFit/>
          </a:bodyPr>
          <a:lstStyle/>
          <a:p>
            <a:pPr algn="ctr"/>
            <a:r>
              <a:rPr lang="en-US" sz="2100">
                <a:solidFill>
                  <a:schemeClr val="bg1"/>
                </a:solidFill>
                <a:latin typeface="KG First Time In Forever" panose="02000506000000020003" pitchFamily="2" charset="0"/>
                <a:ea typeface="KBWritersBlock" panose="02000603000000000000" pitchFamily="2" charset="0"/>
              </a:rPr>
              <a:t>Acid Rain in Germany, Air Pollution in the United Kingdom, &amp; the Nuclear Disaster in Chernobyl, Ukraine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274" y="5205802"/>
            <a:ext cx="1463040" cy="1463040"/>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1217202" y="1586247"/>
            <a:ext cx="6709594" cy="3116238"/>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Europe’s </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Environmental</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Issues</a:t>
            </a:r>
          </a:p>
        </p:txBody>
      </p:sp>
    </p:spTree>
    <p:extLst>
      <p:ext uri="{BB962C8B-B14F-4D97-AF65-F5344CB8AC3E}">
        <p14:creationId xmlns:p14="http://schemas.microsoft.com/office/powerpoint/2010/main" val="271813559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1900275" y="1870881"/>
            <a:ext cx="5343450" cy="3762568"/>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Acid Rain</a:t>
            </a:r>
          </a:p>
          <a:p>
            <a:pPr algn="ctr"/>
            <a:r>
              <a:rPr lang="en-US" sz="80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in</a:t>
            </a:r>
          </a:p>
          <a:p>
            <a:pPr algn="ctr"/>
            <a:r>
              <a:rPr lang="en-US" sz="80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Germany</a:t>
            </a:r>
          </a:p>
        </p:txBody>
      </p:sp>
    </p:spTree>
    <p:extLst>
      <p:ext uri="{BB962C8B-B14F-4D97-AF65-F5344CB8AC3E}">
        <p14:creationId xmlns:p14="http://schemas.microsoft.com/office/powerpoint/2010/main" val="95230410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bookType xmlns="ed7618c4-66ad-48aa-939d-15aa4899caae" xsi:nil="true"/>
    <AppVersion xmlns="ed7618c4-66ad-48aa-939d-15aa4899caae" xsi:nil="true"/>
    <Invited_Teachers xmlns="ed7618c4-66ad-48aa-939d-15aa4899caae" xsi:nil="true"/>
    <Invited_Students xmlns="ed7618c4-66ad-48aa-939d-15aa4899caae" xsi:nil="true"/>
    <FolderType xmlns="ed7618c4-66ad-48aa-939d-15aa4899caae" xsi:nil="true"/>
    <Owner xmlns="ed7618c4-66ad-48aa-939d-15aa4899caae">
      <UserInfo>
        <DisplayName/>
        <AccountId xsi:nil="true"/>
        <AccountType/>
      </UserInfo>
    </Owner>
    <Student_Groups xmlns="ed7618c4-66ad-48aa-939d-15aa4899caae">
      <UserInfo>
        <DisplayName/>
        <AccountId xsi:nil="true"/>
        <AccountType/>
      </UserInfo>
    </Student_Groups>
    <MigrationWizIdPermissionLevels xmlns="ed7618c4-66ad-48aa-939d-15aa4899caae" xsi:nil="true"/>
    <Students xmlns="ed7618c4-66ad-48aa-939d-15aa4899caae">
      <UserInfo>
        <DisplayName/>
        <AccountId xsi:nil="true"/>
        <AccountType/>
      </UserInfo>
    </Students>
    <MigrationWizIdDocumentLibraryPermissions xmlns="ed7618c4-66ad-48aa-939d-15aa4899caae" xsi:nil="true"/>
    <MigrationWizIdSecurityGroups xmlns="ed7618c4-66ad-48aa-939d-15aa4899caae" xsi:nil="true"/>
    <DefaultSectionNames xmlns="ed7618c4-66ad-48aa-939d-15aa4899caae" xsi:nil="true"/>
    <MigrationWizId xmlns="ed7618c4-66ad-48aa-939d-15aa4899caae" xsi:nil="true"/>
    <MigrationWizIdPermissions xmlns="ed7618c4-66ad-48aa-939d-15aa4899caae" xsi:nil="true"/>
    <CultureName xmlns="ed7618c4-66ad-48aa-939d-15aa4899caae" xsi:nil="true"/>
    <Self_Registration_Enabled xmlns="ed7618c4-66ad-48aa-939d-15aa4899caae" xsi:nil="true"/>
    <Has_Teacher_Only_SectionGroup xmlns="ed7618c4-66ad-48aa-939d-15aa4899caae" xsi:nil="true"/>
    <Is_Collaboration_Space_Locked xmlns="ed7618c4-66ad-48aa-939d-15aa4899caae" xsi:nil="true"/>
    <Teachers xmlns="ed7618c4-66ad-48aa-939d-15aa4899caae">
      <UserInfo>
        <DisplayName/>
        <AccountId xsi:nil="true"/>
        <AccountType/>
      </UserInfo>
    </Teachers>
    <Templates xmlns="ed7618c4-66ad-48aa-939d-15aa4899caae" xsi:nil="true"/>
    <Self_Registration_Enabled0 xmlns="ed7618c4-66ad-48aa-939d-15aa4899ca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050C7B1E8CF94892CDDF00947BE7E7" ma:contentTypeVersion="34" ma:contentTypeDescription="Create a new document." ma:contentTypeScope="" ma:versionID="d758e62d4eb43e0f742d6bc06a790c31">
  <xsd:schema xmlns:xsd="http://www.w3.org/2001/XMLSchema" xmlns:xs="http://www.w3.org/2001/XMLSchema" xmlns:p="http://schemas.microsoft.com/office/2006/metadata/properties" xmlns:ns3="cf4ccb35-4e21-4543-9d19-f93356ae2aff" xmlns:ns4="ed7618c4-66ad-48aa-939d-15aa4899caae" targetNamespace="http://schemas.microsoft.com/office/2006/metadata/properties" ma:root="true" ma:fieldsID="71a2cfb4c3315da02a13dbafb217afcc" ns3:_="" ns4:_="">
    <xsd:import namespace="cf4ccb35-4e21-4543-9d19-f93356ae2aff"/>
    <xsd:import namespace="ed7618c4-66ad-48aa-939d-15aa4899caae"/>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Templates" minOccurs="0"/>
                <xsd:element ref="ns4:Self_Registration_Enabled0"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element ref="ns4:MediaServiceLocation" minOccurs="0"/>
                <xsd:element ref="ns4:MigrationWizId" minOccurs="0"/>
                <xsd:element ref="ns4:MigrationWizIdPermissions" minOccurs="0"/>
                <xsd:element ref="ns4:MigrationWizIdPermissionLevels" minOccurs="0"/>
                <xsd:element ref="ns4:MigrationWizIdDocumentLibraryPermissions" minOccurs="0"/>
                <xsd:element ref="ns4:MigrationWizIdSecurityGrou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4ccb35-4e21-4543-9d19-f93356ae2af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7618c4-66ad-48aa-939d-15aa4899caae"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Templates" ma:index="25" nillable="true" ma:displayName="Templates" ma:internalName="Templates">
      <xsd:simpleType>
        <xsd:restriction base="dms:Note">
          <xsd:maxLength value="255"/>
        </xsd:restriction>
      </xsd:simpleType>
    </xsd:element>
    <xsd:element name="Self_Registration_Enabled0" ma:index="26" nillable="true" ma:displayName="Self Registration Enabled" ma:internalName="Self_Registration_Enabled0">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AutoTags" ma:index="30" nillable="true" ma:displayName="MediaServiceAutoTags" ma:description="" ma:internalName="MediaServiceAutoTags"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igrationWizId" ma:index="37" nillable="true" ma:displayName="MigrationWizId" ma:internalName="MigrationWizId">
      <xsd:simpleType>
        <xsd:restriction base="dms:Text"/>
      </xsd:simpleType>
    </xsd:element>
    <xsd:element name="MigrationWizIdPermissions" ma:index="38" nillable="true" ma:displayName="MigrationWizIdPermissions" ma:internalName="MigrationWizIdPermissions">
      <xsd:simpleType>
        <xsd:restriction base="dms:Text"/>
      </xsd:simpleType>
    </xsd:element>
    <xsd:element name="MigrationWizIdPermissionLevels" ma:index="39" nillable="true" ma:displayName="MigrationWizIdPermissionLevels" ma:internalName="MigrationWizIdPermissionLevels">
      <xsd:simpleType>
        <xsd:restriction base="dms:Text"/>
      </xsd:simpleType>
    </xsd:element>
    <xsd:element name="MigrationWizIdDocumentLibraryPermissions" ma:index="40" nillable="true" ma:displayName="MigrationWizIdDocumentLibraryPermissions" ma:internalName="MigrationWizIdDocumentLibraryPermissions">
      <xsd:simpleType>
        <xsd:restriction base="dms:Text"/>
      </xsd:simpleType>
    </xsd:element>
    <xsd:element name="MigrationWizIdSecurityGroups" ma:index="41" nillable="true" ma:displayName="MigrationWizIdSecurityGroups" ma:internalName="MigrationWizIdSecurityGroup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D9F746-AA67-4D95-8242-8B230C51973B}">
  <ds:schemaRefs>
    <ds:schemaRef ds:uri="http://schemas.microsoft.com/sharepoint/v3/contenttype/forms"/>
  </ds:schemaRefs>
</ds:datastoreItem>
</file>

<file path=customXml/itemProps2.xml><?xml version="1.0" encoding="utf-8"?>
<ds:datastoreItem xmlns:ds="http://schemas.openxmlformats.org/officeDocument/2006/customXml" ds:itemID="{E854008F-30A7-4D7F-A2B8-614A6740027C}">
  <ds:schemaRefs>
    <ds:schemaRef ds:uri="http://schemas.microsoft.com/office/infopath/2007/PartnerControls"/>
    <ds:schemaRef ds:uri="http://purl.org/dc/elements/1.1/"/>
    <ds:schemaRef ds:uri="http://purl.org/dc/dcmitype/"/>
    <ds:schemaRef ds:uri="http://schemas.microsoft.com/office/2006/documentManagement/types"/>
    <ds:schemaRef ds:uri="ed7618c4-66ad-48aa-939d-15aa4899caae"/>
    <ds:schemaRef ds:uri="http://schemas.microsoft.com/office/2006/metadata/properties"/>
    <ds:schemaRef ds:uri="http://purl.org/dc/terms/"/>
    <ds:schemaRef ds:uri="http://schemas.openxmlformats.org/package/2006/metadata/core-properties"/>
    <ds:schemaRef ds:uri="cf4ccb35-4e21-4543-9d19-f93356ae2aff"/>
    <ds:schemaRef ds:uri="http://www.w3.org/XML/1998/namespace"/>
  </ds:schemaRefs>
</ds:datastoreItem>
</file>

<file path=customXml/itemProps3.xml><?xml version="1.0" encoding="utf-8"?>
<ds:datastoreItem xmlns:ds="http://schemas.openxmlformats.org/officeDocument/2006/customXml" ds:itemID="{E7F4FBB4-78C3-464A-A9B4-0F4B87A55B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4ccb35-4e21-4543-9d19-f93356ae2aff"/>
    <ds:schemaRef ds:uri="ed7618c4-66ad-48aa-939d-15aa4899ca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4344</Words>
  <Application>Microsoft Office PowerPoint</Application>
  <PresentationFormat>On-screen Show (4:3)</PresentationFormat>
  <Paragraphs>691</Paragraphs>
  <Slides>79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79</vt:i4>
      </vt:variant>
    </vt:vector>
  </HeadingPairs>
  <TitlesOfParts>
    <vt:vector size="91" baseType="lpstr">
      <vt:lpstr>Arial</vt:lpstr>
      <vt:lpstr>Calibri</vt:lpstr>
      <vt:lpstr>Calibri Light</vt:lpstr>
      <vt:lpstr>KBScaredStraight</vt:lpstr>
      <vt:lpstr>KG Eyes Wide Open</vt:lpstr>
      <vt:lpstr>KG First Time In Forever</vt:lpstr>
      <vt:lpstr>KG HAPPY</vt:lpstr>
      <vt:lpstr>KG HAPPY Solid</vt:lpstr>
      <vt:lpstr>KG Payphone</vt:lpstr>
      <vt:lpstr>KG Second Chances Solid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Calloway, Kenneth R</cp:lastModifiedBy>
  <cp:revision>3</cp:revision>
  <dcterms:created xsi:type="dcterms:W3CDTF">2014-12-29T15:18:45Z</dcterms:created>
  <dcterms:modified xsi:type="dcterms:W3CDTF">2020-09-04T19:34:05Z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0x010100BE050C7B1E8CF94892CDDF00947BE7E7</vt:lpwstr>
  </property>
  <property fmtid="{D5CDD505-2E9C-101B-9397-08002B2CF9AE}" pid="3" name="MSIP_Label_0ee3c538-ec52-435f-ae58-017644bd9513_Enabled">
    <vt:lpwstr>True</vt:lpwstr>
  </property>
  <property fmtid="{D5CDD505-2E9C-101B-9397-08002B2CF9AE}" pid="4" name="MSIP_Label_0ee3c538-ec52-435f-ae58-017644bd9513_SiteId">
    <vt:lpwstr>0cdcb198-8169-4b70-ba9f-da7e3ba700c2</vt:lpwstr>
  </property>
  <property fmtid="{D5CDD505-2E9C-101B-9397-08002B2CF9AE}" pid="5" name="MSIP_Label_0ee3c538-ec52-435f-ae58-017644bd9513_Owner">
    <vt:lpwstr>calloway@fultonschools.org</vt:lpwstr>
  </property>
  <property fmtid="{D5CDD505-2E9C-101B-9397-08002B2CF9AE}" pid="6" name="MSIP_Label_0ee3c538-ec52-435f-ae58-017644bd9513_SetDate">
    <vt:lpwstr>2020-09-04T19:32:13.1520697Z</vt:lpwstr>
  </property>
  <property fmtid="{D5CDD505-2E9C-101B-9397-08002B2CF9AE}" pid="7" name="MSIP_Label_0ee3c538-ec52-435f-ae58-017644bd9513_Name">
    <vt:lpwstr>General</vt:lpwstr>
  </property>
  <property fmtid="{D5CDD505-2E9C-101B-9397-08002B2CF9AE}" pid="8" name="MSIP_Label_0ee3c538-ec52-435f-ae58-017644bd9513_Application">
    <vt:lpwstr>Microsoft Azure Information Protection</vt:lpwstr>
  </property>
  <property fmtid="{D5CDD505-2E9C-101B-9397-08002B2CF9AE}" pid="9" name="MSIP_Label_0ee3c538-ec52-435f-ae58-017644bd9513_Extended_MSFT_Method">
    <vt:lpwstr>Automatic</vt:lpwstr>
  </property>
  <property fmtid="{D5CDD505-2E9C-101B-9397-08002B2CF9AE}" pid="10" name="Sensitivity">
    <vt:lpwstr>General</vt:lpwstr>
  </property>
</Properties>
</file>