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21E0-753B-42F7-B38A-6180FE45CAFB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048CC-E72C-49EF-99CE-4FA28E08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9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74952D5-E34E-480B-A449-9920454B6ED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18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E937CB7-B2AF-41DA-BD9A-BEF5AE0BF2A9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18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95CD3E58-5CF9-4948-AFAE-3A01A54D52F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58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D8AF0AE-A341-4B65-9BED-2BD4553468F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24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1BCDF7B-5DC2-4C03-9F1F-6EFFCD89EDFB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251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6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7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8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3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9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8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32AAD-E118-4075-A815-B5B11C948958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F9FF-0AEE-402B-938E-59CEEF84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0" y="450165"/>
            <a:ext cx="10810205" cy="60913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0502" y="1311982"/>
            <a:ext cx="27879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Three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3609" y="2228671"/>
            <a:ext cx="6301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Monotheistic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0063" y="3212991"/>
            <a:ext cx="44662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Religions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5692" y="4729909"/>
            <a:ext cx="769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Doctor Soos Bold" panose="02000500000000000000" pitchFamily="2" charset="0"/>
              </a:rPr>
              <a:t>Notes on Judaism, Islam, &amp; Christianity</a:t>
            </a:r>
            <a:endParaRPr lang="en-US" sz="3200" dirty="0">
              <a:latin typeface="Doctor Soos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9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9251" y="0"/>
            <a:ext cx="57679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Christianity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493248"/>
            <a:ext cx="11535507" cy="301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The Bible </a:t>
            </a:r>
            <a:r>
              <a:rPr lang="en-US" sz="5400" dirty="0" smtClean="0">
                <a:latin typeface="Doctor Soos Light" panose="02000500000000000000" pitchFamily="2" charset="0"/>
              </a:rPr>
              <a:t>is the main holy book.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Doctor Soos Light" panose="02000500000000000000" pitchFamily="2" charset="0"/>
              </a:rPr>
              <a:t>It consists of the Old Testament and the New Testament.</a:t>
            </a:r>
          </a:p>
          <a:p>
            <a:endParaRPr lang="en-US" sz="4400" dirty="0" smtClean="0">
              <a:latin typeface="Doctor Soos Light" panose="02000500000000000000" pitchFamily="2" charset="0"/>
            </a:endParaRPr>
          </a:p>
        </p:txBody>
      </p:sp>
      <p:pic>
        <p:nvPicPr>
          <p:cNvPr id="12" name="Picture 4" descr="bib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8" y="2824366"/>
            <a:ext cx="3507545" cy="372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1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9251" y="0"/>
            <a:ext cx="57679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Christianity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493248"/>
            <a:ext cx="1153550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Doctor Soos Light" panose="02000500000000000000" pitchFamily="2" charset="0"/>
              </a:rPr>
              <a:t>Christians are grouped by </a:t>
            </a:r>
            <a:r>
              <a:rPr lang="en-US" sz="48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many denominations.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r>
              <a:rPr lang="en-US" sz="4800" dirty="0" smtClean="0">
                <a:latin typeface="Doctor Soos Light" panose="02000500000000000000" pitchFamily="2" charset="0"/>
              </a:rPr>
              <a:t>Examples in Europe include: Catholicism, Orthodoxy, and Protestantism</a:t>
            </a:r>
          </a:p>
          <a:p>
            <a:pPr marL="1143000" lvl="1" indent="-685800">
              <a:buFont typeface="Courier New" panose="02070309020205020404" pitchFamily="49" charset="0"/>
              <a:buChar char="o"/>
            </a:pPr>
            <a:endParaRPr lang="en-US" sz="4800" dirty="0" smtClean="0">
              <a:latin typeface="Doctor Soos Light" panose="02000500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Doctor Soos Light" panose="02000500000000000000" pitchFamily="2" charset="0"/>
              </a:rPr>
              <a:t>They all follow the teachings of Jesus.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Doctor Soos Light" panose="02000500000000000000" pitchFamily="2" charset="0"/>
              </a:rPr>
              <a:t>Christians worship in churches and chapels. </a:t>
            </a:r>
          </a:p>
          <a:p>
            <a:endParaRPr lang="en-US" sz="4400" dirty="0" smtClean="0">
              <a:latin typeface="Doctor Soos 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1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2562" y="0"/>
            <a:ext cx="26613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Islam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493248"/>
            <a:ext cx="115355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Began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around 610 CE </a:t>
            </a:r>
            <a:r>
              <a:rPr lang="en-US" sz="4400" dirty="0" smtClean="0">
                <a:latin typeface="Doctor Soos Light" panose="02000500000000000000" pitchFamily="2" charset="0"/>
              </a:rPr>
              <a:t>in Southwest Asia.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In Arabic, </a:t>
            </a:r>
            <a:r>
              <a:rPr lang="en-US" sz="4400" i="1" dirty="0" smtClean="0">
                <a:latin typeface="Doctor Soos Light" panose="02000500000000000000" pitchFamily="2" charset="0"/>
              </a:rPr>
              <a:t>Islam</a:t>
            </a:r>
            <a:r>
              <a:rPr lang="en-US" sz="4400" dirty="0" smtClean="0">
                <a:latin typeface="Doctor Soos Light" panose="02000500000000000000" pitchFamily="2" charset="0"/>
              </a:rPr>
              <a:t> means “surrender” to the will of Allah (God).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Followers of Islam are called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Muslims</a:t>
            </a:r>
            <a:r>
              <a:rPr lang="en-US" sz="4400" dirty="0" smtClean="0">
                <a:latin typeface="Doctor Soos Light" panose="02000500000000000000" pitchFamily="2" charset="0"/>
              </a:rPr>
              <a:t>, and the founder is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Muhammad</a:t>
            </a:r>
            <a:r>
              <a:rPr lang="en-US" sz="4400" dirty="0" smtClean="0">
                <a:latin typeface="Doctor Soos Light" panose="02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Believe that Muhammad is the last and greatest </a:t>
            </a:r>
            <a:r>
              <a:rPr lang="en-US" sz="4400" b="1" dirty="0" smtClean="0">
                <a:latin typeface="Doctor Soos Light" panose="02000500000000000000" pitchFamily="2" charset="0"/>
              </a:rPr>
              <a:t>prophet</a:t>
            </a:r>
            <a:r>
              <a:rPr lang="en-US" sz="4400" dirty="0" smtClean="0">
                <a:latin typeface="Doctor Soos Light" panose="02000500000000000000" pitchFamily="2" charset="0"/>
              </a:rPr>
              <a:t> of Islam, which included Abraham &amp; Jesus. </a:t>
            </a:r>
          </a:p>
          <a:p>
            <a:endParaRPr lang="en-US" sz="4400" dirty="0" smtClean="0">
              <a:latin typeface="Doctor Soos 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4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rabianPenins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91" y="408781"/>
            <a:ext cx="75438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812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2562" y="0"/>
            <a:ext cx="26613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Islam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493248"/>
            <a:ext cx="1153550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Doctor Soos Light" panose="02000500000000000000" pitchFamily="2" charset="0"/>
              </a:rPr>
              <a:t>The Muslim holy book is the </a:t>
            </a:r>
            <a:r>
              <a:rPr lang="en-US" sz="5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Qur’an (Koran).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Doctor Soos Light" panose="02000500000000000000" pitchFamily="2" charset="0"/>
              </a:rPr>
              <a:t>It states how people should live their lives.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Doctor Soos Light" panose="02000500000000000000" pitchFamily="2" charset="0"/>
              </a:rPr>
              <a:t>It describes the Five Pillars of Faith (obligations all Muslims must fulfill in their lifetime).</a:t>
            </a:r>
          </a:p>
          <a:p>
            <a:endParaRPr lang="en-US" sz="4400" dirty="0" smtClean="0">
              <a:latin typeface="Doctor Soos Light" panose="02000500000000000000" pitchFamily="2" charset="0"/>
            </a:endParaRPr>
          </a:p>
        </p:txBody>
      </p:sp>
      <p:pic>
        <p:nvPicPr>
          <p:cNvPr id="8" name="Picture 4" descr="qur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393" y="4689973"/>
            <a:ext cx="25304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43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2562" y="0"/>
            <a:ext cx="26613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Islam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8246" y="1426187"/>
            <a:ext cx="11535507" cy="542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</a:pPr>
            <a:r>
              <a:rPr lang="en-US" sz="4800" dirty="0" smtClean="0">
                <a:latin typeface="Doctor Soos Light" panose="02000500000000000000" pitchFamily="2" charset="0"/>
              </a:rPr>
              <a:t>Five Pillars of Faith</a:t>
            </a:r>
          </a:p>
          <a:p>
            <a:pPr lvl="1" algn="ctr">
              <a:lnSpc>
                <a:spcPct val="90000"/>
              </a:lnSpc>
            </a:pPr>
            <a:r>
              <a:rPr lang="en-US" sz="4800" dirty="0" smtClean="0">
                <a:latin typeface="Doctor Soos Light" panose="02000500000000000000" pitchFamily="2" charset="0"/>
              </a:rPr>
              <a:t>(the main duties of Muslims)</a:t>
            </a:r>
          </a:p>
          <a:p>
            <a:pPr lvl="2">
              <a:lnSpc>
                <a:spcPct val="90000"/>
              </a:lnSpc>
            </a:pPr>
            <a:r>
              <a:rPr lang="en-US" sz="4800" dirty="0" smtClean="0">
                <a:latin typeface="Doctor Soos Light" panose="02000500000000000000" pitchFamily="2" charset="0"/>
              </a:rPr>
              <a:t>1. </a:t>
            </a:r>
            <a:r>
              <a:rPr lang="en-US" sz="48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Prayer</a:t>
            </a:r>
            <a:r>
              <a:rPr lang="en-US" sz="4800" dirty="0" smtClean="0">
                <a:latin typeface="Doctor Soos Light" panose="02000500000000000000" pitchFamily="2" charset="0"/>
              </a:rPr>
              <a:t>,</a:t>
            </a:r>
          </a:p>
          <a:p>
            <a:pPr lvl="2">
              <a:lnSpc>
                <a:spcPct val="90000"/>
              </a:lnSpc>
            </a:pPr>
            <a:r>
              <a:rPr lang="en-US" sz="4800" dirty="0" smtClean="0">
                <a:latin typeface="Doctor Soos Light" panose="02000500000000000000" pitchFamily="2" charset="0"/>
              </a:rPr>
              <a:t>2. Giving to </a:t>
            </a:r>
            <a:r>
              <a:rPr lang="en-US" sz="48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charity</a:t>
            </a:r>
            <a:r>
              <a:rPr lang="en-US" sz="4800" dirty="0" smtClean="0">
                <a:latin typeface="Doctor Soos Light" panose="02000500000000000000" pitchFamily="2" charset="0"/>
              </a:rPr>
              <a:t>,</a:t>
            </a:r>
          </a:p>
          <a:p>
            <a:pPr lvl="2">
              <a:lnSpc>
                <a:spcPct val="90000"/>
              </a:lnSpc>
            </a:pPr>
            <a:r>
              <a:rPr lang="en-US" sz="4800" dirty="0" smtClean="0">
                <a:latin typeface="Doctor Soos Light" panose="02000500000000000000" pitchFamily="2" charset="0"/>
              </a:rPr>
              <a:t>3. Belief in and submission to one God (Allah),</a:t>
            </a:r>
          </a:p>
          <a:p>
            <a:pPr lvl="2">
              <a:lnSpc>
                <a:spcPct val="90000"/>
              </a:lnSpc>
            </a:pPr>
            <a:r>
              <a:rPr lang="en-US" sz="4800" dirty="0" smtClean="0">
                <a:latin typeface="Doctor Soos Light" panose="02000500000000000000" pitchFamily="2" charset="0"/>
              </a:rPr>
              <a:t>4. </a:t>
            </a:r>
            <a:r>
              <a:rPr lang="en-US" sz="48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Fasting during the month of Ramadan</a:t>
            </a:r>
            <a:r>
              <a:rPr lang="en-US" sz="4800" dirty="0" smtClean="0">
                <a:latin typeface="Doctor Soos Light" panose="02000500000000000000" pitchFamily="2" charset="0"/>
              </a:rPr>
              <a:t>,</a:t>
            </a:r>
          </a:p>
          <a:p>
            <a:pPr lvl="2">
              <a:lnSpc>
                <a:spcPct val="90000"/>
              </a:lnSpc>
            </a:pPr>
            <a:r>
              <a:rPr lang="en-US" sz="4800" dirty="0" smtClean="0">
                <a:latin typeface="Doctor Soos Light" panose="02000500000000000000" pitchFamily="2" charset="0"/>
              </a:rPr>
              <a:t>5. and a trip (hajj) to Mecca once in a lifetime.</a:t>
            </a:r>
          </a:p>
          <a:p>
            <a:endParaRPr lang="en-US" sz="4400" dirty="0" smtClean="0">
              <a:latin typeface="Doctor Soos Light" panose="02000500000000000000" pitchFamily="2" charset="0"/>
            </a:endParaRPr>
          </a:p>
        </p:txBody>
      </p:sp>
      <p:pic>
        <p:nvPicPr>
          <p:cNvPr id="10" name="Picture 4" descr="cresc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56" y="1557274"/>
            <a:ext cx="1956351" cy="18829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65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8" descr="lett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2" y="284103"/>
            <a:ext cx="7045387" cy="46634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lette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058035"/>
            <a:ext cx="6215991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1453075" y="5425727"/>
            <a:ext cx="3581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latin typeface="Doctor Soos Light" panose="02000500000000000000" pitchFamily="2" charset="0"/>
              </a:rPr>
              <a:t>Two letters written by Muhammad…so old!</a:t>
            </a:r>
          </a:p>
        </p:txBody>
      </p:sp>
    </p:spTree>
    <p:extLst>
      <p:ext uri="{BB962C8B-B14F-4D97-AF65-F5344CB8AC3E}">
        <p14:creationId xmlns:p14="http://schemas.microsoft.com/office/powerpoint/2010/main" val="18725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-41031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pic>
        <p:nvPicPr>
          <p:cNvPr id="15364" name="Picture 4" descr="prophets_clot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" y="2760663"/>
            <a:ext cx="59436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swords_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69" y="168891"/>
            <a:ext cx="6036796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391400" y="4192251"/>
            <a:ext cx="327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latin typeface="Doctor Soos Bold" panose="02000500000000000000" pitchFamily="2" charset="0"/>
              </a:rPr>
              <a:t>Muhammad’s </a:t>
            </a:r>
            <a:r>
              <a:rPr lang="en-US" sz="4400" dirty="0" smtClean="0">
                <a:latin typeface="Doctor Soos Bold" panose="02000500000000000000" pitchFamily="2" charset="0"/>
              </a:rPr>
              <a:t>Swords</a:t>
            </a:r>
            <a:endParaRPr lang="en-US" sz="4400" dirty="0">
              <a:latin typeface="Doctor Soos Bold" panose="02000500000000000000" pitchFamily="2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-41031" y="1541704"/>
            <a:ext cx="62483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dirty="0">
                <a:latin typeface="Doctor Soos Bold" panose="02000500000000000000" pitchFamily="2" charset="0"/>
              </a:rPr>
              <a:t>Muhammad’s </a:t>
            </a:r>
            <a:r>
              <a:rPr lang="en-US" sz="4400" dirty="0" smtClean="0">
                <a:latin typeface="Doctor Soos Bold" panose="02000500000000000000" pitchFamily="2" charset="0"/>
              </a:rPr>
              <a:t>Hat</a:t>
            </a:r>
            <a:r>
              <a:rPr lang="en-US" sz="4400" dirty="0">
                <a:latin typeface="Doctor Soos Bold" panose="02000500000000000000" pitchFamily="2" charset="0"/>
              </a:rPr>
              <a:t>, </a:t>
            </a:r>
            <a:r>
              <a:rPr lang="en-US" sz="4400" dirty="0" smtClean="0">
                <a:latin typeface="Doctor Soos Bold" panose="02000500000000000000" pitchFamily="2" charset="0"/>
              </a:rPr>
              <a:t>Robe</a:t>
            </a:r>
            <a:r>
              <a:rPr lang="en-US" sz="4400" dirty="0">
                <a:latin typeface="Doctor Soos Bold" panose="02000500000000000000" pitchFamily="2" charset="0"/>
              </a:rPr>
              <a:t>, </a:t>
            </a:r>
            <a:r>
              <a:rPr lang="en-US" sz="4400" dirty="0" smtClean="0">
                <a:latin typeface="Doctor Soos Bold" panose="02000500000000000000" pitchFamily="2" charset="0"/>
              </a:rPr>
              <a:t>&amp; Staff</a:t>
            </a:r>
            <a:endParaRPr lang="en-US" sz="4400" dirty="0">
              <a:latin typeface="Doctor Soos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4" descr="h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156369"/>
            <a:ext cx="63738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normal_Sandal Belonging to Prophet Muhammad Peace Be Upon Him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187324"/>
            <a:ext cx="4203700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5587" y="4404519"/>
            <a:ext cx="63738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Doctor Soos Bold" panose="02000500000000000000" pitchFamily="2" charset="0"/>
              </a:rPr>
              <a:t>A piece of Muhammad’s </a:t>
            </a:r>
            <a:r>
              <a:rPr lang="en-US" sz="4000" dirty="0" smtClean="0">
                <a:latin typeface="Doctor Soos Bold" panose="02000500000000000000" pitchFamily="2" charset="0"/>
              </a:rPr>
              <a:t>hair</a:t>
            </a:r>
            <a:endParaRPr lang="en-US" sz="4000" dirty="0">
              <a:latin typeface="Doctor Soos Bold" panose="02000500000000000000" pitchFamily="2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897813" y="6103938"/>
            <a:ext cx="434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Doctor Soos Bold" panose="02000500000000000000" pitchFamily="2" charset="0"/>
              </a:rPr>
              <a:t>One of Muhammad’s sandals</a:t>
            </a:r>
          </a:p>
        </p:txBody>
      </p:sp>
    </p:spTree>
    <p:extLst>
      <p:ext uri="{BB962C8B-B14F-4D97-AF65-F5344CB8AC3E}">
        <p14:creationId xmlns:p14="http://schemas.microsoft.com/office/powerpoint/2010/main" val="5428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-182959"/>
            <a:ext cx="8610600" cy="1295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Doctor Soos Bold" panose="02000500000000000000" pitchFamily="2" charset="0"/>
              </a:rPr>
              <a:t>The Green Dome in </a:t>
            </a:r>
            <a:r>
              <a:rPr lang="en-US" dirty="0" err="1" smtClean="0">
                <a:latin typeface="Doctor Soos Bold" panose="02000500000000000000" pitchFamily="2" charset="0"/>
              </a:rPr>
              <a:t>Madinah</a:t>
            </a:r>
            <a:endParaRPr lang="en-US" dirty="0" smtClean="0">
              <a:latin typeface="Doctor Soos Bold" panose="02000500000000000000" pitchFamily="2" charset="0"/>
            </a:endParaRPr>
          </a:p>
        </p:txBody>
      </p:sp>
      <p:pic>
        <p:nvPicPr>
          <p:cNvPr id="17413" name="Picture 4" descr="GreenD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9482"/>
            <a:ext cx="7772400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Image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2" y="2070893"/>
            <a:ext cx="38258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8420100" y="4672379"/>
            <a:ext cx="3352800" cy="20621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Doctor Soos Bold" panose="02000500000000000000" pitchFamily="2" charset="0"/>
              </a:rPr>
              <a:t>Muhammad’s grave lies under the Green Dome. (Above is his casket.)</a:t>
            </a:r>
          </a:p>
        </p:txBody>
      </p:sp>
    </p:spTree>
    <p:extLst>
      <p:ext uri="{BB962C8B-B14F-4D97-AF65-F5344CB8AC3E}">
        <p14:creationId xmlns:p14="http://schemas.microsoft.com/office/powerpoint/2010/main" val="3126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0" y="450165"/>
            <a:ext cx="10810205" cy="6091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8448">
            <a:off x="61668" y="478568"/>
            <a:ext cx="3028524" cy="3500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5752">
            <a:off x="7225182" y="252842"/>
            <a:ext cx="4137739" cy="3015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15462">
            <a:off x="2732605" y="460874"/>
            <a:ext cx="2987264" cy="4291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50502" y="1311982"/>
            <a:ext cx="2787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Three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83783">
            <a:off x="301511" y="3355587"/>
            <a:ext cx="3060886" cy="3918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41776">
            <a:off x="7238261" y="2138112"/>
            <a:ext cx="4889109" cy="3051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7135" y="4360472"/>
            <a:ext cx="4001393" cy="28272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993609" y="2228671"/>
            <a:ext cx="6301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Monotheistic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0063" y="3212991"/>
            <a:ext cx="44662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Religions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5692" y="4729909"/>
            <a:ext cx="769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Doctor Soos Bold" panose="02000500000000000000" pitchFamily="2" charset="0"/>
              </a:rPr>
              <a:t>Notes on Judaism, Islam, &amp; Christianity</a:t>
            </a:r>
            <a:endParaRPr lang="en-US" sz="3200" dirty="0">
              <a:latin typeface="Doctor Soos Bold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295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5400" dirty="0" smtClean="0">
                <a:latin typeface="Doctor Soos Bold" panose="02000500000000000000" pitchFamily="2" charset="0"/>
              </a:rPr>
              <a:t>The Grand Mosque in Mecca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6" name="Picture 4" descr="grandMosqueinMakk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2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0"/>
            <a:ext cx="9835627" cy="6949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5077" y="5880295"/>
            <a:ext cx="731520" cy="689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3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60883" y="0"/>
            <a:ext cx="57246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Monotheis</a:t>
            </a:r>
            <a:r>
              <a:rPr lang="en-US" sz="72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m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477983"/>
            <a:ext cx="115355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Judaism, Christianity, &amp; Islam </a:t>
            </a:r>
            <a:r>
              <a:rPr lang="en-US" sz="5400" dirty="0" smtClean="0">
                <a:latin typeface="Doctor Soos Light" panose="02000500000000000000" pitchFamily="2" charset="0"/>
              </a:rPr>
              <a:t>are major religions practiced in Europe.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latin typeface="Doctor Soos Light" panose="02000500000000000000" pitchFamily="2" charset="0"/>
              </a:rPr>
              <a:t>Followers of each believe in </a:t>
            </a:r>
            <a:r>
              <a:rPr lang="en-US" sz="5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monotheism</a:t>
            </a:r>
            <a:r>
              <a:rPr lang="en-US" sz="5400" dirty="0" smtClean="0">
                <a:latin typeface="Doctor Soos Light" panose="02000500000000000000" pitchFamily="2" charset="0"/>
              </a:rPr>
              <a:t>, a belief in </a:t>
            </a:r>
            <a:r>
              <a:rPr lang="en-US" sz="5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one</a:t>
            </a:r>
            <a:r>
              <a:rPr lang="en-US" sz="5400" dirty="0" smtClean="0">
                <a:latin typeface="Doctor Soos Light" panose="02000500000000000000" pitchFamily="2" charset="0"/>
              </a:rPr>
              <a:t> god.</a:t>
            </a:r>
          </a:p>
          <a:p>
            <a:pPr>
              <a:buFont typeface="Monotype Sorts" pitchFamily="48" charset="2"/>
              <a:buNone/>
            </a:pPr>
            <a:endParaRPr lang="en-US" sz="5400" dirty="0" smtClean="0">
              <a:latin typeface="Doctor Soos Light" panose="02000500000000000000" pitchFamily="2" charset="0"/>
            </a:endParaRPr>
          </a:p>
          <a:p>
            <a:pPr algn="ctr">
              <a:buFont typeface="Monotype Sorts" pitchFamily="48" charset="2"/>
              <a:buNone/>
            </a:pPr>
            <a:r>
              <a:rPr lang="en-US" sz="5400" dirty="0" smtClean="0">
                <a:latin typeface="Doctor Soos Light" panose="02000500000000000000" pitchFamily="2" charset="0"/>
              </a:rPr>
              <a:t>What else do they have in common?</a:t>
            </a:r>
            <a:endParaRPr lang="en-US" sz="5400" dirty="0">
              <a:latin typeface="Doctor Soos 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9090" y="0"/>
            <a:ext cx="55082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Similarities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252895"/>
            <a:ext cx="115355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Believe in one god (monotheistic)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Started in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Southwest Asia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Trace their roots to Abraham as the father of their faith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Jerusalem</a:t>
            </a:r>
            <a:r>
              <a:rPr lang="en-US" sz="4400" dirty="0" smtClean="0">
                <a:latin typeface="Doctor Soos Light" panose="02000500000000000000" pitchFamily="2" charset="0"/>
              </a:rPr>
              <a:t> is the holiest city in the world for Jews and Christians, and the third holiest city for Muslims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All 3 have an important messenger and book of teachings</a:t>
            </a:r>
            <a:endParaRPr lang="en-US" sz="4400" dirty="0">
              <a:latin typeface="Doctor Soos 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3717" y="0"/>
            <a:ext cx="82589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Jerusalem, Israel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3035" y="1122363"/>
            <a:ext cx="8046720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israel_jerusalem_d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93" y="1394694"/>
            <a:ext cx="7459039" cy="5029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24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8645" y="0"/>
            <a:ext cx="3849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Judaism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252895"/>
            <a:ext cx="115355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Religion of Jews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Founded by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Abraham</a:t>
            </a:r>
            <a:r>
              <a:rPr lang="en-US" sz="4400" dirty="0" smtClean="0">
                <a:latin typeface="Doctor Soos Light" panose="02000500000000000000" pitchFamily="2" charset="0"/>
              </a:rPr>
              <a:t> around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2000 BCE</a:t>
            </a:r>
            <a:r>
              <a:rPr lang="en-US" sz="4400" dirty="0" smtClean="0">
                <a:latin typeface="Doctor Soos Light" panose="02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Jews believe that God gave Moses the Ten Commandments.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Holy book is the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Torah</a:t>
            </a:r>
            <a:r>
              <a:rPr lang="en-US" sz="4400" dirty="0" smtClean="0">
                <a:latin typeface="Doctor Soos Light" panose="02000500000000000000" pitchFamily="2" charset="0"/>
              </a:rPr>
              <a:t>, which is the </a:t>
            </a:r>
          </a:p>
          <a:p>
            <a:r>
              <a:rPr lang="en-US" sz="4400" dirty="0" smtClean="0">
                <a:latin typeface="Doctor Soos Light" panose="02000500000000000000" pitchFamily="2" charset="0"/>
              </a:rPr>
              <a:t>    oral and written laws of the Jews</a:t>
            </a:r>
          </a:p>
        </p:txBody>
      </p:sp>
      <p:pic>
        <p:nvPicPr>
          <p:cNvPr id="8" name="Picture 4" descr="tor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87" y="3150040"/>
            <a:ext cx="3774926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star-dav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8" y="1355559"/>
            <a:ext cx="1411947" cy="159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0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8645" y="0"/>
            <a:ext cx="3849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Judaism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252895"/>
            <a:ext cx="11535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Doctor Soos Light" panose="02000500000000000000" pitchFamily="2" charset="0"/>
              </a:rPr>
              <a:t>Believe that they descended from Abraham and Sarah, the first people to worship Yahweh (God).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Doctor Soos Light" panose="02000500000000000000" pitchFamily="2" charset="0"/>
              </a:rPr>
              <a:t>Abraham lived at least 3,700 years ago in what is now Iraq</a:t>
            </a:r>
            <a:r>
              <a:rPr lang="en-US" sz="3200" dirty="0" smtClean="0">
                <a:latin typeface="Doctor Soos Light" panose="02000500000000000000" pitchFamily="2" charset="0"/>
              </a:rPr>
              <a:t>.</a:t>
            </a:r>
          </a:p>
        </p:txBody>
      </p:sp>
      <p:pic>
        <p:nvPicPr>
          <p:cNvPr id="8" name="Picture 4" descr="abrah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68" y="3602038"/>
            <a:ext cx="4659085" cy="29260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15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98645" y="0"/>
            <a:ext cx="3849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Judaism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493248"/>
            <a:ext cx="115355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Jews worship in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synagogues and temples</a:t>
            </a:r>
            <a:r>
              <a:rPr lang="en-US" sz="4400" dirty="0" smtClean="0">
                <a:latin typeface="Doctor Soos Light" panose="02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They believe that a messiah (savior) will lead them to the Promised Land.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 smtClean="0">
              <a:latin typeface="Doctor Soos Light" panose="02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“What is hateful to you, do not to your neighbor.”</a:t>
            </a:r>
          </a:p>
          <a:p>
            <a:r>
              <a:rPr lang="en-US" sz="4400" dirty="0" smtClean="0">
                <a:latin typeface="Doctor Soos Light" panose="02000500000000000000" pitchFamily="2" charset="0"/>
              </a:rPr>
              <a:t>			How do you feel about this? </a:t>
            </a:r>
          </a:p>
          <a:p>
            <a:endParaRPr lang="en-US" sz="4400" dirty="0" smtClean="0">
              <a:latin typeface="Doctor Soos Ligh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9251" y="0"/>
            <a:ext cx="57679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gical Mystery Tour" pitchFamily="2" charset="0"/>
              </a:rPr>
              <a:t>Christianity</a:t>
            </a:r>
            <a:endParaRPr lang="en-US" sz="72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agical Mystery Tour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7625" y="1122363"/>
            <a:ext cx="11535507" cy="5573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624" y="1493248"/>
            <a:ext cx="115355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Has its roots in Judaism.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Christians believe in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Jesus</a:t>
            </a:r>
            <a:r>
              <a:rPr lang="en-US" sz="4400" dirty="0" smtClean="0">
                <a:latin typeface="Doctor Soos Light" panose="02000500000000000000" pitchFamily="2" charset="0"/>
              </a:rPr>
              <a:t>, who preached a new religion of love and kindness around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30 CE</a:t>
            </a:r>
            <a:r>
              <a:rPr lang="en-US" sz="4400" dirty="0" smtClean="0">
                <a:solidFill>
                  <a:srgbClr val="FF0000"/>
                </a:solidFill>
                <a:latin typeface="Doctor Soos Light" panose="02000500000000000000" pitchFamily="2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Doctor Soos Light" panose="02000500000000000000" pitchFamily="2" charset="0"/>
              </a:rPr>
              <a:t>They believe that</a:t>
            </a:r>
            <a:r>
              <a:rPr lang="en-US" sz="4400" dirty="0" smtClean="0">
                <a:solidFill>
                  <a:srgbClr val="FF0000"/>
                </a:solidFill>
                <a:latin typeface="Doctor Soos Light" panose="02000500000000000000" pitchFamily="2" charset="0"/>
              </a:rPr>
              <a:t> </a:t>
            </a:r>
            <a:r>
              <a:rPr lang="en-US" sz="4400" dirty="0" smtClean="0">
                <a:solidFill>
                  <a:schemeClr val="accent2"/>
                </a:solidFill>
                <a:latin typeface="Doctor Soos Light" panose="02000500000000000000" pitchFamily="2" charset="0"/>
              </a:rPr>
              <a:t>Jesus was the messiah (savior). </a:t>
            </a:r>
          </a:p>
          <a:p>
            <a:endParaRPr lang="en-US" sz="4400" dirty="0" smtClean="0">
              <a:latin typeface="Doctor Soos Light" panose="02000500000000000000" pitchFamily="2" charset="0"/>
            </a:endParaRPr>
          </a:p>
        </p:txBody>
      </p:sp>
      <p:pic>
        <p:nvPicPr>
          <p:cNvPr id="10" name="Picture 5" descr="cr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59" y="4051495"/>
            <a:ext cx="2219325" cy="26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38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514</Words>
  <Application>Microsoft Office PowerPoint</Application>
  <PresentationFormat>Widescreen</PresentationFormat>
  <Paragraphs>78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Courier New</vt:lpstr>
      <vt:lpstr>Doctor Soos Bold</vt:lpstr>
      <vt:lpstr>Doctor Soos Light</vt:lpstr>
      <vt:lpstr>Magical Mystery Tour</vt:lpstr>
      <vt:lpstr>Monotype Sorts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Green Dome in Madinah</vt:lpstr>
      <vt:lpstr>The Grand Mosque in Mecca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Ben.Schilling</cp:lastModifiedBy>
  <cp:revision>17</cp:revision>
  <dcterms:created xsi:type="dcterms:W3CDTF">2013-07-30T13:46:53Z</dcterms:created>
  <dcterms:modified xsi:type="dcterms:W3CDTF">2015-08-22T00:17:09Z</dcterms:modified>
</cp:coreProperties>
</file>