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70" r:id="rId16"/>
    <p:sldId id="271"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0" autoAdjust="0"/>
    <p:restoredTop sz="94250" autoAdjust="0"/>
  </p:normalViewPr>
  <p:slideViewPr>
    <p:cSldViewPr snapToGrid="0">
      <p:cViewPr varScale="1">
        <p:scale>
          <a:sx n="72" d="100"/>
          <a:sy n="72"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9/13/2021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7999"/>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678642" y="253101"/>
            <a:ext cx="8807823" cy="3774650"/>
          </a:xfrm>
          <a:prstGeom prst="rect">
            <a:avLst/>
          </a:prstGeom>
          <a:solidFill>
            <a:srgbClr val="FCC21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p:nvSpPr>
        <p:spPr>
          <a:xfrm>
            <a:off x="1497103" y="700120"/>
            <a:ext cx="9144000" cy="2431435"/>
          </a:xfrm>
          <a:prstGeom prst="rect">
            <a:avLst/>
          </a:prstGeom>
          <a:noFill/>
        </p:spPr>
        <p:txBody>
          <a:bodyPr wrap="square" rtlCol="0">
            <a:spAutoFit/>
          </a:bodyPr>
          <a:lstStyle/>
          <a:p>
            <a:pPr algn="ctr"/>
            <a:r>
              <a:rPr lang="en-US" sz="7600" dirty="0">
                <a:ln>
                  <a:solidFill>
                    <a:sysClr val="windowText" lastClr="000000"/>
                  </a:solidFill>
                </a:ln>
                <a:solidFill>
                  <a:schemeClr val="bg1"/>
                </a:solidFill>
                <a:latin typeface="KG HAPPY" panose="02000000000000000000" pitchFamily="2" charset="0"/>
              </a:rPr>
              <a:t>LANGUAGES </a:t>
            </a:r>
          </a:p>
          <a:p>
            <a:pPr algn="ctr"/>
            <a:r>
              <a:rPr lang="en-US" sz="7600" dirty="0">
                <a:ln>
                  <a:solidFill>
                    <a:sysClr val="windowText" lastClr="000000"/>
                  </a:solidFill>
                </a:ln>
                <a:solidFill>
                  <a:schemeClr val="bg1"/>
                </a:solidFill>
                <a:latin typeface="KG HAPPY" panose="02000000000000000000" pitchFamily="2" charset="0"/>
              </a:rPr>
              <a:t>IN EUROPE</a:t>
            </a:r>
          </a:p>
        </p:txBody>
      </p:sp>
      <p:sp>
        <p:nvSpPr>
          <p:cNvPr id="7" name="TextBox 6"/>
          <p:cNvSpPr txBox="1"/>
          <p:nvPr/>
        </p:nvSpPr>
        <p:spPr>
          <a:xfrm>
            <a:off x="1626544" y="3007710"/>
            <a:ext cx="8807823" cy="830997"/>
          </a:xfrm>
          <a:prstGeom prst="rect">
            <a:avLst/>
          </a:prstGeom>
          <a:noFill/>
        </p:spPr>
        <p:txBody>
          <a:bodyPr wrap="square" rtlCol="0">
            <a:spAutoFit/>
          </a:bodyPr>
          <a:lstStyle/>
          <a:p>
            <a:pPr algn="ctr"/>
            <a:r>
              <a:rPr lang="en-US" sz="2400" dirty="0">
                <a:latin typeface="KG Payphone" panose="02000000000000000000" pitchFamily="2" charset="0"/>
              </a:rPr>
              <a:t>Presentation, Graphic Organizers, &amp; Activities</a:t>
            </a:r>
          </a:p>
          <a:p>
            <a:pPr algn="ctr"/>
            <a:r>
              <a:rPr lang="en-US" sz="2400" b="1" dirty="0">
                <a:latin typeface="KG Payphone" panose="02000000000000000000" pitchFamily="2" charset="0"/>
              </a:rPr>
              <a:t>Student Copy</a:t>
            </a:r>
          </a:p>
        </p:txBody>
      </p:sp>
      <p:sp>
        <p:nvSpPr>
          <p:cNvPr id="16" name="TextBox 15"/>
          <p:cNvSpPr txBox="1"/>
          <p:nvPr/>
        </p:nvSpPr>
        <p:spPr>
          <a:xfrm>
            <a:off x="1678642" y="700119"/>
            <a:ext cx="8728832" cy="2431435"/>
          </a:xfrm>
          <a:prstGeom prst="rect">
            <a:avLst/>
          </a:prstGeom>
          <a:noFill/>
        </p:spPr>
        <p:txBody>
          <a:bodyPr wrap="square" rtlCol="0">
            <a:spAutoFit/>
          </a:bodyPr>
          <a:lstStyle/>
          <a:p>
            <a:pPr algn="ctr"/>
            <a:r>
              <a:rPr lang="en-US" sz="7600" dirty="0">
                <a:ln w="38100">
                  <a:solidFill>
                    <a:sysClr val="windowText" lastClr="000000"/>
                  </a:solidFill>
                </a:ln>
                <a:solidFill>
                  <a:schemeClr val="bg1"/>
                </a:solidFill>
                <a:latin typeface="KG HAPPY Solid" panose="02000000000000000000" pitchFamily="2" charset="0"/>
              </a:rPr>
              <a:t>LANGUAGES</a:t>
            </a:r>
          </a:p>
          <a:p>
            <a:pPr algn="ctr"/>
            <a:r>
              <a:rPr lang="en-US" sz="7600" dirty="0">
                <a:ln w="38100">
                  <a:solidFill>
                    <a:sysClr val="windowText" lastClr="000000"/>
                  </a:solidFill>
                </a:ln>
                <a:solidFill>
                  <a:schemeClr val="bg1"/>
                </a:solidFill>
                <a:latin typeface="KG HAPPY Solid" panose="02000000000000000000" pitchFamily="2" charset="0"/>
              </a:rPr>
              <a:t>IN EUROPE</a:t>
            </a:r>
          </a:p>
        </p:txBody>
      </p:sp>
      <p:pic>
        <p:nvPicPr>
          <p:cNvPr id="2" name="Picture 1"/>
          <p:cNvPicPr>
            <a:picLocks noChangeAspect="1"/>
          </p:cNvPicPr>
          <p:nvPr/>
        </p:nvPicPr>
        <p:blipFill>
          <a:blip r:embed="rId3"/>
          <a:stretch>
            <a:fillRect/>
          </a:stretch>
        </p:blipFill>
        <p:spPr>
          <a:xfrm rot="16200000">
            <a:off x="8510462" y="4443360"/>
            <a:ext cx="2432482"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8332144" y="5619354"/>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497103" y="4508497"/>
            <a:ext cx="2793270"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2678374" y="5220649"/>
            <a:ext cx="2059611"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rot="16200000">
            <a:off x="4539081" y="4402248"/>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6998725" y="4879740"/>
            <a:ext cx="1229895"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880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3070071"/>
          </a:xfrm>
          <a:prstGeom prst="rect">
            <a:avLst/>
          </a:prstGeom>
          <a:noFill/>
        </p:spPr>
        <p:txBody>
          <a:bodyPr wrap="square" rtlCol="0">
            <a:spAutoFit/>
          </a:bodyPr>
          <a:lstStyle/>
          <a:p>
            <a:pPr algn="ctr">
              <a:defRPr/>
            </a:pPr>
            <a:r>
              <a:rPr lang="en-US" altLang="en-US" sz="6000" dirty="0">
                <a:latin typeface="KG First Time In Forever" panose="02000506000000020003" pitchFamily="2" charset="0"/>
                <a:ea typeface="KBScaredStraight" panose="02000603000000000000" pitchFamily="2" charset="0"/>
              </a:rPr>
              <a:t>Ciao! </a:t>
            </a:r>
            <a:r>
              <a:rPr lang="en-US" altLang="en-US" sz="6000" dirty="0" err="1">
                <a:latin typeface="KG First Time In Forever" panose="02000506000000020003" pitchFamily="2" charset="0"/>
                <a:ea typeface="KBScaredStraight" panose="02000603000000000000" pitchFamily="2" charset="0"/>
              </a:rPr>
              <a:t>Sono</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contento</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che</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tu</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sia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nella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mia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classe</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Studi</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Sociali</a:t>
            </a:r>
            <a:r>
              <a:rPr lang="en-US" altLang="en-US" sz="6000" dirty="0">
                <a:latin typeface="KG First Time In Forever" panose="02000506000000020003" pitchFamily="2" charset="0"/>
                <a:ea typeface="KBScaredStraight" panose="02000603000000000000" pitchFamily="2" charset="0"/>
              </a:rPr>
              <a:t>. Arrivederci!</a:t>
            </a:r>
          </a:p>
          <a:p>
            <a:endParaRPr lang="en-US" sz="1350" dirty="0"/>
          </a:p>
        </p:txBody>
      </p:sp>
      <p:sp>
        <p:nvSpPr>
          <p:cNvPr id="6" name="Rectangle 5"/>
          <p:cNvSpPr/>
          <p:nvPr/>
        </p:nvSpPr>
        <p:spPr>
          <a:xfrm>
            <a:off x="5274962" y="61143"/>
            <a:ext cx="1642116"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SIX</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6284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3861" y="125330"/>
            <a:ext cx="6122853" cy="438582"/>
          </a:xfrm>
          <a:prstGeom prst="rect">
            <a:avLst/>
          </a:prstGeom>
          <a:noFill/>
        </p:spPr>
        <p:txBody>
          <a:bodyPr wrap="squar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European Languages Gallery Walk</a:t>
            </a:r>
          </a:p>
        </p:txBody>
      </p:sp>
      <p:sp>
        <p:nvSpPr>
          <p:cNvPr id="6" name="TextBox 5"/>
          <p:cNvSpPr txBox="1"/>
          <p:nvPr/>
        </p:nvSpPr>
        <p:spPr>
          <a:xfrm>
            <a:off x="1961965" y="563912"/>
            <a:ext cx="8966447" cy="1169551"/>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Directions: </a:t>
            </a:r>
            <a:r>
              <a:rPr lang="en-US" sz="1400" dirty="0">
                <a:solidFill>
                  <a:sysClr val="windowText" lastClr="000000"/>
                </a:solidFill>
                <a:latin typeface="KG First Time In Forever" panose="02000506000000020003" pitchFamily="2" charset="0"/>
                <a:ea typeface="KBScaredStraight" panose="02000603000000000000" pitchFamily="2" charset="0"/>
              </a:rPr>
              <a:t>Travel around the room and visit each European language poster. See if you can guess which language the poster is written in. Also, can you translate what the posters are saying? After we discuss the presentation, try to group the language posters based on their language families.</a:t>
            </a:r>
            <a:endParaRPr lang="en-US" sz="1400" b="1"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Language Guess Choices: </a:t>
            </a:r>
            <a:r>
              <a:rPr lang="en-US" sz="1400" dirty="0">
                <a:solidFill>
                  <a:sysClr val="windowText" lastClr="000000"/>
                </a:solidFill>
                <a:latin typeface="KG First Time In Forever" panose="02000506000000020003" pitchFamily="2" charset="0"/>
                <a:ea typeface="KBScaredStraight" panose="02000603000000000000" pitchFamily="2" charset="0"/>
              </a:rPr>
              <a:t>Spanish, German, Russian, French, Italian, Portuguese</a:t>
            </a:r>
          </a:p>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Language Family Choices: </a:t>
            </a:r>
            <a:r>
              <a:rPr lang="en-US" sz="1400" dirty="0">
                <a:solidFill>
                  <a:sysClr val="windowText" lastClr="000000"/>
                </a:solidFill>
                <a:latin typeface="KG First Time In Forever" panose="02000506000000020003" pitchFamily="2" charset="0"/>
                <a:ea typeface="KBScaredStraight" panose="02000603000000000000" pitchFamily="2" charset="0"/>
              </a:rPr>
              <a:t>Slavic, Romance, and Germanic</a:t>
            </a:r>
            <a:endParaRPr lang="en-US" sz="14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976543" y="125330"/>
            <a:ext cx="10777491" cy="66073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2" name="Table 1"/>
          <p:cNvGraphicFramePr>
            <a:graphicFrameLocks noGrp="1"/>
          </p:cNvGraphicFramePr>
          <p:nvPr>
            <p:extLst>
              <p:ext uri="{D42A27DB-BD31-4B8C-83A1-F6EECF244321}">
                <p14:modId xmlns:p14="http://schemas.microsoft.com/office/powerpoint/2010/main" val="1419117342"/>
              </p:ext>
            </p:extLst>
          </p:nvPr>
        </p:nvGraphicFramePr>
        <p:xfrm>
          <a:off x="1606857" y="1748901"/>
          <a:ext cx="9608600" cy="4172507"/>
        </p:xfrm>
        <a:graphic>
          <a:graphicData uri="http://schemas.openxmlformats.org/drawingml/2006/table">
            <a:tbl>
              <a:tblPr firstRow="1" bandRow="1">
                <a:tableStyleId>{5940675A-B579-460E-94D1-54222C63F5DA}</a:tableStyleId>
              </a:tblPr>
              <a:tblGrid>
                <a:gridCol w="3071675">
                  <a:extLst>
                    <a:ext uri="{9D8B030D-6E8A-4147-A177-3AD203B41FA5}">
                      <a16:colId xmlns:a16="http://schemas.microsoft.com/office/drawing/2014/main" val="20000"/>
                    </a:ext>
                  </a:extLst>
                </a:gridCol>
                <a:gridCol w="3273057">
                  <a:extLst>
                    <a:ext uri="{9D8B030D-6E8A-4147-A177-3AD203B41FA5}">
                      <a16:colId xmlns:a16="http://schemas.microsoft.com/office/drawing/2014/main" val="20001"/>
                    </a:ext>
                  </a:extLst>
                </a:gridCol>
                <a:gridCol w="3263868">
                  <a:extLst>
                    <a:ext uri="{9D8B030D-6E8A-4147-A177-3AD203B41FA5}">
                      <a16:colId xmlns:a16="http://schemas.microsoft.com/office/drawing/2014/main" val="20002"/>
                    </a:ext>
                  </a:extLst>
                </a:gridCol>
              </a:tblGrid>
              <a:tr h="716776">
                <a:tc>
                  <a:txBody>
                    <a:bodyPr/>
                    <a:lstStyle/>
                    <a:p>
                      <a:pPr algn="ctr"/>
                      <a:r>
                        <a:rPr lang="en-US" sz="2800" b="1" dirty="0">
                          <a:latin typeface="KG First Time In Forever" panose="02000506000000020003" pitchFamily="2" charset="0"/>
                        </a:rPr>
                        <a:t>Poster</a:t>
                      </a:r>
                    </a:p>
                  </a:txBody>
                  <a:tcPr anchor="ctr"/>
                </a:tc>
                <a:tc>
                  <a:txBody>
                    <a:bodyPr/>
                    <a:lstStyle/>
                    <a:p>
                      <a:pPr algn="ctr"/>
                      <a:r>
                        <a:rPr lang="en-US" sz="2800" b="1" dirty="0">
                          <a:latin typeface="KG First Time In Forever" panose="02000506000000020003" pitchFamily="2" charset="0"/>
                        </a:rPr>
                        <a:t>Language Guess</a:t>
                      </a:r>
                    </a:p>
                  </a:txBody>
                  <a:tcPr anchor="ctr"/>
                </a:tc>
                <a:tc>
                  <a:txBody>
                    <a:bodyPr/>
                    <a:lstStyle/>
                    <a:p>
                      <a:pPr algn="ctr"/>
                      <a:r>
                        <a:rPr lang="en-US" sz="2800" b="1" dirty="0">
                          <a:latin typeface="KG First Time In Forever" panose="02000506000000020003" pitchFamily="2" charset="0"/>
                        </a:rPr>
                        <a:t>Language Family</a:t>
                      </a:r>
                    </a:p>
                  </a:txBody>
                  <a:tcPr anchor="ctr"/>
                </a:tc>
                <a:extLst>
                  <a:ext uri="{0D108BD9-81ED-4DB2-BD59-A6C34878D82A}">
                    <a16:rowId xmlns:a16="http://schemas.microsoft.com/office/drawing/2014/main" val="10000"/>
                  </a:ext>
                </a:extLst>
              </a:tr>
              <a:tr h="560911">
                <a:tc>
                  <a:txBody>
                    <a:bodyPr/>
                    <a:lstStyle/>
                    <a:p>
                      <a:pPr algn="ctr"/>
                      <a:r>
                        <a:rPr lang="en-US" sz="2000" b="0" dirty="0">
                          <a:latin typeface="KG First Time In Forever" panose="02000506000000020003" pitchFamily="2" charset="0"/>
                        </a:rPr>
                        <a:t>ONE</a:t>
                      </a: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578964">
                <a:tc>
                  <a:txBody>
                    <a:bodyPr/>
                    <a:lstStyle/>
                    <a:p>
                      <a:pPr algn="ctr"/>
                      <a:r>
                        <a:rPr lang="en-US" sz="2000" b="0" dirty="0">
                          <a:latin typeface="KG First Time In Forever" panose="02000506000000020003" pitchFamily="2" charset="0"/>
                        </a:rPr>
                        <a:t>TWO</a:t>
                      </a:r>
                    </a:p>
                  </a:txBody>
                  <a:tcPr anchor="ct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r h="578964">
                <a:tc>
                  <a:txBody>
                    <a:bodyPr/>
                    <a:lstStyle/>
                    <a:p>
                      <a:pPr algn="ctr"/>
                      <a:r>
                        <a:rPr lang="en-US" sz="2000" b="0" dirty="0">
                          <a:latin typeface="KG First Time In Forever" panose="02000506000000020003" pitchFamily="2" charset="0"/>
                        </a:rPr>
                        <a:t>THREE</a:t>
                      </a:r>
                    </a:p>
                  </a:txBody>
                  <a:tcPr anchor="ct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884977505"/>
                  </a:ext>
                </a:extLst>
              </a:tr>
              <a:tr h="578964">
                <a:tc>
                  <a:txBody>
                    <a:bodyPr/>
                    <a:lstStyle/>
                    <a:p>
                      <a:pPr algn="ctr"/>
                      <a:r>
                        <a:rPr lang="en-US" sz="2000" b="0" dirty="0">
                          <a:latin typeface="KG First Time In Forever" panose="02000506000000020003" pitchFamily="2" charset="0"/>
                        </a:rPr>
                        <a:t>FOUR</a:t>
                      </a:r>
                    </a:p>
                  </a:txBody>
                  <a:tcPr anchor="ct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19501420"/>
                  </a:ext>
                </a:extLst>
              </a:tr>
              <a:tr h="578964">
                <a:tc>
                  <a:txBody>
                    <a:bodyPr/>
                    <a:lstStyle/>
                    <a:p>
                      <a:pPr algn="ctr"/>
                      <a:r>
                        <a:rPr lang="en-US" sz="2000" b="0" dirty="0">
                          <a:latin typeface="KG First Time In Forever" panose="02000506000000020003" pitchFamily="2" charset="0"/>
                        </a:rPr>
                        <a:t>FIVE</a:t>
                      </a: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060097880"/>
                  </a:ext>
                </a:extLst>
              </a:tr>
              <a:tr h="578964">
                <a:tc>
                  <a:txBody>
                    <a:bodyPr/>
                    <a:lstStyle/>
                    <a:p>
                      <a:pPr algn="ctr"/>
                      <a:r>
                        <a:rPr lang="en-US" sz="2000" b="0" dirty="0">
                          <a:latin typeface="KG First Time In Forever" panose="02000506000000020003" pitchFamily="2" charset="0"/>
                        </a:rPr>
                        <a:t>SIX</a:t>
                      </a:r>
                    </a:p>
                  </a:txBody>
                  <a:tcPr anchor="ct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002953027"/>
                  </a:ext>
                </a:extLst>
              </a:tr>
            </a:tbl>
          </a:graphicData>
        </a:graphic>
      </p:graphicFrame>
      <p:sp>
        <p:nvSpPr>
          <p:cNvPr id="10" name="TextBox 9"/>
          <p:cNvSpPr txBox="1"/>
          <p:nvPr/>
        </p:nvSpPr>
        <p:spPr>
          <a:xfrm>
            <a:off x="1520474" y="5921408"/>
            <a:ext cx="6642848" cy="338554"/>
          </a:xfrm>
          <a:prstGeom prst="rect">
            <a:avLst/>
          </a:prstGeom>
          <a:noFill/>
        </p:spPr>
        <p:txBody>
          <a:bodyPr wrap="square" rtlCol="0">
            <a:spAutoFit/>
          </a:bodyPr>
          <a:lstStyle/>
          <a:p>
            <a:pPr>
              <a:defRPr/>
            </a:pPr>
            <a:r>
              <a:rPr lang="en-US" sz="1600" b="1" dirty="0">
                <a:solidFill>
                  <a:sysClr val="windowText" lastClr="000000"/>
                </a:solidFill>
                <a:latin typeface="KG First Time In Forever" panose="02000506000000020003" pitchFamily="2" charset="0"/>
                <a:ea typeface="KBScaredStraight" panose="02000603000000000000" pitchFamily="2" charset="0"/>
              </a:rPr>
              <a:t>What do you think each poster is saying?</a:t>
            </a:r>
          </a:p>
        </p:txBody>
      </p:sp>
    </p:spTree>
    <p:extLst>
      <p:ext uri="{BB962C8B-B14F-4D97-AF65-F5344CB8AC3E}">
        <p14:creationId xmlns:p14="http://schemas.microsoft.com/office/powerpoint/2010/main" val="296347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83204" y="336177"/>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1"/>
            <a:ext cx="8625443" cy="6410088"/>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Instructions: CLOZE Notes</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next pages are handouts for the students to use for note-taking during the presentation.</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Check your answers and re-read them to study for the Unit Test.</a:t>
            </a: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8"/>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1574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1913136" y="2962667"/>
            <a:ext cx="5846922" cy="438582"/>
          </a:xfrm>
          <a:prstGeom prst="rect">
            <a:avLst/>
          </a:prstGeom>
          <a:noFill/>
        </p:spPr>
        <p:txBody>
          <a:bodyPr wrap="squar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European Languages CLOZE Notes 1</a:t>
            </a:r>
          </a:p>
        </p:txBody>
      </p:sp>
      <p:sp>
        <p:nvSpPr>
          <p:cNvPr id="6" name="TextBox 5"/>
          <p:cNvSpPr txBox="1"/>
          <p:nvPr/>
        </p:nvSpPr>
        <p:spPr>
          <a:xfrm>
            <a:off x="1233497" y="36554"/>
            <a:ext cx="10443598" cy="7186583"/>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Many Languages</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Europe is full of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 </a:t>
            </a:r>
            <a:r>
              <a:rPr lang="en-US" sz="1400" dirty="0">
                <a:latin typeface="KG First Time In Forever" panose="02000506000000020003" pitchFamily="2" charset="0"/>
                <a:ea typeface="KBScaredStraight" panose="02000603000000000000" pitchFamily="2" charset="0"/>
              </a:rPr>
              <a:t>languages. </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There are over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major languages in Europe. </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Some examples include English,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 Italian, and French.</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Even though they are different, many European languages have the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—the early Indo-European language.</a:t>
            </a:r>
          </a:p>
          <a:p>
            <a:pPr>
              <a:defRPr/>
            </a:pPr>
            <a:endParaRPr lang="en-US" sz="1400" b="1"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Same Roots</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 term “Indo-European” refers to the ancient people who lived in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over 5,000 years ago.</a:t>
            </a:r>
          </a:p>
          <a:p>
            <a:pPr marL="171450" indent="-171450">
              <a:buFont typeface="Arial" panose="020B0604020202020204" pitchFamily="34" charset="0"/>
              <a:buChar char="•"/>
            </a:pP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tribes migrated into Europe and settled throughout the continent.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Over thousands of years, their language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into the many languages spoken in Europe today.</a:t>
            </a:r>
          </a:p>
          <a:p>
            <a:pPr marL="171450" indent="-171450">
              <a:buFont typeface="Arial" panose="020B0604020202020204" pitchFamily="34" charset="0"/>
              <a:buChar char="•"/>
            </a:pPr>
            <a:r>
              <a:rPr lang="en-US" sz="1400" dirty="0">
                <a:latin typeface="KG First Time In Forever" panose="02000506000000020003" pitchFamily="2" charset="0"/>
              </a:rPr>
              <a:t>Languages on the same branch are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rPr>
              <a:t>The major branches in Europe are Romance,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rPr>
              <a:t>, and Slavic.</a:t>
            </a:r>
          </a:p>
          <a:p>
            <a:endParaRPr lang="en-US" sz="1400" dirty="0">
              <a:latin typeface="KG First Time In Forever" panose="02000506000000020003" pitchFamily="2" charset="0"/>
            </a:endParaRPr>
          </a:p>
          <a:p>
            <a:r>
              <a:rPr lang="en-US" sz="1400" b="1" dirty="0">
                <a:latin typeface="KG First Time In Forever" panose="02000506000000020003" pitchFamily="2" charset="0"/>
              </a:rPr>
              <a:t>Germanic</a:t>
            </a:r>
          </a:p>
          <a:p>
            <a:pPr marL="171450" indent="-171450">
              <a:buFont typeface="Arial" panose="020B0604020202020204" pitchFamily="34" charset="0"/>
              <a:buChar char="•"/>
            </a:pPr>
            <a:r>
              <a:rPr lang="en-US" altLang="en-US" sz="1400" dirty="0">
                <a:latin typeface="KG First Time In Forever" panose="02000506000000020003" pitchFamily="2" charset="0"/>
              </a:rPr>
              <a:t>The Germanic language family has the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speakers.</a:t>
            </a:r>
          </a:p>
          <a:p>
            <a:pPr marL="171450" indent="-171450">
              <a:buFont typeface="Arial" panose="020B0604020202020204" pitchFamily="34" charset="0"/>
              <a:buChar char="•"/>
            </a:pPr>
            <a:r>
              <a:rPr lang="en-US" altLang="en-US" sz="1400" dirty="0">
                <a:latin typeface="KG First Time In Forever" panose="02000506000000020003" pitchFamily="2" charset="0"/>
              </a:rPr>
              <a:t>Most live in northwest and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Europe</a:t>
            </a:r>
          </a:p>
          <a:p>
            <a:pPr marL="171450" indent="-171450">
              <a:buFont typeface="Arial" panose="020B0604020202020204" pitchFamily="34" charset="0"/>
              <a:buChar char="•"/>
            </a:pP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a:t>
            </a:r>
            <a:r>
              <a:rPr lang="en-US" altLang="en-US" sz="1400" dirty="0">
                <a:latin typeface="KG First Time In Forever" panose="02000506000000020003" pitchFamily="2" charset="0"/>
              </a:rPr>
              <a:t> &amp; German are part of this family.</a:t>
            </a:r>
          </a:p>
          <a:p>
            <a:pPr marL="171450" indent="-171450">
              <a:buFont typeface="Arial" panose="020B0604020202020204" pitchFamily="34" charset="0"/>
              <a:buChar char="•"/>
            </a:pPr>
            <a:r>
              <a:rPr lang="en-US" altLang="en-US" sz="1400" dirty="0">
                <a:latin typeface="KG First Time In Forever" panose="02000506000000020003" pitchFamily="2" charset="0"/>
              </a:rPr>
              <a:t>About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of Europeans speak one of these two languages.</a:t>
            </a:r>
          </a:p>
          <a:p>
            <a:pPr marL="171450" indent="-171450">
              <a:buFont typeface="Arial" panose="020B0604020202020204" pitchFamily="34" charset="0"/>
              <a:buChar char="•"/>
            </a:pPr>
            <a:r>
              <a:rPr lang="en-US" altLang="en-US" sz="1400" dirty="0">
                <a:latin typeface="KG First Time In Forever" panose="02000506000000020003" pitchFamily="2" charset="0"/>
              </a:rPr>
              <a:t>Most Europeans learn English as a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in their schools.</a:t>
            </a:r>
          </a:p>
          <a:p>
            <a:pPr marL="171450" indent="-171450">
              <a:buFont typeface="Arial" panose="020B0604020202020204" pitchFamily="34" charset="0"/>
              <a:buChar char="•"/>
            </a:pPr>
            <a:r>
              <a:rPr lang="en-US" altLang="en-US" sz="1400" dirty="0">
                <a:latin typeface="KG First Time In Forever" panose="02000506000000020003" pitchFamily="2" charset="0"/>
              </a:rPr>
              <a:t> </a:t>
            </a:r>
            <a:r>
              <a:rPr lang="en-US" sz="1400" dirty="0">
                <a:latin typeface="KG First Time In Forever" panose="02000506000000020003" pitchFamily="2" charset="0"/>
                <a:ea typeface="KBScaredStraight" panose="02000603000000000000" pitchFamily="2" charset="0"/>
              </a:rPr>
              <a:t>Other examples include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sz="1400" dirty="0">
                <a:latin typeface="KG First Time In Forever" panose="02000506000000020003" pitchFamily="2" charset="0"/>
                <a:ea typeface="KBScaredStraight" panose="02000603000000000000" pitchFamily="2" charset="0"/>
              </a:rPr>
              <a:t>, Dutch, and Swedish.</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Romance</a:t>
            </a:r>
          </a:p>
          <a:p>
            <a:pPr marL="171450" indent="-171450">
              <a:buFont typeface="Arial" panose="020B0604020202020204" pitchFamily="34" charset="0"/>
              <a:buChar char="•"/>
            </a:pPr>
            <a:r>
              <a:rPr lang="en-US" altLang="en-US" sz="1400" dirty="0">
                <a:latin typeface="KG First Time In Forever" panose="02000506000000020003" pitchFamily="2" charset="0"/>
              </a:rPr>
              <a:t>The Romance language family includes French,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 Spanish, Portuguese, and Romanian.</a:t>
            </a:r>
          </a:p>
          <a:p>
            <a:pPr marL="171450" indent="-171450">
              <a:buFont typeface="Arial" panose="020B0604020202020204" pitchFamily="34" charset="0"/>
              <a:buChar char="•"/>
            </a:pPr>
            <a:r>
              <a:rPr lang="en-US" altLang="en-US" sz="1400" dirty="0">
                <a:latin typeface="KG First Time In Forever" panose="02000506000000020003" pitchFamily="2" charset="0"/>
              </a:rPr>
              <a:t>Most speakers live in the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of Europe.</a:t>
            </a:r>
          </a:p>
          <a:p>
            <a:pPr marL="171450" indent="-171450">
              <a:buFont typeface="Arial" panose="020B0604020202020204" pitchFamily="34" charset="0"/>
              <a:buChar char="•"/>
            </a:pPr>
            <a:r>
              <a:rPr lang="en-US" altLang="en-US" sz="1400" dirty="0">
                <a:latin typeface="KG First Time In Forever" panose="02000506000000020003" pitchFamily="2" charset="0"/>
              </a:rPr>
              <a:t>These languages come from Latin, the language of the ancient</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 </a:t>
            </a:r>
            <a:r>
              <a:rPr lang="en-US" altLang="en-US" sz="1400" dirty="0">
                <a:latin typeface="KG First Time In Forever" panose="02000506000000020003" pitchFamily="2" charset="0"/>
              </a:rPr>
              <a:t>.</a:t>
            </a:r>
          </a:p>
          <a:p>
            <a:pPr marL="171450" indent="-171450">
              <a:buFont typeface="Arial" panose="020B0604020202020204" pitchFamily="34" charset="0"/>
              <a:buChar char="•"/>
            </a:pP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Languages </a:t>
            </a:r>
          </a:p>
          <a:p>
            <a:endParaRPr lang="en-US" altLang="en-US" sz="1400" dirty="0">
              <a:latin typeface="KG First Time In Forever" panose="02000506000000020003" pitchFamily="2" charset="0"/>
            </a:endParaRPr>
          </a:p>
          <a:p>
            <a:r>
              <a:rPr lang="en-US" altLang="en-US" sz="1400" b="1" dirty="0">
                <a:latin typeface="KG First Time In Forever" panose="02000506000000020003" pitchFamily="2" charset="0"/>
              </a:rPr>
              <a:t>Slavic</a:t>
            </a:r>
          </a:p>
          <a:p>
            <a:pPr marL="171450" indent="-171450">
              <a:buFont typeface="Arial" panose="020B0604020202020204" pitchFamily="34" charset="0"/>
              <a:buChar char="•"/>
            </a:pPr>
            <a:r>
              <a:rPr lang="en-US" altLang="en-US" sz="1400" dirty="0">
                <a:latin typeface="KG First Time In Forever" panose="02000506000000020003" pitchFamily="2" charset="0"/>
              </a:rPr>
              <a:t>The Slavic language family is mostly found in central and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Europe.</a:t>
            </a:r>
          </a:p>
          <a:p>
            <a:pPr marL="171450" indent="-171450">
              <a:buFont typeface="Arial" panose="020B0604020202020204" pitchFamily="34" charset="0"/>
              <a:buChar char="•"/>
            </a:pPr>
            <a:r>
              <a:rPr lang="en-US" altLang="en-US" sz="1400" dirty="0">
                <a:latin typeface="KG First Time In Forever" panose="02000506000000020003" pitchFamily="2" charset="0"/>
              </a:rPr>
              <a:t>This family includes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 as well as Polish, Czech, Ukrainian, and Croatian.</a:t>
            </a:r>
          </a:p>
          <a:p>
            <a:pPr marL="171450" indent="-171450">
              <a:buFont typeface="Arial" panose="020B0604020202020204" pitchFamily="34" charset="0"/>
              <a:buChar char="•"/>
            </a:pPr>
            <a:r>
              <a:rPr lang="en-US" altLang="en-US" sz="1400" dirty="0">
                <a:latin typeface="KG First Time In Forever" panose="02000506000000020003" pitchFamily="2" charset="0"/>
              </a:rPr>
              <a:t>These languages are written with a </a:t>
            </a:r>
            <a:r>
              <a:rPr lang="en-US" altLang="en-US" sz="14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1400" dirty="0">
                <a:latin typeface="KG First Time In Forever" panose="02000506000000020003" pitchFamily="2" charset="0"/>
              </a:rPr>
              <a:t>alphabet.</a:t>
            </a:r>
            <a:endParaRPr lang="en-US" sz="1400" dirty="0">
              <a:latin typeface="KG First Time In Forever" panose="02000506000000020003" pitchFamily="2" charset="0"/>
            </a:endParaRPr>
          </a:p>
          <a:p>
            <a:endParaRPr lang="en-US" sz="1400" dirty="0">
              <a:latin typeface="KG First Time In Forever" panose="02000506000000020003" pitchFamily="2" charset="0"/>
              <a:ea typeface="KBScaredStraight" panose="02000603000000000000" pitchFamily="2" charset="0"/>
            </a:endParaRPr>
          </a:p>
          <a:p>
            <a:pPr>
              <a:defRPr/>
            </a:pPr>
            <a:endParaRPr lang="en-US" sz="13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514905" y="106532"/>
            <a:ext cx="10886061" cy="66438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255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1168110" y="2988130"/>
            <a:ext cx="5951116" cy="438582"/>
          </a:xfrm>
          <a:prstGeom prst="rect">
            <a:avLst/>
          </a:prstGeom>
          <a:noFill/>
        </p:spPr>
        <p:txBody>
          <a:bodyPr wrap="squar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European Languages CLOZE Notes 2</a:t>
            </a:r>
          </a:p>
        </p:txBody>
      </p:sp>
      <p:sp>
        <p:nvSpPr>
          <p:cNvPr id="6" name="TextBox 5"/>
          <p:cNvSpPr txBox="1"/>
          <p:nvPr/>
        </p:nvSpPr>
        <p:spPr>
          <a:xfrm>
            <a:off x="2106639" y="399813"/>
            <a:ext cx="9141369" cy="6001643"/>
          </a:xfrm>
          <a:prstGeom prst="rect">
            <a:avLst/>
          </a:prstGeom>
          <a:noFill/>
        </p:spPr>
        <p:txBody>
          <a:bodyPr wrap="square" rtlCol="0">
            <a:spAutoFit/>
          </a:bodyPr>
          <a:lstStyle/>
          <a:p>
            <a:pPr>
              <a:defRPr/>
            </a:pPr>
            <a:r>
              <a:rPr lang="en-US" sz="2000" b="1" dirty="0">
                <a:solidFill>
                  <a:sysClr val="windowText" lastClr="000000"/>
                </a:solidFill>
                <a:latin typeface="KG First Time In Forever" panose="02000506000000020003" pitchFamily="2" charset="0"/>
                <a:ea typeface="KBScaredStraight" panose="02000603000000000000" pitchFamily="2" charset="0"/>
              </a:rPr>
              <a:t>Diversity Today</a:t>
            </a:r>
          </a:p>
          <a:p>
            <a:pPr marL="171450" indent="-171450">
              <a:buFont typeface="Arial" panose="020B0604020202020204" pitchFamily="34" charset="0"/>
              <a:buChar char="•"/>
            </a:pPr>
            <a:r>
              <a:rPr lang="en-US" altLang="en-US" sz="2000" dirty="0">
                <a:latin typeface="KG First Time In Forever" panose="02000506000000020003" pitchFamily="2" charset="0"/>
              </a:rPr>
              <a:t>Many European countries have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official language.</a:t>
            </a:r>
          </a:p>
          <a:p>
            <a:pPr marL="171450" indent="-171450">
              <a:buFont typeface="Arial" panose="020B0604020202020204" pitchFamily="34" charset="0"/>
              <a:buChar char="•"/>
            </a:pPr>
            <a:r>
              <a:rPr lang="en-US" altLang="en-US" sz="2000" dirty="0">
                <a:latin typeface="KG First Time In Forever" panose="02000506000000020003" pitchFamily="2" charset="0"/>
              </a:rPr>
              <a:t>This is a part of life in many countries due to the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of the people living there. </a:t>
            </a:r>
          </a:p>
          <a:p>
            <a:pPr marL="171450" indent="-171450">
              <a:buFont typeface="Arial" panose="020B0604020202020204" pitchFamily="34" charset="0"/>
              <a:buChar char="•"/>
            </a:pPr>
            <a:r>
              <a:rPr lang="en-US" altLang="en-US" sz="2000" dirty="0">
                <a:latin typeface="KG First Time In Forever" panose="02000506000000020003" pitchFamily="2" charset="0"/>
              </a:rPr>
              <a:t>Also, many countries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and people move back and forth across them.</a:t>
            </a:r>
          </a:p>
          <a:p>
            <a:pPr marL="171450" indent="-171450">
              <a:buFont typeface="Arial" panose="020B0604020202020204" pitchFamily="34" charset="0"/>
              <a:buChar char="•"/>
            </a:pPr>
            <a:r>
              <a:rPr lang="en-US" altLang="en-US" sz="2000" dirty="0">
                <a:latin typeface="KG First Time In Forever" panose="02000506000000020003" pitchFamily="2" charset="0"/>
              </a:rPr>
              <a:t>About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people in the world speak English because it is often the choice for a 2</a:t>
            </a:r>
            <a:r>
              <a:rPr lang="en-US" altLang="en-US" sz="2000" baseline="30000" dirty="0">
                <a:latin typeface="KG First Time In Forever" panose="02000506000000020003" pitchFamily="2" charset="0"/>
              </a:rPr>
              <a:t>nd</a:t>
            </a:r>
            <a:r>
              <a:rPr lang="en-US" altLang="en-US" sz="2000" dirty="0">
                <a:latin typeface="KG First Time In Forever" panose="02000506000000020003" pitchFamily="2" charset="0"/>
              </a:rPr>
              <a:t> language.</a:t>
            </a:r>
          </a:p>
          <a:p>
            <a:pPr marL="171450" indent="-171450">
              <a:buFont typeface="Arial" panose="020B0604020202020204" pitchFamily="34" charset="0"/>
              <a:buChar char="•"/>
            </a:pPr>
            <a:r>
              <a:rPr lang="en-US" altLang="en-US" sz="2000" dirty="0">
                <a:latin typeface="KG First Time In Forever" panose="02000506000000020003" pitchFamily="2" charset="0"/>
              </a:rPr>
              <a:t>Over ½ of all Europeans speak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a:t>
            </a:r>
          </a:p>
          <a:p>
            <a:pPr marL="171450" indent="-171450">
              <a:buFont typeface="Arial" panose="020B0604020202020204" pitchFamily="34" charset="0"/>
              <a:buChar char="•"/>
            </a:pPr>
            <a:endParaRPr lang="en-US" altLang="en-US" sz="2000" dirty="0">
              <a:latin typeface="KG First Time In Forever" panose="02000506000000020003" pitchFamily="2" charset="0"/>
            </a:endParaRPr>
          </a:p>
          <a:p>
            <a:pPr marL="171450" indent="-171450">
              <a:buFont typeface="Arial" panose="020B0604020202020204" pitchFamily="34" charset="0"/>
              <a:buChar char="•"/>
            </a:pPr>
            <a:r>
              <a:rPr lang="en-US" altLang="en-US" sz="2000" dirty="0">
                <a:latin typeface="KG First Time In Forever" panose="02000506000000020003" pitchFamily="2" charset="0"/>
              </a:rPr>
              <a:t>Having speakers of so many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in one area can be a problem.</a:t>
            </a:r>
          </a:p>
          <a:p>
            <a:pPr marL="171450" indent="-171450">
              <a:buFont typeface="Arial" panose="020B0604020202020204" pitchFamily="34" charset="0"/>
              <a:buChar char="•"/>
            </a:pP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make it difficult to live, work, and trade with people who cannot communicate with each other.</a:t>
            </a:r>
          </a:p>
          <a:p>
            <a:pPr marL="171450" indent="-171450">
              <a:buFont typeface="Arial" panose="020B0604020202020204" pitchFamily="34" charset="0"/>
              <a:buChar char="•"/>
            </a:pPr>
            <a:r>
              <a:rPr lang="en-US" altLang="en-US" sz="2000" dirty="0">
                <a:latin typeface="KG First Time In Forever" panose="02000506000000020003" pitchFamily="2" charset="0"/>
              </a:rPr>
              <a:t>So…</a:t>
            </a:r>
          </a:p>
          <a:p>
            <a:pPr marL="171450" indent="-171450">
              <a:buFont typeface="Arial" panose="020B0604020202020204" pitchFamily="34" charset="0"/>
              <a:buChar char="•"/>
            </a:pP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1 or 2 other languages besides their own.</a:t>
            </a:r>
          </a:p>
          <a:p>
            <a:pPr marL="171450" indent="-171450">
              <a:buFont typeface="Arial" panose="020B0604020202020204" pitchFamily="34" charset="0"/>
              <a:buChar char="•"/>
            </a:pPr>
            <a:r>
              <a:rPr lang="en-US" altLang="en-US" sz="2000" dirty="0">
                <a:latin typeface="KG First Time In Forever" panose="02000506000000020003" pitchFamily="2" charset="0"/>
              </a:rPr>
              <a:t>European Union has </a:t>
            </a:r>
            <a:r>
              <a:rPr lang="en-US" altLang="en-US" sz="2000" dirty="0">
                <a:latin typeface="Tahoma" panose="020B0604030504040204" pitchFamily="34" charset="0"/>
                <a:ea typeface="Tahoma" panose="020B0604030504040204" pitchFamily="34" charset="0"/>
                <a:cs typeface="Tahoma" panose="020B0604030504040204" pitchFamily="34" charset="0"/>
              </a:rPr>
              <a:t>____________________ </a:t>
            </a:r>
            <a:r>
              <a:rPr lang="en-US" altLang="en-US" sz="2000" dirty="0">
                <a:latin typeface="KG First Time In Forever" panose="02000506000000020003" pitchFamily="2" charset="0"/>
              </a:rPr>
              <a:t>to make sure that people can understand laws and decisions made by the government.</a:t>
            </a:r>
          </a:p>
          <a:p>
            <a:endParaRPr lang="en-US" altLang="en-US" sz="1200" dirty="0">
              <a:latin typeface="KG First Time In Forever" panose="02000506000000020003" pitchFamily="2" charset="0"/>
            </a:endParaRPr>
          </a:p>
          <a:p>
            <a:endParaRPr lang="en-US" altLang="en-US" sz="1200" dirty="0">
              <a:latin typeface="KG First Time In Forever" panose="02000506000000020003" pitchFamily="2" charset="0"/>
            </a:endParaRPr>
          </a:p>
        </p:txBody>
      </p:sp>
      <p:sp>
        <p:nvSpPr>
          <p:cNvPr id="8" name="Rectangle 7"/>
          <p:cNvSpPr/>
          <p:nvPr/>
        </p:nvSpPr>
        <p:spPr>
          <a:xfrm>
            <a:off x="1225118" y="107576"/>
            <a:ext cx="10386874"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2201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2104911" y="599135"/>
            <a:ext cx="7955280" cy="493776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2250140" y="741674"/>
            <a:ext cx="7664823" cy="4652682"/>
          </a:xfrm>
          <a:prstGeom prst="ellipse">
            <a:avLst/>
          </a:prstGeom>
          <a:solidFill>
            <a:srgbClr val="66C7C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164" y="5369410"/>
            <a:ext cx="1371600" cy="1371600"/>
          </a:xfrm>
          <a:prstGeom prst="rect">
            <a:avLst/>
          </a:prstGeom>
          <a:effectLst>
            <a:outerShdw blurRad="63500" sx="102000" sy="102000" algn="ctr" rotWithShape="0">
              <a:prstClr val="black">
                <a:alpha val="40000"/>
              </a:prstClr>
            </a:outerShdw>
          </a:effectLst>
        </p:spPr>
      </p:pic>
      <p:sp>
        <p:nvSpPr>
          <p:cNvPr id="9" name="TextBox 8"/>
          <p:cNvSpPr txBox="1"/>
          <p:nvPr/>
        </p:nvSpPr>
        <p:spPr>
          <a:xfrm>
            <a:off x="1506415" y="661669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p:cNvSpPr txBox="1"/>
          <p:nvPr/>
        </p:nvSpPr>
        <p:spPr>
          <a:xfrm>
            <a:off x="1524000" y="1969520"/>
            <a:ext cx="9144000" cy="2308324"/>
          </a:xfrm>
          <a:prstGeom prst="rect">
            <a:avLst/>
          </a:prstGeom>
          <a:noFill/>
        </p:spPr>
        <p:txBody>
          <a:bodyPr wrap="square" rtlCol="0">
            <a:spAutoFit/>
          </a:bodyPr>
          <a:lstStyle/>
          <a:p>
            <a:pPr algn="ctr"/>
            <a:r>
              <a:rPr lang="en-US" sz="7200" dirty="0">
                <a:ln>
                  <a:solidFill>
                    <a:sysClr val="windowText" lastClr="000000"/>
                  </a:solidFill>
                </a:ln>
                <a:solidFill>
                  <a:schemeClr val="bg1"/>
                </a:solidFill>
                <a:latin typeface="KG HAPPY" panose="02000000000000000000" pitchFamily="2" charset="0"/>
              </a:rPr>
              <a:t>EUROPEAN</a:t>
            </a:r>
          </a:p>
          <a:p>
            <a:pPr algn="ctr"/>
            <a:r>
              <a:rPr lang="en-US" sz="7200" dirty="0">
                <a:ln>
                  <a:solidFill>
                    <a:sysClr val="windowText" lastClr="000000"/>
                  </a:solidFill>
                </a:ln>
                <a:solidFill>
                  <a:schemeClr val="bg1"/>
                </a:solidFill>
                <a:latin typeface="KG HAPPY" panose="02000000000000000000" pitchFamily="2" charset="0"/>
              </a:rPr>
              <a:t>LANGUAGES</a:t>
            </a:r>
          </a:p>
        </p:txBody>
      </p:sp>
      <p:sp>
        <p:nvSpPr>
          <p:cNvPr id="12" name="TextBox 11"/>
          <p:cNvSpPr txBox="1"/>
          <p:nvPr/>
        </p:nvSpPr>
        <p:spPr>
          <a:xfrm>
            <a:off x="1524000" y="1949718"/>
            <a:ext cx="9144000" cy="2308324"/>
          </a:xfrm>
          <a:prstGeom prst="rect">
            <a:avLst/>
          </a:prstGeom>
          <a:noFill/>
        </p:spPr>
        <p:txBody>
          <a:bodyPr wrap="square" rtlCol="0">
            <a:spAutoFit/>
          </a:bodyPr>
          <a:lstStyle/>
          <a:p>
            <a:pPr algn="ctr"/>
            <a:r>
              <a:rPr lang="en-US" sz="7200" dirty="0">
                <a:ln w="38100">
                  <a:solidFill>
                    <a:sysClr val="windowText" lastClr="000000"/>
                  </a:solidFill>
                </a:ln>
                <a:solidFill>
                  <a:srgbClr val="F15A25"/>
                </a:solidFill>
                <a:latin typeface="KG HAPPY Solid" panose="02000000000000000000" pitchFamily="2" charset="0"/>
              </a:rPr>
              <a:t>EUROPEAN</a:t>
            </a:r>
          </a:p>
          <a:p>
            <a:pPr algn="ctr"/>
            <a:r>
              <a:rPr lang="en-US" sz="7200" dirty="0">
                <a:ln w="38100">
                  <a:solidFill>
                    <a:sysClr val="windowText" lastClr="000000"/>
                  </a:solidFill>
                </a:ln>
                <a:solidFill>
                  <a:srgbClr val="F15A25"/>
                </a:solidFill>
                <a:latin typeface="KG HAPPY Solid" panose="02000000000000000000" pitchFamily="2" charset="0"/>
              </a:rPr>
              <a:t>LANGUAGES</a:t>
            </a:r>
          </a:p>
        </p:txBody>
      </p:sp>
    </p:spTree>
    <p:extLst>
      <p:ext uri="{BB962C8B-B14F-4D97-AF65-F5344CB8AC3E}">
        <p14:creationId xmlns:p14="http://schemas.microsoft.com/office/powerpoint/2010/main" val="423681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0"/>
            <a:ext cx="8050235" cy="6209392"/>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Europe is full of diverse languages. </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There are over twenty major languages in Europe. </a:t>
            </a:r>
          </a:p>
          <a:p>
            <a:pPr marL="914400" lvl="1"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Some examples include English, Spanish, Italian, and French.</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Even though they are different, many European languages have the same roots—the early Indo-European language.</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176356" y="61142"/>
            <a:ext cx="7839327"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Many Languages</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0529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5963171"/>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term “Indo-European” refers to the ancient people who lived in Central Asia over 5,000 years ago.</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Indo-European tribes migrated into Europe and settled throughout the continent.</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Over thousands of years, their language changed and developed into the many languages spoken in Europe today.</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3438241" y="61142"/>
            <a:ext cx="5315558"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Same Roots</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8254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rgbClr val="EF5D2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1524001" y="6654294"/>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stretch>
            <a:fillRect/>
          </a:stretch>
        </p:blipFill>
        <p:spPr>
          <a:xfrm>
            <a:off x="1898276" y="361950"/>
            <a:ext cx="4953000" cy="61341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7037294" y="1012954"/>
            <a:ext cx="3630706"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G First Time In Forever" panose="02000506000000020003" pitchFamily="2" charset="0"/>
              </a:rPr>
              <a:t>Languages on the same branch are closely related.</a:t>
            </a:r>
          </a:p>
          <a:p>
            <a:pPr marL="285750" indent="-285750">
              <a:buFont typeface="Arial" panose="020B0604020202020204" pitchFamily="34" charset="0"/>
              <a:buChar char="•"/>
            </a:pPr>
            <a:endParaRPr lang="en-US" sz="3200" dirty="0">
              <a:latin typeface="KG First Time In Forever" panose="02000506000000020003" pitchFamily="2" charset="0"/>
            </a:endParaRPr>
          </a:p>
          <a:p>
            <a:pPr marL="285750" indent="-285750">
              <a:buFont typeface="Arial" panose="020B0604020202020204" pitchFamily="34" charset="0"/>
              <a:buChar char="•"/>
            </a:pPr>
            <a:r>
              <a:rPr lang="en-US" sz="3200" dirty="0">
                <a:latin typeface="KG First Time In Forever" panose="02000506000000020003" pitchFamily="2" charset="0"/>
              </a:rPr>
              <a:t>The major branches in Europe are Romance, Germanic, and Slavic.</a:t>
            </a:r>
          </a:p>
        </p:txBody>
      </p:sp>
    </p:spTree>
    <p:extLst>
      <p:ext uri="{BB962C8B-B14F-4D97-AF65-F5344CB8AC3E}">
        <p14:creationId xmlns:p14="http://schemas.microsoft.com/office/powerpoint/2010/main" val="378577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5593839"/>
          </a:xfrm>
          <a:prstGeom prst="rect">
            <a:avLst/>
          </a:prstGeom>
          <a:noFill/>
        </p:spPr>
        <p:txBody>
          <a:bodyPr wrap="square" rtlCol="0">
            <a:spAutoFit/>
          </a:bodyPr>
          <a:lstStyle/>
          <a:p>
            <a:pPr marL="285750" indent="-285750">
              <a:buFont typeface="Arial" panose="020B0604020202020204" pitchFamily="34" charset="0"/>
              <a:buChar char="•"/>
            </a:pPr>
            <a:r>
              <a:rPr lang="en-US" altLang="en-US" sz="2600" dirty="0">
                <a:latin typeface="KG First Time In Forever" panose="02000506000000020003" pitchFamily="2" charset="0"/>
              </a:rPr>
              <a:t>The Germanic language family has the most native speakers.</a:t>
            </a:r>
          </a:p>
          <a:p>
            <a:pPr marL="742950" lvl="1" indent="-285750">
              <a:buFont typeface="Arial" panose="020B0604020202020204" pitchFamily="34" charset="0"/>
              <a:buChar char="•"/>
            </a:pPr>
            <a:r>
              <a:rPr lang="en-US" altLang="en-US" sz="2600" dirty="0">
                <a:latin typeface="KG First Time In Forever" panose="02000506000000020003" pitchFamily="2" charset="0"/>
              </a:rPr>
              <a:t>Most live in northwest and central Europe</a:t>
            </a:r>
          </a:p>
          <a:p>
            <a:pPr marL="285750" indent="-285750">
              <a:buFont typeface="Arial" panose="020B0604020202020204" pitchFamily="34" charset="0"/>
              <a:buChar char="•"/>
            </a:pPr>
            <a:endParaRPr lang="en-US" altLang="en-US" sz="2600" dirty="0">
              <a:latin typeface="KG First Time In Forever" panose="02000506000000020003" pitchFamily="2" charset="0"/>
            </a:endParaRPr>
          </a:p>
          <a:p>
            <a:pPr marL="285750" indent="-285750">
              <a:buFont typeface="Arial" panose="020B0604020202020204" pitchFamily="34" charset="0"/>
              <a:buChar char="•"/>
            </a:pPr>
            <a:r>
              <a:rPr lang="en-US" altLang="en-US" sz="2600" dirty="0">
                <a:latin typeface="KG First Time In Forever" panose="02000506000000020003" pitchFamily="2" charset="0"/>
              </a:rPr>
              <a:t>English &amp; German are part of this family.</a:t>
            </a:r>
          </a:p>
          <a:p>
            <a:pPr marL="914400" lvl="1" indent="-457200">
              <a:buFont typeface="Arial" panose="020B0604020202020204" pitchFamily="34" charset="0"/>
              <a:buChar char="•"/>
            </a:pPr>
            <a:r>
              <a:rPr lang="en-US" altLang="en-US" sz="2600" dirty="0">
                <a:latin typeface="KG First Time In Forever" panose="02000506000000020003" pitchFamily="2" charset="0"/>
              </a:rPr>
              <a:t>About 20% of Europeans speak one of these two languages.</a:t>
            </a:r>
          </a:p>
          <a:p>
            <a:pPr marL="914400" lvl="1" indent="-457200">
              <a:buFont typeface="Arial" panose="020B0604020202020204" pitchFamily="34" charset="0"/>
              <a:buChar char="•"/>
            </a:pPr>
            <a:endParaRPr lang="en-US" altLang="en-US" sz="2600" dirty="0">
              <a:latin typeface="KG First Time In Forever" panose="02000506000000020003" pitchFamily="2" charset="0"/>
            </a:endParaRPr>
          </a:p>
          <a:p>
            <a:pPr marL="285750" indent="-285750">
              <a:buFont typeface="Arial" panose="020B0604020202020204" pitchFamily="34" charset="0"/>
              <a:buChar char="•"/>
            </a:pPr>
            <a:r>
              <a:rPr lang="en-US" altLang="en-US" sz="2600" dirty="0">
                <a:latin typeface="KG First Time In Forever" panose="02000506000000020003" pitchFamily="2" charset="0"/>
              </a:rPr>
              <a:t>Most Europeans learn English as a 2</a:t>
            </a:r>
            <a:r>
              <a:rPr lang="en-US" altLang="en-US" sz="2600" baseline="30000" dirty="0">
                <a:latin typeface="KG First Time In Forever" panose="02000506000000020003" pitchFamily="2" charset="0"/>
              </a:rPr>
              <a:t>nd</a:t>
            </a:r>
            <a:r>
              <a:rPr lang="en-US" altLang="en-US" sz="2600" dirty="0">
                <a:latin typeface="KG First Time In Forever" panose="02000506000000020003" pitchFamily="2" charset="0"/>
              </a:rPr>
              <a:t> language in their schools.</a:t>
            </a:r>
          </a:p>
          <a:p>
            <a:r>
              <a:rPr lang="en-US" altLang="en-US" sz="2600" dirty="0">
                <a:latin typeface="KG First Time In Forever" panose="02000506000000020003" pitchFamily="2" charset="0"/>
              </a:rPr>
              <a:t> </a:t>
            </a: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Other examples include Danish, Dutch, and Swedish.</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3725662" y="61142"/>
            <a:ext cx="4740721"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Germanic</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1173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83204" y="336177"/>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2"/>
            <a:ext cx="8625443" cy="702641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4800" dirty="0">
                <a:latin typeface="KG Second Chances Solid" panose="02000000000000000000" pitchFamily="2" charset="0"/>
              </a:rPr>
              <a:t>STANDARDS:</a:t>
            </a:r>
          </a:p>
          <a:p>
            <a:r>
              <a:rPr lang="en-US" sz="4800" b="1" dirty="0">
                <a:latin typeface="KG First Time In Forever" panose="02000506000000020003" pitchFamily="2" charset="0"/>
              </a:rPr>
              <a:t>SS6G10 Describe selected cultural characteristics of Europe. </a:t>
            </a:r>
          </a:p>
          <a:p>
            <a:pPr lvl="1"/>
            <a:r>
              <a:rPr lang="en-US" sz="4800" dirty="0">
                <a:latin typeface="KG First Time In Forever" panose="02000506000000020003" pitchFamily="2" charset="0"/>
              </a:rPr>
              <a:t>a. Describe the diversity of languages spoken within Europe. </a:t>
            </a:r>
            <a:endParaRPr lang="en-US" sz="4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8"/>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4770537"/>
          </a:xfrm>
          <a:prstGeom prst="rect">
            <a:avLst/>
          </a:prstGeom>
          <a:noFill/>
        </p:spPr>
        <p:txBody>
          <a:bodyPr wrap="square" rtlCol="0">
            <a:spAutoFit/>
          </a:bodyPr>
          <a:lstStyle/>
          <a:p>
            <a:pPr marL="571500" indent="-571500">
              <a:buFont typeface="Arial" panose="020B0604020202020204" pitchFamily="34" charset="0"/>
              <a:buChar char="•"/>
            </a:pPr>
            <a:r>
              <a:rPr lang="en-US" altLang="en-US" sz="2800" dirty="0">
                <a:latin typeface="KG First Time In Forever" panose="02000506000000020003" pitchFamily="2" charset="0"/>
              </a:rPr>
              <a:t>The Romance language family includes French, Italian, Spanish, Portuguese, and Romanian.</a:t>
            </a:r>
          </a:p>
          <a:p>
            <a:pPr marL="571500" indent="-571500">
              <a:buFont typeface="Arial" panose="020B0604020202020204" pitchFamily="34" charset="0"/>
              <a:buChar char="•"/>
            </a:pPr>
            <a:endParaRPr lang="en-US" altLang="en-US" sz="2800" dirty="0">
              <a:latin typeface="KG First Time In Forever" panose="02000506000000020003" pitchFamily="2" charset="0"/>
            </a:endParaRPr>
          </a:p>
          <a:p>
            <a:pPr marL="571500" indent="-571500">
              <a:buFont typeface="Arial" panose="020B0604020202020204" pitchFamily="34" charset="0"/>
              <a:buChar char="•"/>
            </a:pPr>
            <a:r>
              <a:rPr lang="en-US" altLang="en-US" sz="2800" dirty="0">
                <a:latin typeface="KG First Time In Forever" panose="02000506000000020003" pitchFamily="2" charset="0"/>
              </a:rPr>
              <a:t>Most speakers live in the south and west of Europe.</a:t>
            </a:r>
          </a:p>
          <a:p>
            <a:pPr marL="571500" indent="-571500">
              <a:buFont typeface="Arial" panose="020B0604020202020204" pitchFamily="34" charset="0"/>
              <a:buChar char="•"/>
            </a:pPr>
            <a:endParaRPr lang="en-US" altLang="en-US" sz="2800" dirty="0">
              <a:latin typeface="KG First Time In Forever" panose="02000506000000020003" pitchFamily="2" charset="0"/>
            </a:endParaRPr>
          </a:p>
          <a:p>
            <a:pPr marL="571500" indent="-571500">
              <a:buFont typeface="Arial" panose="020B0604020202020204" pitchFamily="34" charset="0"/>
              <a:buChar char="•"/>
            </a:pPr>
            <a:r>
              <a:rPr lang="en-US" altLang="en-US" sz="2800" dirty="0">
                <a:latin typeface="KG First Time In Forever" panose="02000506000000020003" pitchFamily="2" charset="0"/>
              </a:rPr>
              <a:t>These languages come from Latin, the language of the ancient Roman Empire.</a:t>
            </a:r>
          </a:p>
          <a:p>
            <a:pPr marL="1028700" lvl="1" indent="-571500">
              <a:buFont typeface="Arial" panose="020B0604020202020204" pitchFamily="34" charset="0"/>
              <a:buChar char="•"/>
            </a:pPr>
            <a:r>
              <a:rPr lang="en-US" altLang="en-US" sz="2800" u="sng" dirty="0">
                <a:solidFill>
                  <a:srgbClr val="FF0000"/>
                </a:solidFill>
                <a:latin typeface="KG First Time In Forever" panose="02000506000000020003" pitchFamily="2" charset="0"/>
              </a:rPr>
              <a:t>Roman</a:t>
            </a:r>
            <a:r>
              <a:rPr lang="en-US" altLang="en-US" sz="2800" dirty="0">
                <a:latin typeface="KG First Time In Forever" panose="02000506000000020003" pitchFamily="2" charset="0"/>
              </a:rPr>
              <a:t>ce Languages </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endParaRPr lang="en-US" sz="2600" dirty="0">
              <a:latin typeface="KG First Time In Forever" panose="02000506000000020003" pitchFamily="2" charset="0"/>
            </a:endParaRPr>
          </a:p>
        </p:txBody>
      </p:sp>
      <p:sp>
        <p:nvSpPr>
          <p:cNvPr id="6" name="Rectangle 5"/>
          <p:cNvSpPr/>
          <p:nvPr/>
        </p:nvSpPr>
        <p:spPr>
          <a:xfrm>
            <a:off x="3914145" y="61142"/>
            <a:ext cx="4363759"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Romance</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54735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0"/>
            <a:ext cx="8050235" cy="4832092"/>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KG First Time In Forever" panose="02000506000000020003" pitchFamily="2" charset="0"/>
              </a:rPr>
              <a:t>The Slavic language family is mostly found in central and eastern Europe.</a:t>
            </a:r>
          </a:p>
          <a:p>
            <a:pPr marL="457200" indent="-457200">
              <a:buFont typeface="Arial" panose="020B0604020202020204" pitchFamily="34" charset="0"/>
              <a:buChar char="•"/>
            </a:pPr>
            <a:endParaRPr lang="en-US" altLang="en-US" sz="3200" dirty="0">
              <a:latin typeface="KG First Time In Forever" panose="02000506000000020003"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rPr>
              <a:t>This family includes Russian, as well as Polish, Czech, Ukrainian, and Croatian.</a:t>
            </a:r>
          </a:p>
          <a:p>
            <a:pPr marL="457200" indent="-457200">
              <a:buFont typeface="Arial" panose="020B0604020202020204" pitchFamily="34" charset="0"/>
              <a:buChar char="•"/>
            </a:pPr>
            <a:endParaRPr lang="en-US" altLang="en-US" sz="3200" dirty="0">
              <a:latin typeface="KG First Time In Forever" panose="02000506000000020003"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rPr>
              <a:t>These languages are written with a Cyrillic alphabet.</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endParaRPr lang="en-US" sz="2600" dirty="0">
              <a:latin typeface="KG First Time In Forever" panose="02000506000000020003" pitchFamily="2" charset="0"/>
            </a:endParaRPr>
          </a:p>
        </p:txBody>
      </p:sp>
      <p:sp>
        <p:nvSpPr>
          <p:cNvPr id="6" name="Rectangle 5"/>
          <p:cNvSpPr/>
          <p:nvPr/>
        </p:nvSpPr>
        <p:spPr>
          <a:xfrm>
            <a:off x="4635370" y="61142"/>
            <a:ext cx="2921313"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Slavic</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4358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70883" y="1089548"/>
            <a:ext cx="8050235" cy="1877437"/>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KG First Time In Forever" panose="02000506000000020003" pitchFamily="2" charset="0"/>
              </a:rPr>
              <a:t>If possible, write your name on your paper using the Cyrillic alphabet.</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endParaRPr lang="en-US" sz="2600" dirty="0">
              <a:latin typeface="KG First Time In Forever" panose="02000506000000020003" pitchFamily="2" charset="0"/>
            </a:endParaRPr>
          </a:p>
        </p:txBody>
      </p:sp>
      <p:sp>
        <p:nvSpPr>
          <p:cNvPr id="6" name="Rectangle 5"/>
          <p:cNvSpPr/>
          <p:nvPr/>
        </p:nvSpPr>
        <p:spPr>
          <a:xfrm>
            <a:off x="3416642" y="61142"/>
            <a:ext cx="5358775"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Brain Break</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8" descr="cyrillic.gif"/>
          <p:cNvPicPr>
            <a:picLocks noChangeAspect="1"/>
          </p:cNvPicPr>
          <p:nvPr/>
        </p:nvPicPr>
        <p:blipFill>
          <a:blip r:embed="rId3"/>
          <a:stretch>
            <a:fillRect/>
          </a:stretch>
        </p:blipFill>
        <p:spPr>
          <a:xfrm>
            <a:off x="2469832" y="2294293"/>
            <a:ext cx="7252336"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375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0"/>
            <a:ext cx="8050235" cy="5201424"/>
          </a:xfrm>
          <a:prstGeom prst="rect">
            <a:avLst/>
          </a:prstGeom>
          <a:noFill/>
        </p:spPr>
        <p:txBody>
          <a:bodyPr wrap="square" rtlCol="0">
            <a:spAutoFit/>
          </a:bodyPr>
          <a:lstStyle/>
          <a:p>
            <a:pPr marL="342900" indent="-342900">
              <a:buFont typeface="Arial" panose="020B0604020202020204" pitchFamily="34" charset="0"/>
              <a:buChar char="•"/>
            </a:pPr>
            <a:r>
              <a:rPr lang="en-US" altLang="en-US" sz="2800" dirty="0">
                <a:latin typeface="KG First Time In Forever" panose="02000506000000020003" pitchFamily="2" charset="0"/>
              </a:rPr>
              <a:t>Many European countries have more than one official language.</a:t>
            </a:r>
          </a:p>
          <a:p>
            <a:pPr marL="800100" lvl="1" indent="-342900">
              <a:buFont typeface="Arial" panose="020B0604020202020204" pitchFamily="34" charset="0"/>
              <a:buChar char="•"/>
            </a:pPr>
            <a:r>
              <a:rPr lang="en-US" altLang="en-US" sz="2800" dirty="0">
                <a:latin typeface="KG First Time In Forever" panose="02000506000000020003" pitchFamily="2" charset="0"/>
              </a:rPr>
              <a:t>This is a part of life in many countries due to the ethnic background of the people living there. </a:t>
            </a:r>
          </a:p>
          <a:p>
            <a:pPr marL="800100" lvl="1" indent="-342900">
              <a:buFont typeface="Arial" panose="020B0604020202020204" pitchFamily="34" charset="0"/>
              <a:buChar char="•"/>
            </a:pPr>
            <a:r>
              <a:rPr lang="en-US" altLang="en-US" sz="2800" dirty="0">
                <a:latin typeface="KG First Time In Forever" panose="02000506000000020003" pitchFamily="2" charset="0"/>
              </a:rPr>
              <a:t>Also, many countries share borders and people move back and forth across them.</a:t>
            </a:r>
          </a:p>
          <a:p>
            <a:pPr marL="800100" lvl="1" indent="-342900">
              <a:buFont typeface="Arial" panose="020B0604020202020204" pitchFamily="34" charset="0"/>
              <a:buChar char="•"/>
            </a:pPr>
            <a:endParaRPr lang="en-US" altLang="en-US" sz="2800" dirty="0">
              <a:latin typeface="KG First Time In Forever" panose="02000506000000020003" pitchFamily="2" charset="0"/>
            </a:endParaRPr>
          </a:p>
          <a:p>
            <a:pPr marL="342900" indent="-342900">
              <a:buFont typeface="Arial" panose="020B0604020202020204" pitchFamily="34" charset="0"/>
              <a:buChar char="•"/>
            </a:pPr>
            <a:r>
              <a:rPr lang="en-US" altLang="en-US" sz="2800" dirty="0">
                <a:latin typeface="KG First Time In Forever" panose="02000506000000020003" pitchFamily="2" charset="0"/>
              </a:rPr>
              <a:t>About 400 million people in the world speak English because it is often the choice for a 2</a:t>
            </a:r>
            <a:r>
              <a:rPr lang="en-US" altLang="en-US" sz="2800" baseline="30000" dirty="0">
                <a:latin typeface="KG First Time In Forever" panose="02000506000000020003" pitchFamily="2" charset="0"/>
              </a:rPr>
              <a:t>nd</a:t>
            </a:r>
            <a:r>
              <a:rPr lang="en-US" altLang="en-US" sz="2800" dirty="0">
                <a:latin typeface="KG First Time In Forever" panose="02000506000000020003" pitchFamily="2" charset="0"/>
              </a:rPr>
              <a:t> language.</a:t>
            </a:r>
          </a:p>
          <a:p>
            <a:pPr marL="800100" lvl="1" indent="-342900">
              <a:buFont typeface="Arial" panose="020B0604020202020204" pitchFamily="34" charset="0"/>
              <a:buChar char="•"/>
            </a:pPr>
            <a:r>
              <a:rPr lang="en-US" altLang="en-US" sz="2800" dirty="0">
                <a:latin typeface="KG First Time In Forever" panose="02000506000000020003" pitchFamily="2" charset="0"/>
              </a:rPr>
              <a:t>Over ½ of all Europeans speak English.</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endParaRPr lang="en-US" sz="2600" dirty="0">
              <a:latin typeface="KG First Time In Forever" panose="02000506000000020003" pitchFamily="2" charset="0"/>
            </a:endParaRPr>
          </a:p>
        </p:txBody>
      </p:sp>
      <p:sp>
        <p:nvSpPr>
          <p:cNvPr id="6" name="Rectangle 5"/>
          <p:cNvSpPr/>
          <p:nvPr/>
        </p:nvSpPr>
        <p:spPr>
          <a:xfrm>
            <a:off x="2470228" y="61142"/>
            <a:ext cx="7251602"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Diversity Today</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79780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solidFill>
            <a:srgbClr val="EF5D2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1524001" y="6654294"/>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3" descr="https://lh4.googleusercontent.com/SQv9H3TcQLue0raWIk52I1yWDnwqlm7iJcsN4kPaS1dwLSLVG7X6bJIDb9Dzrm0GYnnV2q6xsvVQHMNtymW_1LchWFdCe3DA0idgBNEiNeKe8IlykHY"/>
          <p:cNvPicPr>
            <a:picLocks noChangeAspect="1" noChangeArrowheads="1"/>
          </p:cNvPicPr>
          <p:nvPr/>
        </p:nvPicPr>
        <p:blipFill rotWithShape="1">
          <a:blip r:embed="rId2">
            <a:extLst>
              <a:ext uri="{28A0092B-C50C-407E-A947-70E740481C1C}">
                <a14:useLocalDpi xmlns:a14="http://schemas.microsoft.com/office/drawing/2010/main" val="0"/>
              </a:ext>
            </a:extLst>
          </a:blip>
          <a:srcRect b="2052"/>
          <a:stretch/>
        </p:blipFill>
        <p:spPr bwMode="auto">
          <a:xfrm>
            <a:off x="2532906" y="56917"/>
            <a:ext cx="6810374" cy="6717273"/>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7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rgbClr val="66C7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0"/>
            <a:ext cx="8050235" cy="5693866"/>
          </a:xfrm>
          <a:prstGeom prst="rect">
            <a:avLst/>
          </a:prstGeom>
          <a:noFill/>
        </p:spPr>
        <p:txBody>
          <a:bodyPr wrap="square" rtlCol="0">
            <a:spAutoFit/>
          </a:bodyPr>
          <a:lstStyle/>
          <a:p>
            <a:pPr marL="457200" indent="-457200">
              <a:buFont typeface="Arial" panose="020B0604020202020204" pitchFamily="34" charset="0"/>
              <a:buChar char="•"/>
            </a:pPr>
            <a:r>
              <a:rPr lang="en-US" altLang="en-US" sz="2600" dirty="0">
                <a:latin typeface="KG First Time In Forever" panose="02000506000000020003" pitchFamily="2" charset="0"/>
              </a:rPr>
              <a:t>Having speakers of so many different languages in one area can be a problem.</a:t>
            </a:r>
          </a:p>
          <a:p>
            <a:pPr marL="914400" lvl="1" indent="-457200">
              <a:buFont typeface="Arial" panose="020B0604020202020204" pitchFamily="34" charset="0"/>
              <a:buChar char="•"/>
            </a:pPr>
            <a:r>
              <a:rPr lang="en-US" altLang="en-US" sz="2600" dirty="0">
                <a:latin typeface="KG First Time In Forever" panose="02000506000000020003" pitchFamily="2" charset="0"/>
              </a:rPr>
              <a:t>Language barriers make it difficult to live, work, and trade with people who cannot communicate with each other.</a:t>
            </a:r>
          </a:p>
          <a:p>
            <a:pPr marL="457200" indent="-457200">
              <a:buFont typeface="Arial" panose="020B0604020202020204" pitchFamily="34" charset="0"/>
              <a:buChar char="•"/>
            </a:pPr>
            <a:endParaRPr lang="en-US" altLang="en-US" sz="2600" dirty="0">
              <a:latin typeface="KG First Time In Forever" panose="02000506000000020003" pitchFamily="2" charset="0"/>
            </a:endParaRPr>
          </a:p>
          <a:p>
            <a:pPr marL="457200" indent="-457200">
              <a:buFont typeface="Arial" panose="020B0604020202020204" pitchFamily="34" charset="0"/>
              <a:buChar char="•"/>
            </a:pPr>
            <a:r>
              <a:rPr lang="en-US" altLang="en-US" sz="2600" dirty="0">
                <a:latin typeface="KG First Time In Forever" panose="02000506000000020003" pitchFamily="2" charset="0"/>
              </a:rPr>
              <a:t>So…</a:t>
            </a:r>
          </a:p>
          <a:p>
            <a:pPr marL="914400" lvl="1" indent="-457200">
              <a:buFont typeface="Arial" panose="020B0604020202020204" pitchFamily="34" charset="0"/>
              <a:buChar char="•"/>
            </a:pPr>
            <a:r>
              <a:rPr lang="en-US" altLang="en-US" sz="2600" dirty="0">
                <a:latin typeface="KG First Time In Forever" panose="02000506000000020003" pitchFamily="2" charset="0"/>
              </a:rPr>
              <a:t>Schoolchildren learn 1 or 2 other languages besides their own.</a:t>
            </a:r>
          </a:p>
          <a:p>
            <a:pPr marL="914400" lvl="1" indent="-457200">
              <a:buFont typeface="Arial" panose="020B0604020202020204" pitchFamily="34" charset="0"/>
              <a:buChar char="•"/>
            </a:pPr>
            <a:r>
              <a:rPr lang="en-US" altLang="en-US" sz="2600" dirty="0">
                <a:latin typeface="KG First Time In Forever" panose="02000506000000020003" pitchFamily="2" charset="0"/>
              </a:rPr>
              <a:t>European Union has 23 “official” languages to make sure that people can understand laws and decisions made by the government.</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endParaRPr lang="en-US" sz="2600" dirty="0">
              <a:latin typeface="KG First Time In Forever" panose="02000506000000020003" pitchFamily="2" charset="0"/>
            </a:endParaRPr>
          </a:p>
        </p:txBody>
      </p:sp>
      <p:sp>
        <p:nvSpPr>
          <p:cNvPr id="6" name="Rectangle 5"/>
          <p:cNvSpPr/>
          <p:nvPr/>
        </p:nvSpPr>
        <p:spPr>
          <a:xfrm>
            <a:off x="2470228" y="61142"/>
            <a:ext cx="7251602" cy="1084912"/>
          </a:xfrm>
          <a:prstGeom prst="rect">
            <a:avLst/>
          </a:prstGeom>
          <a:noFill/>
        </p:spPr>
        <p:txBody>
          <a:bodyPr wrap="square" lIns="68580" tIns="34290" rIns="68580" bIns="34290">
            <a:spAutoFit/>
          </a:bodyPr>
          <a:lstStyle/>
          <a:p>
            <a:pPr algn="ctr"/>
            <a:r>
              <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Diversity Today</a:t>
            </a: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81958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83204" y="336177"/>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1"/>
            <a:ext cx="8625443" cy="6933308"/>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Comprehension Check</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Print off the Comprehension Check for each student.</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After the lesson, have the students answer the questions. *This could also be used as a quiz</a:t>
            </a:r>
            <a:r>
              <a:rPr lang="en-US" sz="3600" dirty="0">
                <a:solidFill>
                  <a:srgbClr val="FF0000"/>
                </a:solidFill>
                <a:latin typeface="KG First Time In Forever" panose="02000506000000020003" pitchFamily="2" charset="0"/>
                <a:ea typeface="KBScaredStraight" panose="02000603000000000000" pitchFamily="2" charset="0"/>
              </a:rPr>
              <a:t>.</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8"/>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5437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7745131" y="2963488"/>
            <a:ext cx="4581575" cy="931024"/>
          </a:xfrm>
          <a:prstGeom prst="rect">
            <a:avLst/>
          </a:prstGeom>
          <a:noFill/>
        </p:spPr>
        <p:txBody>
          <a:bodyPr wrap="squar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European Languages</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2794067" y="-164292"/>
            <a:ext cx="6318916" cy="7186583"/>
          </a:xfrm>
          <a:prstGeom prst="rect">
            <a:avLst/>
          </a:prstGeom>
          <a:noFill/>
        </p:spPr>
        <p:txBody>
          <a:bodyPr wrap="square" rtlCol="0">
            <a:spAutoFit/>
          </a:bodyPr>
          <a:lstStyle/>
          <a:p>
            <a:pPr marL="228600" indent="-228600">
              <a:buAutoNum type="arabicPeriod"/>
            </a:pPr>
            <a:r>
              <a:rPr lang="en-US" sz="1600" dirty="0">
                <a:latin typeface="KG First Time In Forever" panose="02000506000000020003" pitchFamily="2" charset="0"/>
              </a:rPr>
              <a:t>Where did European languages come from?</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2. Why are so many different languages spoken in Europe today?</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3. What are the three main language families in Europe?</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4. What have Europeans done to try to solve the problem of so many languages?</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5. In what way are the German and English languages alike?</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6. Which languages come from the language of the ancient Roman Empire?</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7. Which European language family has the largest number of native speakers?</a:t>
            </a:r>
          </a:p>
          <a:p>
            <a:endParaRPr lang="en-US" sz="1600" dirty="0">
              <a:latin typeface="KG First Time In Forever" panose="02000506000000020003" pitchFamily="2" charset="0"/>
            </a:endParaRPr>
          </a:p>
          <a:p>
            <a:endParaRPr lang="en-US" sz="1600" dirty="0">
              <a:latin typeface="KG First Time In Forever" panose="02000506000000020003" pitchFamily="2" charset="0"/>
            </a:endParaRPr>
          </a:p>
          <a:p>
            <a:r>
              <a:rPr lang="en-US" sz="1600" dirty="0">
                <a:latin typeface="KG First Time In Forever" panose="02000506000000020003" pitchFamily="2" charset="0"/>
              </a:rPr>
              <a:t>8. What is a problem caused by many languages spoken in the same country?</a:t>
            </a:r>
          </a:p>
          <a:p>
            <a:endParaRPr lang="en-US" sz="1600" b="1" dirty="0">
              <a:latin typeface="KG First Time In Forever" panose="02000506000000020003" pitchFamily="2" charset="0"/>
            </a:endParaRPr>
          </a:p>
          <a:p>
            <a:endParaRPr lang="en-US" sz="1450" dirty="0">
              <a:latin typeface="KG First Time In Forever" panose="02000506000000020003" pitchFamily="2" charset="0"/>
            </a:endParaRPr>
          </a:p>
          <a:p>
            <a:r>
              <a:rPr lang="en-US" sz="1450" dirty="0">
                <a:latin typeface="KG First Time In Forever" panose="02000506000000020003" pitchFamily="2" charset="0"/>
              </a:rPr>
              <a:t> </a:t>
            </a:r>
            <a:endParaRPr lang="en-US" sz="1600" dirty="0">
              <a:latin typeface="KG First Time In Forever" panose="02000506000000020003" pitchFamily="2" charset="0"/>
            </a:endParaRPr>
          </a:p>
        </p:txBody>
      </p:sp>
      <p:sp>
        <p:nvSpPr>
          <p:cNvPr id="7" name="TextBox 6"/>
          <p:cNvSpPr txBox="1"/>
          <p:nvPr/>
        </p:nvSpPr>
        <p:spPr>
          <a:xfrm rot="5400000">
            <a:off x="621363"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1731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44250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83204" y="336177"/>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1"/>
            <a:ext cx="8625443" cy="5594480"/>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out the exit slip page for each student.</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Have students write down their opinions to the questions on the ticket.  </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Collect the tickets and briefly discuss the answers during the next class.</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3088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29659" y="322889"/>
            <a:ext cx="4258923" cy="684803"/>
          </a:xfrm>
          <a:prstGeom prst="rect">
            <a:avLst/>
          </a:prstGeom>
          <a:noFill/>
        </p:spPr>
        <p:txBody>
          <a:bodyPr wrap="square" lIns="68580" tIns="34290" rIns="68580" bIns="34290">
            <a:spAutoFit/>
          </a:bodyPr>
          <a:lstStyle/>
          <a:p>
            <a:pPr algn="ctr"/>
            <a:r>
              <a:rPr lang="en-US" sz="40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In My Opinion…</a:t>
            </a:r>
          </a:p>
        </p:txBody>
      </p:sp>
      <p:sp>
        <p:nvSpPr>
          <p:cNvPr id="15" name="TextBox 14"/>
          <p:cNvSpPr txBox="1"/>
          <p:nvPr/>
        </p:nvSpPr>
        <p:spPr>
          <a:xfrm>
            <a:off x="3756291" y="959152"/>
            <a:ext cx="4464582" cy="1077218"/>
          </a:xfrm>
          <a:prstGeom prst="rect">
            <a:avLst/>
          </a:prstGeom>
          <a:noFill/>
        </p:spPr>
        <p:txBody>
          <a:bodyPr wrap="square" rtlCol="0">
            <a:spAutoFit/>
          </a:bodyPr>
          <a:lstStyle/>
          <a:p>
            <a:pPr algn="ctr"/>
            <a:r>
              <a:rPr lang="en-US" sz="1600" dirty="0">
                <a:latin typeface="KG First Time In Forever" panose="02000506000000020003" pitchFamily="2" charset="0"/>
                <a:ea typeface="KBScaredStraight" panose="02000603000000000000" pitchFamily="2" charset="0"/>
              </a:rPr>
              <a:t>Why do you think speaking more than one language is more common in Europe than in the US? Why might it be important for Americans to be bilingual?</a:t>
            </a:r>
          </a:p>
        </p:txBody>
      </p:sp>
      <p:sp>
        <p:nvSpPr>
          <p:cNvPr id="9" name="Rounded Rectangular Callout 8"/>
          <p:cNvSpPr/>
          <p:nvPr/>
        </p:nvSpPr>
        <p:spPr>
          <a:xfrm rot="1215063">
            <a:off x="3702262" y="2231989"/>
            <a:ext cx="4319305" cy="4208255"/>
          </a:xfrm>
          <a:prstGeom prst="wedgeRoundRectCallout">
            <a:avLst>
              <a:gd name="adj1" fmla="val -47033"/>
              <a:gd name="adj2" fmla="val 61255"/>
              <a:gd name="adj3" fmla="val 16667"/>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24000" y="0"/>
            <a:ext cx="880073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477664" y="6635862"/>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2" name="TextBox 21"/>
          <p:cNvSpPr txBox="1"/>
          <p:nvPr/>
        </p:nvSpPr>
        <p:spPr>
          <a:xfrm>
            <a:off x="1524000" y="1"/>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:_______________________</a:t>
            </a:r>
          </a:p>
        </p:txBody>
      </p:sp>
    </p:spTree>
    <p:extLst>
      <p:ext uri="{BB962C8B-B14F-4D97-AF65-F5344CB8AC3E}">
        <p14:creationId xmlns:p14="http://schemas.microsoft.com/office/powerpoint/2010/main" val="330969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83204" y="336177"/>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2"/>
            <a:ext cx="8625443" cy="246580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8"/>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pic>
        <p:nvPicPr>
          <p:cNvPr id="7" name="Picture 6">
            <a:extLst>
              <a:ext uri="{FF2B5EF4-FFF2-40B4-BE49-F238E27FC236}">
                <a16:creationId xmlns:a16="http://schemas.microsoft.com/office/drawing/2014/main" id="{A3105BA7-D40E-4301-AA02-C8FDF2FB2E86}"/>
              </a:ext>
            </a:extLst>
          </p:cNvPr>
          <p:cNvPicPr>
            <a:picLocks noChangeAspect="1"/>
          </p:cNvPicPr>
          <p:nvPr/>
        </p:nvPicPr>
        <p:blipFill>
          <a:blip r:embed="rId3"/>
          <a:stretch>
            <a:fillRect/>
          </a:stretch>
        </p:blipFill>
        <p:spPr>
          <a:xfrm>
            <a:off x="1816118" y="472208"/>
            <a:ext cx="8692678" cy="5701047"/>
          </a:xfrm>
          <a:prstGeom prst="rect">
            <a:avLst/>
          </a:prstGeom>
        </p:spPr>
      </p:pic>
    </p:spTree>
    <p:extLst>
      <p:ext uri="{BB962C8B-B14F-4D97-AF65-F5344CB8AC3E}">
        <p14:creationId xmlns:p14="http://schemas.microsoft.com/office/powerpoint/2010/main" val="199192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p:nvSpPr>
        <p:spPr>
          <a:xfrm>
            <a:off x="1675039" y="208759"/>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899684" y="550711"/>
            <a:ext cx="8625443" cy="530209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Activity 1: Languages Gallery Walk</a:t>
            </a:r>
          </a:p>
          <a:p>
            <a:pPr marL="457200" indent="-457200">
              <a:buFont typeface="Arial" panose="020B0604020202020204" pitchFamily="34" charset="0"/>
              <a:buChar char="•"/>
              <a:defRPr/>
            </a:pPr>
            <a:r>
              <a:rPr lang="en-US" altLang="en-US" sz="2200" dirty="0">
                <a:latin typeface="KG First Time In Forever" panose="02000506000000020003" pitchFamily="2" charset="0"/>
                <a:ea typeface="KBScaredStraight" panose="02000603000000000000" pitchFamily="2" charset="0"/>
              </a:rPr>
              <a:t>Print off the following 6 slides and post them around the room.</a:t>
            </a:r>
          </a:p>
          <a:p>
            <a:pPr marL="457200" indent="-457200">
              <a:buFont typeface="Arial" panose="020B0604020202020204" pitchFamily="34" charset="0"/>
              <a:buChar char="•"/>
              <a:defRPr/>
            </a:pPr>
            <a:r>
              <a:rPr lang="en-US" altLang="en-US" sz="2200" dirty="0">
                <a:latin typeface="KG First Time In Forever" panose="02000506000000020003" pitchFamily="2" charset="0"/>
                <a:ea typeface="KBScaredStraight" panose="02000603000000000000" pitchFamily="2" charset="0"/>
              </a:rPr>
              <a:t>Remote alternative: Breakout Rooms</a:t>
            </a:r>
          </a:p>
          <a:p>
            <a:pPr marL="457200" indent="-457200">
              <a:buFont typeface="Arial" panose="020B0604020202020204" pitchFamily="34" charset="0"/>
              <a:buChar char="•"/>
              <a:defRPr/>
            </a:pPr>
            <a:r>
              <a:rPr lang="en-US" altLang="en-US" sz="2200" dirty="0">
                <a:latin typeface="KG First Time In Forever" panose="02000506000000020003" pitchFamily="2" charset="0"/>
                <a:ea typeface="KBScaredStraight" panose="02000603000000000000" pitchFamily="2" charset="0"/>
              </a:rPr>
              <a:t>Print off the European Languages Gallery Walk handout for each student/ group in the Breakout Rooms.</a:t>
            </a:r>
          </a:p>
          <a:p>
            <a:pPr marL="457200" indent="-457200">
              <a:buFont typeface="Arial" panose="020B0604020202020204" pitchFamily="34" charset="0"/>
              <a:buChar char="•"/>
              <a:defRPr/>
            </a:pPr>
            <a:endParaRPr lang="en-US" altLang="en-US" sz="2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altLang="en-US" sz="2200" dirty="0">
                <a:latin typeface="KG First Time In Forever" panose="02000506000000020003" pitchFamily="2" charset="0"/>
                <a:ea typeface="KBScaredStraight" panose="02000603000000000000" pitchFamily="2" charset="0"/>
              </a:rPr>
              <a:t>SW travel to each poster in the assigned room. Each group will read it and one recorder will write down what the group thinks the language is on the poster. *</a:t>
            </a:r>
            <a:r>
              <a:rPr lang="en-US" sz="2200" dirty="0">
                <a:latin typeface="KG First Time In Forever" panose="02000506000000020003" pitchFamily="2" charset="0"/>
                <a:ea typeface="KBScaredStraight" panose="02000603000000000000" pitchFamily="2" charset="0"/>
                <a:cs typeface="Arial" panose="020B0604020202020204" pitchFamily="34" charset="0"/>
              </a:rPr>
              <a:t>The timer will be set so the students know when to return to their seats/ GENERAL ROOM.</a:t>
            </a:r>
          </a:p>
          <a:p>
            <a:pPr marL="457200" indent="-457200">
              <a:buFont typeface="Arial" panose="020B0604020202020204" pitchFamily="34" charset="0"/>
              <a:buChar char="•"/>
              <a:defRPr/>
            </a:pPr>
            <a:endParaRPr lang="en-US" sz="22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defRPr/>
            </a:pPr>
            <a:r>
              <a:rPr lang="en-US" sz="2200" dirty="0">
                <a:latin typeface="KG First Time In Forever" panose="02000506000000020003" pitchFamily="2" charset="0"/>
                <a:ea typeface="KBScaredStraight" panose="02000603000000000000" pitchFamily="2" charset="0"/>
                <a:cs typeface="Arial" panose="020B0604020202020204" pitchFamily="34" charset="0"/>
              </a:rPr>
              <a:t>At the end of today’s lesson, students will go back and classify each poster by language family</a:t>
            </a:r>
            <a:endParaRPr lang="en-US" sz="1500" dirty="0">
              <a:latin typeface="KBScaredStraight" panose="02000603000000000000" pitchFamily="2" charset="0"/>
              <a:ea typeface="KBScaredStraight" panose="02000603000000000000" pitchFamily="2" charset="0"/>
            </a:endParaRPr>
          </a:p>
          <a:p>
            <a:endParaRPr lang="en-US" sz="18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1456766"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1608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4916731"/>
          </a:xfrm>
          <a:prstGeom prst="rect">
            <a:avLst/>
          </a:prstGeom>
          <a:noFill/>
        </p:spPr>
        <p:txBody>
          <a:bodyPr wrap="square" rtlCol="0">
            <a:spAutoFit/>
          </a:bodyPr>
          <a:lstStyle/>
          <a:p>
            <a:pPr algn="ctr">
              <a:defRPr/>
            </a:pPr>
            <a:r>
              <a:rPr lang="en-US" altLang="en-US" sz="6000" dirty="0">
                <a:latin typeface="KG First Time In Forever" panose="02000506000000020003" pitchFamily="2" charset="0"/>
                <a:ea typeface="KBScaredStraight" panose="02000603000000000000" pitchFamily="2" charset="0"/>
              </a:rPr>
              <a:t>Hallo! </a:t>
            </a:r>
            <a:r>
              <a:rPr lang="en-US" altLang="en-US" sz="6000" dirty="0" err="1">
                <a:latin typeface="KG First Time In Forever" panose="02000506000000020003" pitchFamily="2" charset="0"/>
                <a:ea typeface="KBScaredStraight" panose="02000603000000000000" pitchFamily="2" charset="0"/>
              </a:rPr>
              <a:t>Ich</a:t>
            </a:r>
            <a:r>
              <a:rPr lang="en-US" altLang="en-US" sz="6000" dirty="0">
                <a:latin typeface="KG First Time In Forever" panose="02000506000000020003" pitchFamily="2" charset="0"/>
                <a:ea typeface="KBScaredStraight" panose="02000603000000000000" pitchFamily="2" charset="0"/>
              </a:rPr>
              <a:t> bin </a:t>
            </a:r>
            <a:r>
              <a:rPr lang="en-US" altLang="en-US" sz="6000" dirty="0" err="1">
                <a:latin typeface="KG First Time In Forever" panose="02000506000000020003" pitchFamily="2" charset="0"/>
                <a:ea typeface="KBScaredStraight" panose="02000603000000000000" pitchFamily="2" charset="0"/>
              </a:rPr>
              <a:t>froh</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dass</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Sie</a:t>
            </a:r>
            <a:r>
              <a:rPr lang="en-US" altLang="en-US" sz="6000" dirty="0">
                <a:latin typeface="KG First Time In Forever" panose="02000506000000020003" pitchFamily="2" charset="0"/>
                <a:ea typeface="KBScaredStraight" panose="02000603000000000000" pitchFamily="2" charset="0"/>
              </a:rPr>
              <a:t> in </a:t>
            </a:r>
            <a:r>
              <a:rPr lang="en-US" altLang="en-US" sz="6000" dirty="0" err="1">
                <a:latin typeface="KG First Time In Forever" panose="02000506000000020003" pitchFamily="2" charset="0"/>
                <a:ea typeface="KBScaredStraight" panose="02000603000000000000" pitchFamily="2" charset="0"/>
              </a:rPr>
              <a:t>meiner</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Gemeinschaftskunde-Klasse</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sind</a:t>
            </a:r>
            <a:r>
              <a:rPr lang="en-US" altLang="en-US" sz="6000" dirty="0">
                <a:latin typeface="KG First Time In Forever" panose="02000506000000020003" pitchFamily="2" charset="0"/>
                <a:ea typeface="KBScaredStraight" panose="02000603000000000000" pitchFamily="2" charset="0"/>
              </a:rPr>
              <a:t>. Auf Wiedersehen!</a:t>
            </a:r>
          </a:p>
          <a:p>
            <a:endParaRPr lang="en-US" sz="1350" dirty="0"/>
          </a:p>
        </p:txBody>
      </p:sp>
      <p:sp>
        <p:nvSpPr>
          <p:cNvPr id="6" name="Rectangle 5"/>
          <p:cNvSpPr/>
          <p:nvPr/>
        </p:nvSpPr>
        <p:spPr>
          <a:xfrm>
            <a:off x="5005656" y="61143"/>
            <a:ext cx="2180725"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ONE</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876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3993401"/>
          </a:xfrm>
          <a:prstGeom prst="rect">
            <a:avLst/>
          </a:prstGeom>
          <a:noFill/>
        </p:spPr>
        <p:txBody>
          <a:bodyPr wrap="square" rtlCol="0">
            <a:spAutoFit/>
          </a:bodyPr>
          <a:lstStyle/>
          <a:p>
            <a:pPr algn="ctr">
              <a:defRPr/>
            </a:pPr>
            <a:r>
              <a:rPr lang="en-US" altLang="en-US" sz="6000" dirty="0" err="1">
                <a:latin typeface="KG First Time In Forever" panose="02000506000000020003" pitchFamily="2" charset="0"/>
                <a:ea typeface="KBScaredStraight" panose="02000603000000000000" pitchFamily="2" charset="0"/>
              </a:rPr>
              <a:t>Olá</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Estou</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contente</a:t>
            </a:r>
            <a:r>
              <a:rPr lang="en-US" altLang="en-US" sz="6000" dirty="0">
                <a:latin typeface="KG First Time In Forever" panose="02000506000000020003" pitchFamily="2" charset="0"/>
                <a:ea typeface="KBScaredStraight" panose="02000603000000000000" pitchFamily="2" charset="0"/>
              </a:rPr>
              <a:t> de que </a:t>
            </a:r>
            <a:r>
              <a:rPr lang="en-US" altLang="en-US" sz="6000" dirty="0" err="1">
                <a:latin typeface="KG First Time In Forever" panose="02000506000000020003" pitchFamily="2" charset="0"/>
                <a:ea typeface="KBScaredStraight" panose="02000603000000000000" pitchFamily="2" charset="0"/>
              </a:rPr>
              <a:t>você</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esteja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na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minha</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classe</a:t>
            </a:r>
            <a:r>
              <a:rPr lang="en-US" altLang="en-US" sz="6000" dirty="0">
                <a:latin typeface="KG First Time In Forever" panose="02000506000000020003" pitchFamily="2" charset="0"/>
                <a:ea typeface="KBScaredStraight" panose="02000603000000000000" pitchFamily="2" charset="0"/>
              </a:rPr>
              <a:t> de </a:t>
            </a:r>
            <a:r>
              <a:rPr lang="en-US" altLang="en-US" sz="6000" dirty="0" err="1">
                <a:latin typeface="KG First Time In Forever" panose="02000506000000020003" pitchFamily="2" charset="0"/>
                <a:ea typeface="KBScaredStraight" panose="02000603000000000000" pitchFamily="2" charset="0"/>
              </a:rPr>
              <a:t>Estudos</a:t>
            </a:r>
            <a:r>
              <a:rPr lang="en-US" altLang="en-US" sz="6000" dirty="0">
                <a:latin typeface="KG First Time In Forever" panose="02000506000000020003" pitchFamily="2" charset="0"/>
                <a:ea typeface="KBScaredStraight" panose="02000603000000000000" pitchFamily="2" charset="0"/>
              </a:rPr>
              <a:t> Social. </a:t>
            </a:r>
            <a:r>
              <a:rPr lang="en-US" altLang="en-US" sz="6000" dirty="0" err="1">
                <a:latin typeface="KG First Time In Forever" panose="02000506000000020003" pitchFamily="2" charset="0"/>
                <a:ea typeface="KBScaredStraight" panose="02000603000000000000" pitchFamily="2" charset="0"/>
              </a:rPr>
              <a:t>Adeus</a:t>
            </a:r>
            <a:r>
              <a:rPr lang="en-US" altLang="en-US" sz="6000" dirty="0">
                <a:latin typeface="KG First Time In Forever" panose="02000506000000020003" pitchFamily="2" charset="0"/>
                <a:ea typeface="KBScaredStraight" panose="02000603000000000000" pitchFamily="2" charset="0"/>
              </a:rPr>
              <a:t>!</a:t>
            </a:r>
          </a:p>
          <a:p>
            <a:endParaRPr lang="en-US" sz="1350" dirty="0"/>
          </a:p>
        </p:txBody>
      </p:sp>
      <p:sp>
        <p:nvSpPr>
          <p:cNvPr id="6" name="Rectangle 5"/>
          <p:cNvSpPr/>
          <p:nvPr/>
        </p:nvSpPr>
        <p:spPr>
          <a:xfrm>
            <a:off x="4919509" y="61143"/>
            <a:ext cx="2353016"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TWO</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06094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3993401"/>
          </a:xfrm>
          <a:prstGeom prst="rect">
            <a:avLst/>
          </a:prstGeom>
          <a:noFill/>
        </p:spPr>
        <p:txBody>
          <a:bodyPr wrap="square" rtlCol="0">
            <a:spAutoFit/>
          </a:bodyPr>
          <a:lstStyle/>
          <a:p>
            <a:pPr algn="ctr">
              <a:defRPr/>
            </a:pPr>
            <a:r>
              <a:rPr lang="en-US" altLang="en-US" sz="6000" dirty="0">
                <a:latin typeface="KG First Time In Forever" panose="02000506000000020003" pitchFamily="2" charset="0"/>
                <a:ea typeface="KBScaredStraight" panose="02000603000000000000" pitchFamily="2" charset="0"/>
              </a:rPr>
              <a:t>¡</a:t>
            </a:r>
            <a:r>
              <a:rPr lang="en-US" altLang="en-US" sz="6000" dirty="0" err="1">
                <a:latin typeface="KG First Time In Forever" panose="02000506000000020003" pitchFamily="2" charset="0"/>
                <a:ea typeface="KBScaredStraight" panose="02000603000000000000" pitchFamily="2" charset="0"/>
              </a:rPr>
              <a:t>Hola</a:t>
            </a:r>
            <a:r>
              <a:rPr lang="en-US" altLang="en-US" sz="6000" dirty="0">
                <a:latin typeface="KG First Time In Forever" panose="02000506000000020003" pitchFamily="2" charset="0"/>
                <a:ea typeface="KBScaredStraight" panose="02000603000000000000" pitchFamily="2" charset="0"/>
              </a:rPr>
              <a:t>! Me </a:t>
            </a:r>
            <a:r>
              <a:rPr lang="en-US" altLang="en-US" sz="6000" dirty="0" err="1">
                <a:latin typeface="KG First Time In Forever" panose="02000506000000020003" pitchFamily="2" charset="0"/>
                <a:ea typeface="KBScaredStraight" panose="02000603000000000000" pitchFamily="2" charset="0"/>
              </a:rPr>
              <a:t>alegro</a:t>
            </a:r>
            <a:r>
              <a:rPr lang="en-US" altLang="en-US" sz="6000" dirty="0">
                <a:latin typeface="KG First Time In Forever" panose="02000506000000020003" pitchFamily="2" charset="0"/>
                <a:ea typeface="KBScaredStraight" panose="02000603000000000000" pitchFamily="2" charset="0"/>
              </a:rPr>
              <a:t> de que </a:t>
            </a:r>
            <a:r>
              <a:rPr lang="en-US" altLang="en-US" sz="6000" dirty="0" err="1">
                <a:latin typeface="KG First Time In Forever" panose="02000506000000020003" pitchFamily="2" charset="0"/>
                <a:ea typeface="KBScaredStraight" panose="02000603000000000000" pitchFamily="2" charset="0"/>
              </a:rPr>
              <a:t>usted</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esté</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en</a:t>
            </a:r>
            <a:r>
              <a:rPr lang="en-US" altLang="en-US" sz="6000" dirty="0">
                <a:latin typeface="KG First Time In Forever" panose="02000506000000020003" pitchFamily="2" charset="0"/>
                <a:ea typeface="KBScaredStraight" panose="02000603000000000000" pitchFamily="2" charset="0"/>
              </a:rPr>
              <a:t> mi </a:t>
            </a:r>
            <a:r>
              <a:rPr lang="en-US" altLang="en-US" sz="6000" dirty="0" err="1">
                <a:latin typeface="KG First Time In Forever" panose="02000506000000020003" pitchFamily="2" charset="0"/>
                <a:ea typeface="KBScaredStraight" panose="02000603000000000000" pitchFamily="2" charset="0"/>
              </a:rPr>
              <a:t>clase</a:t>
            </a:r>
            <a:r>
              <a:rPr lang="en-US" altLang="en-US" sz="6000" dirty="0">
                <a:latin typeface="KG First Time In Forever" panose="02000506000000020003" pitchFamily="2" charset="0"/>
                <a:ea typeface="KBScaredStraight" panose="02000603000000000000" pitchFamily="2" charset="0"/>
              </a:rPr>
              <a:t> de </a:t>
            </a:r>
            <a:r>
              <a:rPr lang="en-US" altLang="en-US" sz="6000" dirty="0" err="1">
                <a:latin typeface="KG First Time In Forever" panose="02000506000000020003" pitchFamily="2" charset="0"/>
                <a:ea typeface="KBScaredStraight" panose="02000603000000000000" pitchFamily="2" charset="0"/>
              </a:rPr>
              <a:t>Estudios</a:t>
            </a:r>
            <a:r>
              <a:rPr lang="en-US" altLang="en-US" sz="6000" dirty="0">
                <a:latin typeface="KG First Time In Forever" panose="02000506000000020003" pitchFamily="2" charset="0"/>
                <a:ea typeface="KBScaredStraight" panose="02000603000000000000" pitchFamily="2" charset="0"/>
              </a:rPr>
              <a:t> Social. ¡Hasta la vista! </a:t>
            </a:r>
          </a:p>
          <a:p>
            <a:endParaRPr lang="en-US" sz="1350" dirty="0"/>
          </a:p>
        </p:txBody>
      </p:sp>
      <p:sp>
        <p:nvSpPr>
          <p:cNvPr id="6" name="Rectangle 5"/>
          <p:cNvSpPr/>
          <p:nvPr/>
        </p:nvSpPr>
        <p:spPr>
          <a:xfrm>
            <a:off x="4631355" y="61143"/>
            <a:ext cx="2929328"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THREE</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3913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4916731"/>
          </a:xfrm>
          <a:prstGeom prst="rect">
            <a:avLst/>
          </a:prstGeom>
          <a:noFill/>
        </p:spPr>
        <p:txBody>
          <a:bodyPr wrap="square" rtlCol="0">
            <a:spAutoFit/>
          </a:bodyPr>
          <a:lstStyle/>
          <a:p>
            <a:pPr algn="ctr">
              <a:spcBef>
                <a:spcPct val="0"/>
              </a:spcBef>
              <a:buSzTx/>
              <a:buFontTx/>
              <a:buNone/>
            </a:pPr>
            <a:r>
              <a:rPr lang="en-US" altLang="en-US" sz="6000" dirty="0" err="1">
                <a:solidFill>
                  <a:srgbClr val="1F1F2E"/>
                </a:solidFill>
                <a:latin typeface="KBScaredStraight" panose="02000603000000000000" pitchFamily="2" charset="0"/>
              </a:rPr>
              <a:t>Здравствуйте</a:t>
            </a:r>
            <a:r>
              <a:rPr lang="en-US" altLang="en-US" sz="6000" dirty="0">
                <a:solidFill>
                  <a:srgbClr val="1F1F2E"/>
                </a:solidFill>
                <a:latin typeface="KBScaredStraight" panose="02000603000000000000" pitchFamily="2" charset="0"/>
              </a:rPr>
              <a:t>! Я </a:t>
            </a:r>
            <a:r>
              <a:rPr lang="en-US" altLang="en-US" sz="6000" dirty="0" err="1">
                <a:solidFill>
                  <a:srgbClr val="1F1F2E"/>
                </a:solidFill>
                <a:latin typeface="KBScaredStraight" panose="02000603000000000000" pitchFamily="2" charset="0"/>
              </a:rPr>
              <a:t>рад</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что</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Вы</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находитесь</a:t>
            </a:r>
            <a:r>
              <a:rPr lang="en-US" altLang="en-US" sz="6000" dirty="0">
                <a:solidFill>
                  <a:srgbClr val="1F1F2E"/>
                </a:solidFill>
                <a:latin typeface="KBScaredStraight" panose="02000603000000000000" pitchFamily="2" charset="0"/>
              </a:rPr>
              <a:t> в </a:t>
            </a:r>
            <a:r>
              <a:rPr lang="en-US" altLang="en-US" sz="6000" dirty="0" err="1">
                <a:solidFill>
                  <a:srgbClr val="1F1F2E"/>
                </a:solidFill>
                <a:latin typeface="KBScaredStraight" panose="02000603000000000000" pitchFamily="2" charset="0"/>
              </a:rPr>
              <a:t>моем</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классе</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Общественных</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наук</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До</a:t>
            </a:r>
            <a:r>
              <a:rPr lang="en-US" altLang="en-US" sz="6000" dirty="0">
                <a:solidFill>
                  <a:srgbClr val="1F1F2E"/>
                </a:solidFill>
                <a:latin typeface="KBScaredStraight" panose="02000603000000000000" pitchFamily="2" charset="0"/>
              </a:rPr>
              <a:t> </a:t>
            </a:r>
            <a:r>
              <a:rPr lang="en-US" altLang="en-US" sz="6000" dirty="0" err="1">
                <a:solidFill>
                  <a:srgbClr val="1F1F2E"/>
                </a:solidFill>
                <a:latin typeface="KBScaredStraight" panose="02000603000000000000" pitchFamily="2" charset="0"/>
              </a:rPr>
              <a:t>свидания</a:t>
            </a:r>
            <a:r>
              <a:rPr lang="en-US" altLang="en-US" sz="6000" dirty="0">
                <a:solidFill>
                  <a:srgbClr val="1F1F2E"/>
                </a:solidFill>
                <a:latin typeface="KBScaredStraight" panose="02000603000000000000" pitchFamily="2" charset="0"/>
              </a:rPr>
              <a:t>!</a:t>
            </a:r>
          </a:p>
          <a:p>
            <a:endParaRPr lang="en-US" sz="1350" dirty="0"/>
          </a:p>
        </p:txBody>
      </p:sp>
      <p:sp>
        <p:nvSpPr>
          <p:cNvPr id="6" name="Rectangle 5"/>
          <p:cNvSpPr/>
          <p:nvPr/>
        </p:nvSpPr>
        <p:spPr>
          <a:xfrm>
            <a:off x="4807687" y="61143"/>
            <a:ext cx="2576667"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FOUR</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897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019887" y="0"/>
            <a:ext cx="8134643"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2062090" y="1422641"/>
            <a:ext cx="8050235" cy="3993401"/>
          </a:xfrm>
          <a:prstGeom prst="rect">
            <a:avLst/>
          </a:prstGeom>
          <a:noFill/>
        </p:spPr>
        <p:txBody>
          <a:bodyPr wrap="square" rtlCol="0">
            <a:spAutoFit/>
          </a:bodyPr>
          <a:lstStyle/>
          <a:p>
            <a:pPr algn="ctr">
              <a:defRPr/>
            </a:pPr>
            <a:r>
              <a:rPr lang="en-US" altLang="en-US" sz="6000" dirty="0">
                <a:latin typeface="KG First Time In Forever" panose="02000506000000020003" pitchFamily="2" charset="0"/>
                <a:ea typeface="KBScaredStraight" panose="02000603000000000000" pitchFamily="2" charset="0"/>
              </a:rPr>
              <a:t>Bonjour! Je </a:t>
            </a:r>
            <a:r>
              <a:rPr lang="en-US" altLang="en-US" sz="6000" dirty="0" err="1">
                <a:latin typeface="KG First Time In Forever" panose="02000506000000020003" pitchFamily="2" charset="0"/>
                <a:ea typeface="KBScaredStraight" panose="02000603000000000000" pitchFamily="2" charset="0"/>
              </a:rPr>
              <a:t>suis</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heureux</a:t>
            </a:r>
            <a:r>
              <a:rPr lang="en-US" altLang="en-US" sz="6000" dirty="0">
                <a:latin typeface="KG First Time In Forever" panose="02000506000000020003" pitchFamily="2" charset="0"/>
                <a:ea typeface="KBScaredStraight" panose="02000603000000000000" pitchFamily="2" charset="0"/>
              </a:rPr>
              <a:t> que </a:t>
            </a:r>
            <a:r>
              <a:rPr lang="en-US" altLang="en-US" sz="6000" dirty="0" err="1">
                <a:latin typeface="KG First Time In Forever" panose="02000506000000020003" pitchFamily="2" charset="0"/>
                <a:ea typeface="KBScaredStraight" panose="02000603000000000000" pitchFamily="2" charset="0"/>
              </a:rPr>
              <a:t>vous</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soyez</a:t>
            </a:r>
            <a:r>
              <a:rPr lang="en-US" altLang="en-US" sz="6000" dirty="0">
                <a:latin typeface="KG First Time In Forever" panose="02000506000000020003" pitchFamily="2" charset="0"/>
                <a:ea typeface="KBScaredStraight" panose="02000603000000000000" pitchFamily="2" charset="0"/>
              </a:rPr>
              <a:t> </a:t>
            </a:r>
            <a:r>
              <a:rPr lang="en-US" altLang="en-US" sz="6000" dirty="0" err="1">
                <a:latin typeface="KG First Time In Forever" panose="02000506000000020003" pitchFamily="2" charset="0"/>
                <a:ea typeface="KBScaredStraight" panose="02000603000000000000" pitchFamily="2" charset="0"/>
              </a:rPr>
              <a:t>dans</a:t>
            </a:r>
            <a:r>
              <a:rPr lang="en-US" altLang="en-US" sz="6000" dirty="0">
                <a:latin typeface="KG First Time In Forever" panose="02000506000000020003" pitchFamily="2" charset="0"/>
                <a:ea typeface="KBScaredStraight" panose="02000603000000000000" pitchFamily="2" charset="0"/>
              </a:rPr>
              <a:t> ma </a:t>
            </a:r>
            <a:r>
              <a:rPr lang="en-US" altLang="en-US" sz="6000" dirty="0" err="1">
                <a:latin typeface="KG First Time In Forever" panose="02000506000000020003" pitchFamily="2" charset="0"/>
                <a:ea typeface="KBScaredStraight" panose="02000603000000000000" pitchFamily="2" charset="0"/>
              </a:rPr>
              <a:t>classe</a:t>
            </a:r>
            <a:r>
              <a:rPr lang="en-US" altLang="en-US" sz="6000" dirty="0">
                <a:latin typeface="KG First Time In Forever" panose="02000506000000020003" pitchFamily="2" charset="0"/>
                <a:ea typeface="KBScaredStraight" panose="02000603000000000000" pitchFamily="2" charset="0"/>
              </a:rPr>
              <a:t> de Sciences </a:t>
            </a:r>
            <a:r>
              <a:rPr lang="en-US" altLang="en-US" sz="6000" dirty="0" err="1">
                <a:latin typeface="KG First Time In Forever" panose="02000506000000020003" pitchFamily="2" charset="0"/>
                <a:ea typeface="KBScaredStraight" panose="02000603000000000000" pitchFamily="2" charset="0"/>
              </a:rPr>
              <a:t>humaines</a:t>
            </a:r>
            <a:r>
              <a:rPr lang="en-US" altLang="en-US" sz="6000" dirty="0">
                <a:latin typeface="KG First Time In Forever" panose="02000506000000020003" pitchFamily="2" charset="0"/>
                <a:ea typeface="KBScaredStraight" panose="02000603000000000000" pitchFamily="2" charset="0"/>
              </a:rPr>
              <a:t>. Au revoir!</a:t>
            </a:r>
          </a:p>
          <a:p>
            <a:endParaRPr lang="en-US" sz="1350" dirty="0"/>
          </a:p>
        </p:txBody>
      </p:sp>
      <p:sp>
        <p:nvSpPr>
          <p:cNvPr id="6" name="Rectangle 5"/>
          <p:cNvSpPr/>
          <p:nvPr/>
        </p:nvSpPr>
        <p:spPr>
          <a:xfrm>
            <a:off x="5020886" y="61143"/>
            <a:ext cx="2150269" cy="1177245"/>
          </a:xfrm>
          <a:prstGeom prst="rect">
            <a:avLst/>
          </a:prstGeom>
          <a:noFill/>
        </p:spPr>
        <p:txBody>
          <a:bodyPr wrap="square" lIns="68580" tIns="34290" rIns="68580" bIns="34290">
            <a:spAutoFit/>
          </a:bodyPr>
          <a:lstStyle/>
          <a:p>
            <a:pPr algn="ctr"/>
            <a:r>
              <a:rPr lang="en-US" sz="72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FIVE</a:t>
            </a:r>
            <a:endParaRPr lang="en-US" sz="6600" dirty="0">
              <a:ln w="38100">
                <a:solidFill>
                  <a:sysClr val="windowText" lastClr="000000"/>
                </a:solidFill>
              </a:ln>
              <a:solidFill>
                <a:srgbClr val="F15A25"/>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967090" y="666746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33041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F0731237EB0B42BF161C868007D81C" ma:contentTypeVersion="3" ma:contentTypeDescription="Create a new document." ma:contentTypeScope="" ma:versionID="46c4113face8fddcf4e8e8d840267371">
  <xsd:schema xmlns:xsd="http://www.w3.org/2001/XMLSchema" xmlns:xs="http://www.w3.org/2001/XMLSchema" xmlns:p="http://schemas.microsoft.com/office/2006/metadata/properties" xmlns:ns2="8cab3f24-c325-43a0-82b5-4dad77d5d97b" targetNamespace="http://schemas.microsoft.com/office/2006/metadata/properties" ma:root="true" ma:fieldsID="b981989f4e2085b418dda5d58696bb0d" ns2:_="">
    <xsd:import namespace="8cab3f24-c325-43a0-82b5-4dad77d5d97b"/>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b3f24-c325-43a0-82b5-4dad77d5d97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8cab3f24-c325-43a0-82b5-4dad77d5d97b" xsi:nil="true"/>
  </documentManagement>
</p:properties>
</file>

<file path=customXml/itemProps1.xml><?xml version="1.0" encoding="utf-8"?>
<ds:datastoreItem xmlns:ds="http://schemas.openxmlformats.org/officeDocument/2006/customXml" ds:itemID="{AF2FF58B-56B4-4F95-A040-CCA9BE48E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b3f24-c325-43a0-82b5-4dad77d5d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E29DB9-0054-4250-AB52-7C3BD06FE8EA}">
  <ds:schemaRefs>
    <ds:schemaRef ds:uri="http://schemas.microsoft.com/sharepoint/v3/contenttype/forms"/>
  </ds:schemaRefs>
</ds:datastoreItem>
</file>

<file path=customXml/itemProps3.xml><?xml version="1.0" encoding="utf-8"?>
<ds:datastoreItem xmlns:ds="http://schemas.openxmlformats.org/officeDocument/2006/customXml" ds:itemID="{FCDF0ED8-0E7A-4D66-9B5C-D8F542AEEA6B}">
  <ds:schemaRefs>
    <ds:schemaRef ds:uri="http://schemas.microsoft.com/office/2006/metadata/properties"/>
    <ds:schemaRef ds:uri="http://schemas.microsoft.com/office/infopath/2007/PartnerControls"/>
    <ds:schemaRef ds:uri="8cab3f24-c325-43a0-82b5-4dad77d5d97b"/>
  </ds:schemaRefs>
</ds:datastoreItem>
</file>

<file path=docProps/app.xml><?xml version="1.0" encoding="utf-8"?>
<Properties xmlns="http://schemas.openxmlformats.org/officeDocument/2006/extended-properties" xmlns:vt="http://schemas.openxmlformats.org/officeDocument/2006/docPropsVTypes">
  <TotalTime>225</TotalTime>
  <Words>1539</Words>
  <Application>Microsoft Office PowerPoint</Application>
  <PresentationFormat>Widescreen</PresentationFormat>
  <Paragraphs>254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Givens, Patrice A.</dc:creator>
  <cp:lastModifiedBy>Givens, Patrice A.</cp:lastModifiedBy>
  <cp:revision>13</cp:revision>
  <dcterms:created xsi:type="dcterms:W3CDTF">2021-09-13T03:45:18Z</dcterms:created>
  <dcterms:modified xsi:type="dcterms:W3CDTF">2021-09-13T19:50:52Z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2021-09-13T03:45:18Z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9f14dba3-b814-4d2f-a43a-3da1233d6611</vt:lpwstr>
  </property>
  <property fmtid="{D5CDD505-2E9C-101B-9397-08002B2CF9AE}" pid="8" name="MSIP_Label_0ee3c538-ec52-435f-ae58-017644bd9513_ContentBits">
    <vt:lpwstr>0</vt:lpwstr>
  </property>
  <property fmtid="{D5CDD505-2E9C-101B-9397-08002B2CF9AE}" pid="9" name="ContentTypeId">
    <vt:lpwstr>0x01010061F0731237EB0B42BF161C868007D81C</vt:lpwstr>
  </property>
</Properties>
</file>