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5" r:id="rId3"/>
  </p:sldMasterIdLst>
  <p:sldIdLst>
    <p:sldId id="256" r:id="rId4"/>
    <p:sldId id="265" r:id="rId5"/>
    <p:sldId id="261" r:id="rId6"/>
    <p:sldId id="266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9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9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9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9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9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9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9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9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9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53" d="100"/>
          <a:sy n="53" d="100"/>
        </p:scale>
        <p:origin x="4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96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4B29A7-00A5-4448-A8F8-6218A29F3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4356D-D485-4220-8CDD-C2368D4A55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D1EEB-D63D-4651-A542-3BCE1010F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1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041979-7E5A-4F6E-8BF7-CDA6BC6581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76B60D-786E-4556-8ABB-5CDC62E54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94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8599ED-AB69-478B-A78C-9A31B4920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57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D4A1D5-35B9-4E6C-A6AC-75B56897F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3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43EC7B-9CFD-4C98-B145-EB0F26F1D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28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1FC01B-953E-49B9-9B0C-38292CE90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90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9D847E-FB3D-4724-9FEB-D44C7E51A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83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0B2D4A-9B01-475C-9ED3-CB976F1C0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0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6B60D-786E-4556-8ABB-5CDC62E54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9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98B7AC-3513-41F8-A483-5B49B5B302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89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44356D-D485-4220-8CDD-C2368D4A55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FD1EEB-D63D-4651-A542-3BCE1010F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15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600200"/>
            <a:ext cx="3810000" cy="449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041979-7E5A-4F6E-8BF7-CDA6BC6581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8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76B60D-786E-4556-8ABB-5CDC62E54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9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8599ED-AB69-478B-A78C-9A31B4920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57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D4A1D5-35B9-4E6C-A6AC-75B56897F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3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43EC7B-9CFD-4C98-B145-EB0F26F1D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28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1FC01B-953E-49B9-9B0C-38292CE90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90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9D847E-FB3D-4724-9FEB-D44C7E51A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8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599ED-AB69-478B-A78C-9A31B4920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57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0B2D4A-9B01-475C-9ED3-CB976F1C0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01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98B7AC-3513-41F8-A483-5B49B5B302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89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600200"/>
            <a:ext cx="7772400" cy="4495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44356D-D485-4220-8CDD-C2368D4A55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FD1EEB-D63D-4651-A542-3BCE1010F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15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600200"/>
            <a:ext cx="3810000" cy="449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041979-7E5A-4F6E-8BF7-CDA6BC6581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4A1D5-35B9-4E6C-A6AC-75B56897F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3EC7B-9CFD-4C98-B145-EB0F26F1D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2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FC01B-953E-49B9-9B0C-38292CE90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9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847E-FB3D-4724-9FEB-D44C7E51A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8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B2D4A-9B01-475C-9ED3-CB976F1C0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0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8B7AC-3513-41F8-A483-5B49B5B302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8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BAC9B6-44F7-4354-9CB9-74224EC33EC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96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QuestionShape"/>
          <p:cNvSpPr/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96" charset="2"/>
              <a:buNone/>
            </a:pPr>
            <a:r>
              <a:rPr lang="en-US" sz="3200" smtClean="0">
                <a:latin typeface="+mn-lt"/>
              </a:rPr>
              <a:t>A.) Response A</a:t>
            </a:r>
          </a:p>
        </p:txBody>
      </p:sp>
      <p:sp>
        <p:nvSpPr>
          <p:cNvPr id="4" name="BShape"/>
          <p:cNvSpPr/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96" charset="2"/>
              <a:buNone/>
            </a:pPr>
            <a:r>
              <a:rPr lang="en-US" sz="3200" smtClean="0">
                <a:latin typeface="+mn-lt"/>
              </a:rPr>
              <a:t>B.) Response B</a:t>
            </a:r>
          </a:p>
        </p:txBody>
      </p:sp>
      <p:sp>
        <p:nvSpPr>
          <p:cNvPr id="5" name="CShape"/>
          <p:cNvSpPr/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96" charset="2"/>
              <a:buNone/>
            </a:pPr>
            <a:r>
              <a:rPr lang="en-US" sz="3200" smtClean="0">
                <a:latin typeface="+mn-lt"/>
              </a:rPr>
              <a:t>C.) Response C</a:t>
            </a:r>
          </a:p>
        </p:txBody>
      </p:sp>
      <p:sp>
        <p:nvSpPr>
          <p:cNvPr id="6" name="DShape"/>
          <p:cNvSpPr/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96" charset="2"/>
              <a:buNone/>
            </a:pPr>
            <a:r>
              <a:rPr lang="en-US" sz="3200" smtClean="0">
                <a:latin typeface="+mn-lt"/>
              </a:rPr>
              <a:t>D.) Response D</a:t>
            </a:r>
          </a:p>
        </p:txBody>
      </p:sp>
      <p:sp>
        <p:nvSpPr>
          <p:cNvPr id="7" name="EShape"/>
          <p:cNvSpPr/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96" charset="2"/>
              <a:buNone/>
            </a:pPr>
            <a:r>
              <a:rPr lang="en-US" sz="3200" smtClean="0">
                <a:latin typeface="+mn-lt"/>
              </a:rPr>
              <a:t>E.) Response E</a:t>
            </a:r>
          </a:p>
        </p:txBody>
      </p:sp>
      <p:sp>
        <p:nvSpPr>
          <p:cNvPr id="8" name="Percent"/>
          <p:cNvSpPr/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1240B29-F687-4F45-9708-019B960494DF}">
              <a14:hiddenLine xmlns:a14="http://schemas.microsoft.com/office/drawing/2010/main"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EAEAEA"/>
                </a:solidFill>
                <a:effectLst/>
                <a:latin typeface="Times New Roman" pitchFamily="96" charset="0"/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1240B29-F687-4F45-9708-019B960494DF}">
              <a14:hiddenLine xmlns:a14="http://schemas.microsoft.com/office/drawing/2010/main"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EAEAEA"/>
                </a:solidFill>
                <a:effectLst/>
                <a:latin typeface="Times New Roman" pitchFamily="96" charset="0"/>
              </a:rPr>
              <a:t>00:30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96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96" charset="0"/>
              </a:rPr>
              <a:t>iRespond Graph</a:t>
            </a:r>
          </a:p>
        </p:txBody>
      </p:sp>
      <p:grpSp>
        <p:nvGrpSpPr>
          <p:cNvPr id="2048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96" charset="0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96" charset="0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EAEAEA"/>
                  </a:solidFill>
                  <a:effectLst/>
                  <a:latin typeface="Times New Roman" pitchFamily="96" charset="0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EAEAEA"/>
                  </a:solidFill>
                  <a:effectLst/>
                  <a:latin typeface="Times New Roman" pitchFamily="96" charset="0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EAEAEA"/>
                  </a:solidFill>
                  <a:effectLst/>
                  <a:latin typeface="Times New Roman" pitchFamily="96" charset="0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EAEAEA"/>
                  </a:solidFill>
                  <a:effectLst/>
                  <a:latin typeface="Times New Roman" pitchFamily="96" charset="0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EAEAEA"/>
                  </a:solidFill>
                  <a:effectLst/>
                  <a:latin typeface="Times New Roman" pitchFamily="96" charset="0"/>
                </a:rPr>
                <a:t>67%</a:t>
              </a:r>
            </a:p>
          </p:txBody>
        </p:sp>
      </p:grpSp>
      <p:grpSp>
        <p:nvGrpSpPr>
          <p:cNvPr id="2049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96" charset="0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96" charset="0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96" charset="0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EAEAEA"/>
                  </a:solidFill>
                  <a:effectLst/>
                  <a:latin typeface="Times New Roman" pitchFamily="96" charset="0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EAEAEA"/>
                  </a:solidFill>
                  <a:effectLst/>
                  <a:latin typeface="Times New Roman" pitchFamily="96" charset="0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EAEAEA"/>
                  </a:solidFill>
                  <a:effectLst/>
                  <a:latin typeface="Times New Roman" pitchFamily="96" charset="0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EAEAEA"/>
                  </a:solidFill>
                  <a:effectLst/>
                  <a:latin typeface="Times New Roman" pitchFamily="96" charset="0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EAEAEA"/>
                  </a:solidFill>
                  <a:effectLst/>
                  <a:latin typeface="Times New Roman" pitchFamily="96" charset="0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rgbClr val="EAEAEA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rgbClr val="EAEAEA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rgbClr val="EAEAEA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rgbClr val="EAEAEA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rgbClr val="EAEAEA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rgbClr val="EAEAEA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EAEAEA"/>
                  </a:solidFill>
                  <a:effectLst/>
                  <a:latin typeface="Times New Roman" pitchFamily="96" charset="0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EAEAEA"/>
                  </a:solidFill>
                  <a:effectLst/>
                  <a:latin typeface="Times New Roman" pitchFamily="96" charset="0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EAEAEA"/>
                  </a:solidFill>
                  <a:effectLst/>
                  <a:latin typeface="Times New Roman" pitchFamily="96" charset="0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91240B29-F687-4F45-9708-019B960494DF}">
                <a14:hiddenLine xmlns:a14="http://schemas.microsoft.com/office/drawing/2010/main"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EAEAEA"/>
                  </a:solidFill>
                  <a:effectLst/>
                  <a:latin typeface="Times New Roman" pitchFamily="96" charset="0"/>
                </a:rPr>
                <a:t>3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9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96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Formation of the Modern Middle East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/>
              <a:t>The Middle East After 1919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924800" cy="685800"/>
          </a:xfrm>
        </p:spPr>
        <p:txBody>
          <a:bodyPr/>
          <a:lstStyle/>
          <a:p>
            <a:r>
              <a:rPr lang="en-US" sz="4000"/>
              <a:t>The Middle East between the Wars</a:t>
            </a: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44037" name="Picture 5" descr="map-Middle East Between the Wars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914400"/>
            <a:ext cx="7239000" cy="5697538"/>
          </a:xfrm>
          <a:noFill/>
          <a:ln w="12700">
            <a:solidFill>
              <a:srgbClr val="0037A6"/>
            </a:solidFill>
            <a:miter lim="800000"/>
            <a:headEnd/>
            <a:tailEnd/>
          </a:ln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Middle East during WW2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Germans wanted North African Colonies, the Suez Canal in order to gain access to Arabian oil fields.</a:t>
            </a:r>
          </a:p>
          <a:p>
            <a:pPr>
              <a:lnSpc>
                <a:spcPct val="90000"/>
              </a:lnSpc>
            </a:pPr>
            <a:r>
              <a:rPr lang="en-US"/>
              <a:t>Germans offered full independence to middle east and African states if they supported Axis cause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Some political and religious leaders supported Germans in order to attain independence from British, French</a:t>
            </a:r>
          </a:p>
          <a:p>
            <a:pPr>
              <a:lnSpc>
                <a:spcPct val="90000"/>
              </a:lnSpc>
              <a:buFont typeface="Symbol" pitchFamily="96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3400" y="304800"/>
            <a:ext cx="10134600" cy="48053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905250" y="54229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29000"/>
            <a:ext cx="10572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Middle East Post WW2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Independence is granted to many states </a:t>
            </a:r>
          </a:p>
          <a:p>
            <a:pPr>
              <a:lnSpc>
                <a:spcPct val="90000"/>
              </a:lnSpc>
              <a:buFont typeface="Symbol" pitchFamily="96" charset="2"/>
              <a:buNone/>
            </a:pPr>
            <a:r>
              <a:rPr lang="en-US" sz="2800"/>
              <a:t>	-same issues arise as in Africa in many cases -tribal loyalties etc.</a:t>
            </a:r>
          </a:p>
          <a:p>
            <a:pPr>
              <a:lnSpc>
                <a:spcPct val="90000"/>
              </a:lnSpc>
            </a:pPr>
            <a:r>
              <a:rPr lang="en-US" sz="2800"/>
              <a:t>Cold War begins and both sides lobby for power and influence in the region.</a:t>
            </a:r>
          </a:p>
          <a:p>
            <a:pPr>
              <a:lnSpc>
                <a:spcPct val="90000"/>
              </a:lnSpc>
            </a:pPr>
            <a:r>
              <a:rPr lang="en-US" sz="2800"/>
              <a:t>The state of Israel is formed by a British Mandate (with support of the UN &amp; US) in 1948. (impact of Holocaust)</a:t>
            </a:r>
          </a:p>
          <a:p>
            <a:pPr>
              <a:lnSpc>
                <a:spcPct val="90000"/>
              </a:lnSpc>
              <a:buFont typeface="Symbol" pitchFamily="96" charset="2"/>
              <a:buNone/>
            </a:pPr>
            <a:r>
              <a:rPr lang="en-US" sz="2800"/>
              <a:t>	-large Jewish populations of Europe leave to go back to their homeland. </a:t>
            </a:r>
          </a:p>
          <a:p>
            <a:pPr>
              <a:lnSpc>
                <a:spcPct val="90000"/>
              </a:lnSpc>
              <a:buFont typeface="Symbol" pitchFamily="96" charset="2"/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 descr="Map-UN Partition-1947-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7550" y="228600"/>
            <a:ext cx="5711825" cy="6629400"/>
          </a:xfrm>
          <a:noFill/>
          <a:ln w="12700">
            <a:solidFill>
              <a:srgbClr val="0037A6"/>
            </a:solidFill>
            <a:miter lim="800000"/>
            <a:headEnd/>
            <a:tailEnd/>
          </a:ln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r>
              <a:rPr lang="en-US"/>
              <a:t>Arab Reaction &amp; the Cold War</a:t>
            </a:r>
            <a:br>
              <a:rPr lang="en-US"/>
            </a:b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09600"/>
            <a:ext cx="7848600" cy="5486400"/>
          </a:xfrm>
        </p:spPr>
        <p:txBody>
          <a:bodyPr/>
          <a:lstStyle/>
          <a:p>
            <a:pPr>
              <a:lnSpc>
                <a:spcPct val="90000"/>
              </a:lnSpc>
              <a:buFont typeface="Symbol" pitchFamily="96" charset="2"/>
              <a:buNone/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US and Western powers support Israel</a:t>
            </a:r>
          </a:p>
          <a:p>
            <a:pPr>
              <a:lnSpc>
                <a:spcPct val="90000"/>
              </a:lnSpc>
            </a:pPr>
            <a:r>
              <a:rPr lang="en-US" sz="2800"/>
              <a:t>USSR tries to influence Arab countries</a:t>
            </a:r>
          </a:p>
          <a:p>
            <a:pPr>
              <a:lnSpc>
                <a:spcPct val="90000"/>
              </a:lnSpc>
            </a:pPr>
            <a:r>
              <a:rPr lang="en-US" sz="2800"/>
              <a:t>Several Regional conflicts break out:</a:t>
            </a:r>
          </a:p>
          <a:p>
            <a:pPr>
              <a:lnSpc>
                <a:spcPct val="90000"/>
              </a:lnSpc>
              <a:buFont typeface="Symbol" pitchFamily="96" charset="2"/>
              <a:buNone/>
            </a:pPr>
            <a:r>
              <a:rPr lang="en-US" sz="2800"/>
              <a:t>		Arab Israel War of 1948</a:t>
            </a:r>
          </a:p>
          <a:p>
            <a:pPr>
              <a:lnSpc>
                <a:spcPct val="90000"/>
              </a:lnSpc>
              <a:buFont typeface="Symbol" pitchFamily="96" charset="2"/>
              <a:buNone/>
            </a:pPr>
            <a:r>
              <a:rPr lang="en-US" sz="2800"/>
              <a:t>		1967 Six day war</a:t>
            </a:r>
          </a:p>
          <a:p>
            <a:pPr>
              <a:lnSpc>
                <a:spcPct val="90000"/>
              </a:lnSpc>
              <a:buFont typeface="Symbol" pitchFamily="96" charset="2"/>
              <a:buNone/>
            </a:pPr>
            <a:r>
              <a:rPr lang="en-US" sz="2800"/>
              <a:t>		1968-72 War of Attrition</a:t>
            </a:r>
          </a:p>
          <a:p>
            <a:pPr>
              <a:lnSpc>
                <a:spcPct val="90000"/>
              </a:lnSpc>
              <a:buFont typeface="Symbol" pitchFamily="96" charset="2"/>
              <a:buNone/>
            </a:pPr>
            <a:r>
              <a:rPr lang="en-US" sz="2800"/>
              <a:t>		1981 attacked Iraq</a:t>
            </a:r>
          </a:p>
          <a:p>
            <a:pPr>
              <a:lnSpc>
                <a:spcPct val="90000"/>
              </a:lnSpc>
              <a:buFont typeface="Symbol" pitchFamily="96" charset="2"/>
              <a:buNone/>
            </a:pPr>
            <a:r>
              <a:rPr lang="en-US" sz="2800"/>
              <a:t>		1982 Lebanon</a:t>
            </a:r>
          </a:p>
          <a:p>
            <a:pPr>
              <a:lnSpc>
                <a:spcPct val="90000"/>
              </a:lnSpc>
              <a:buFont typeface="Symbol" pitchFamily="96" charset="2"/>
              <a:buNone/>
            </a:pPr>
            <a:r>
              <a:rPr lang="en-US" sz="2800"/>
              <a:t>Israel holds its independence to this day (extreme Anti-Israeli stance in many Middle East countries)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Elsewhere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96" charset="2"/>
              <a:buNone/>
            </a:pPr>
            <a:r>
              <a:rPr lang="en-US"/>
              <a:t>Iran:</a:t>
            </a:r>
          </a:p>
          <a:p>
            <a:r>
              <a:rPr lang="en-US"/>
              <a:t>1950s saw US-backed installation of a Shah</a:t>
            </a:r>
          </a:p>
          <a:p>
            <a:r>
              <a:rPr lang="en-US"/>
              <a:t>1970s:  Shah forced from throne again by Fundamentalist Clerics, led by Ayatollah Khomeini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Elsewhere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96" charset="2"/>
              <a:buNone/>
            </a:pPr>
            <a:r>
              <a:rPr lang="en-US"/>
              <a:t>Iraq:</a:t>
            </a:r>
          </a:p>
          <a:p>
            <a:r>
              <a:rPr lang="en-US"/>
              <a:t>1960s Baath party takes control of Iraq</a:t>
            </a:r>
          </a:p>
          <a:p>
            <a:r>
              <a:rPr lang="en-US"/>
              <a:t>Secular Government</a:t>
            </a:r>
          </a:p>
          <a:p>
            <a:r>
              <a:rPr lang="en-US"/>
              <a:t>Late 1970s:  Saddam Hussein takes control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Elsewhere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96" charset="2"/>
              <a:buNone/>
            </a:pPr>
            <a:r>
              <a:rPr lang="en-US"/>
              <a:t>Afghanistan:</a:t>
            </a:r>
          </a:p>
          <a:p>
            <a:r>
              <a:rPr lang="en-US"/>
              <a:t>1970s- invaded by Soviet Union</a:t>
            </a:r>
          </a:p>
          <a:p>
            <a:r>
              <a:rPr lang="en-US"/>
              <a:t>US-backed muhajideen against Soviets</a:t>
            </a:r>
          </a:p>
          <a:p>
            <a:r>
              <a:rPr lang="en-US"/>
              <a:t>After Soviet Collapse, establishment of Taliban Government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Elsewhere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96" charset="2"/>
              <a:buNone/>
            </a:pPr>
            <a:r>
              <a:rPr lang="en-US"/>
              <a:t>Saudi Arabia:</a:t>
            </a:r>
          </a:p>
          <a:p>
            <a:r>
              <a:rPr lang="en-US"/>
              <a:t>people enjoy decent standards of living financial benefits from government</a:t>
            </a:r>
          </a:p>
          <a:p>
            <a:r>
              <a:rPr lang="en-US"/>
              <a:t>Little- to no social reforms</a:t>
            </a:r>
          </a:p>
          <a:p>
            <a:pPr lvl="1"/>
            <a:r>
              <a:rPr lang="en-US"/>
              <a:t>Women can’t drive</a:t>
            </a:r>
          </a:p>
          <a:p>
            <a:pPr lvl="1"/>
            <a:r>
              <a:rPr lang="en-US"/>
              <a:t>Limited ability to criticize govt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Middle East in WWI: The Ottoman Empire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Ottomans fought with Germany and Austria Hungary</a:t>
            </a:r>
          </a:p>
          <a:p>
            <a:r>
              <a:rPr lang="en-US" sz="2800"/>
              <a:t>Challenge British control of the Suez canal &amp; their colonies</a:t>
            </a:r>
          </a:p>
          <a:p>
            <a:r>
              <a:rPr lang="en-US" sz="2800"/>
              <a:t>Regain territory lost to Nationalist groups in the Balkans</a:t>
            </a:r>
          </a:p>
        </p:txBody>
      </p:sp>
      <p:pic>
        <p:nvPicPr>
          <p:cNvPr id="38917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878013"/>
            <a:ext cx="4038600" cy="372745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US is last major super power left after 1991 with a great interest in the Middle East (no one else left to blame)</a:t>
            </a:r>
          </a:p>
          <a:p>
            <a:pPr>
              <a:lnSpc>
                <a:spcPct val="90000"/>
              </a:lnSpc>
            </a:pPr>
            <a:r>
              <a:rPr lang="en-US"/>
              <a:t>Middle Eastern countries have been pawns of the western powers since the early 20th century. </a:t>
            </a:r>
          </a:p>
          <a:p>
            <a:pPr>
              <a:lnSpc>
                <a:spcPct val="90000"/>
              </a:lnSpc>
            </a:pPr>
            <a:r>
              <a:rPr lang="en-US"/>
              <a:t>Anti-American, Anti- Western, and Anti-Israeli  thought common in many countries and organizations.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Ottoman Empire 1915-1918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Initial success in defeating British at Gallipoli and Russia to the north.</a:t>
            </a:r>
          </a:p>
          <a:p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1100"/>
            <a:ext cx="4445000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667000"/>
            <a:ext cx="5143500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Ottoman Empire 1915-1918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Outgunned </a:t>
            </a:r>
          </a:p>
          <a:p>
            <a:r>
              <a:rPr lang="en-US" sz="2800"/>
              <a:t>Undermanned</a:t>
            </a:r>
          </a:p>
          <a:p>
            <a:r>
              <a:rPr lang="en-US" sz="2800"/>
              <a:t>Industry couldn’t keep up</a:t>
            </a:r>
          </a:p>
          <a:p>
            <a:r>
              <a:rPr lang="en-US" sz="2800"/>
              <a:t>Eventually defeated by British invasions into modern day Iraq and Russia from the north</a:t>
            </a:r>
          </a:p>
        </p:txBody>
      </p:sp>
      <p:pic>
        <p:nvPicPr>
          <p:cNvPr id="39941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527300"/>
            <a:ext cx="3810000" cy="2641600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Ottoman Empire-Collapse 1919-1922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524000"/>
            <a:ext cx="7924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Great Britain, and other Arabs eventually defeat the Ottomans</a:t>
            </a:r>
          </a:p>
          <a:p>
            <a:pPr>
              <a:lnSpc>
                <a:spcPct val="90000"/>
              </a:lnSpc>
            </a:pPr>
            <a:r>
              <a:rPr lang="en-US" sz="2800"/>
              <a:t>Empire is dissolved by British at end of war</a:t>
            </a:r>
          </a:p>
          <a:p>
            <a:pPr>
              <a:lnSpc>
                <a:spcPct val="90000"/>
              </a:lnSpc>
            </a:pPr>
            <a:r>
              <a:rPr lang="en-US" sz="2800"/>
              <a:t>Ottoman Empire NOT mentioned in V.T. but Great Britain gets jurisdiction over the territory. </a:t>
            </a:r>
          </a:p>
          <a:p>
            <a:pPr>
              <a:lnSpc>
                <a:spcPct val="90000"/>
              </a:lnSpc>
            </a:pPr>
            <a:r>
              <a:rPr lang="en-US" sz="2800"/>
              <a:t>Lands are partitioned (divided)</a:t>
            </a:r>
          </a:p>
          <a:p>
            <a:pPr>
              <a:lnSpc>
                <a:spcPct val="90000"/>
              </a:lnSpc>
            </a:pPr>
            <a:r>
              <a:rPr lang="en-US" sz="2800"/>
              <a:t>Nationalist Groups want independence (those that were friendly to England were put in charge.</a:t>
            </a:r>
          </a:p>
          <a:p>
            <a:pPr>
              <a:lnSpc>
                <a:spcPct val="90000"/>
              </a:lnSpc>
            </a:pPr>
            <a:r>
              <a:rPr lang="en-US" sz="2800"/>
              <a:t>Turkey gains independence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clipArt" sz="half" idx="2"/>
          </p:nvPr>
        </p:nvSpPr>
        <p:spPr/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Middle East as of 1922</a:t>
            </a:r>
            <a:br>
              <a:rPr lang="en-US"/>
            </a:br>
            <a:r>
              <a:rPr lang="en-US"/>
              <a:t>British divide Ottoman Empire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62113"/>
            <a:ext cx="5969000" cy="519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Problems with the division of the Middle East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Many Nationalist groups not granted independence</a:t>
            </a:r>
          </a:p>
          <a:p>
            <a:r>
              <a:rPr lang="en-US" sz="2800"/>
              <a:t>Boundaries are drawn indiscriminately</a:t>
            </a:r>
          </a:p>
          <a:p>
            <a:pPr>
              <a:buFont typeface="Symbol" pitchFamily="96" charset="2"/>
              <a:buNone/>
            </a:pPr>
            <a:r>
              <a:rPr lang="en-US" sz="2800"/>
              <a:t>		*No attention paid to tribal lands*</a:t>
            </a:r>
          </a:p>
          <a:p>
            <a:pPr algn="ctr">
              <a:buFont typeface="Symbol" pitchFamily="96" charset="2"/>
              <a:buNone/>
            </a:pPr>
            <a:r>
              <a:rPr lang="en-US" sz="2800"/>
              <a:t>Result: Arabs are distrustful of European powers </a:t>
            </a:r>
            <a:r>
              <a:rPr lang="en-US" sz="2800" u="sng"/>
              <a:t>especially</a:t>
            </a:r>
            <a:r>
              <a:rPr lang="en-US" sz="2800"/>
              <a:t> the British</a:t>
            </a:r>
          </a:p>
          <a:p>
            <a:pPr>
              <a:buFont typeface="Symbol" pitchFamily="96" charset="2"/>
              <a:buNone/>
            </a:pPr>
            <a:r>
              <a:rPr lang="en-US" sz="2800"/>
              <a:t>British rule over all aspects of the Middle East</a:t>
            </a:r>
          </a:p>
          <a:p>
            <a:pPr>
              <a:buFont typeface="Symbol" pitchFamily="96" charset="2"/>
              <a:buNone/>
            </a:pPr>
            <a:r>
              <a:rPr lang="en-US" sz="2800"/>
              <a:t>France meanwhile maintains its colonies in Africa.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Oil and the Middle East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  <a:buFont typeface="Times" pitchFamily="96" charset="0"/>
              <a:buChar char="•"/>
            </a:pPr>
            <a:r>
              <a:rPr lang="en-US" sz="2000" b="1">
                <a:solidFill>
                  <a:schemeClr val="tx2"/>
                </a:solidFill>
              </a:rPr>
              <a:t>First discovered on Masjid-I Suleiman in Persia (Iran) in 1908.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Times" pitchFamily="96" charset="0"/>
              <a:buChar char="•"/>
            </a:pPr>
            <a:r>
              <a:rPr lang="en-US" sz="2000" b="1">
                <a:solidFill>
                  <a:schemeClr val="tx2"/>
                </a:solidFill>
              </a:rPr>
              <a:t>Turkish-Petroleum Co. [TPC] founded in 1911 -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drill for oil in Mosul, Mesopotamia (Iraq).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Times" pitchFamily="96" charset="0"/>
              <a:buChar char="•"/>
            </a:pPr>
            <a:r>
              <a:rPr lang="en-US" sz="2000" b="1">
                <a:solidFill>
                  <a:schemeClr val="tx2"/>
                </a:solidFill>
              </a:rPr>
              <a:t>Britain signed a secret agreement with the sheikh of Kuwait who, while outwardly pledging allegiance to the Ottoman Sultan in Istanbul, promised exclusive oil rights to the British.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Times" pitchFamily="96" charset="0"/>
              <a:buChar char="•"/>
            </a:pPr>
            <a:r>
              <a:rPr lang="en-US" sz="2000" b="1">
                <a:solidFill>
                  <a:schemeClr val="tx2"/>
                </a:solidFill>
              </a:rPr>
              <a:t>Kuwait became a British protectorate in November, 1914.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Times" pitchFamily="96" charset="0"/>
              <a:buChar char="•"/>
            </a:pPr>
            <a:r>
              <a:rPr lang="en-US" sz="2000" b="1">
                <a:solidFill>
                  <a:schemeClr val="tx2"/>
                </a:solidFill>
              </a:rPr>
              <a:t>In 1927, oil was struck in Kirkuk, Iraq, and the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Iraq Petroleum Co. [IPC] was created.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Oil and the Middle East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  <a:buFont typeface="Times" pitchFamily="96" charset="0"/>
              <a:buChar char="•"/>
            </a:pPr>
            <a:r>
              <a:rPr lang="en-US" sz="2000" b="1">
                <a:solidFill>
                  <a:schemeClr val="tx2"/>
                </a:solidFill>
              </a:rPr>
              <a:t>American oil companies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[Texaco &amp; Chevron], gain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oil concessions in Bahrain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in 1929.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Times" pitchFamily="96" charset="0"/>
              <a:buChar char="•"/>
            </a:pPr>
            <a:r>
              <a:rPr lang="en-US" sz="2000" b="1">
                <a:solidFill>
                  <a:schemeClr val="tx2"/>
                </a:solidFill>
              </a:rPr>
              <a:t>In 1933, American oil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companies win an oil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concession in Saudi Arabia.  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Times" pitchFamily="96" charset="0"/>
              <a:buChar char="•"/>
            </a:pPr>
            <a:r>
              <a:rPr lang="en-US" sz="2000" b="1">
                <a:solidFill>
                  <a:srgbClr val="FF3300"/>
                </a:solidFill>
              </a:rPr>
              <a:t>ARAMCO </a:t>
            </a:r>
            <a:r>
              <a:rPr lang="en-US" sz="2000" b="1">
                <a:solidFill>
                  <a:schemeClr val="tx2"/>
                </a:solidFill>
              </a:rPr>
              <a:t>[Arab-American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Oil Co,] is created in 1939.</a:t>
            </a:r>
          </a:p>
          <a:p>
            <a:endParaRPr lang="en-US" sz="2400"/>
          </a:p>
        </p:txBody>
      </p:sp>
      <p:pic>
        <p:nvPicPr>
          <p:cNvPr id="41989" name="Picture 5" descr="first MidEast oil wel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8938" y="1600200"/>
            <a:ext cx="3235325" cy="4495800"/>
          </a:xfrm>
          <a:noFill/>
          <a:ln/>
          <a:effectLst>
            <a:outerShdw blurRad="12700" dist="12698" dir="2700000" algn="ctr" rotWithShape="0">
              <a:schemeClr val="bg2">
                <a:alpha val="99962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96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96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96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471</TotalTime>
  <Words>450</Words>
  <Application>Microsoft Office PowerPoint</Application>
  <PresentationFormat>On-screen Show (4:3)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Symbol</vt:lpstr>
      <vt:lpstr>Times</vt:lpstr>
      <vt:lpstr>Times New Roman</vt:lpstr>
      <vt:lpstr>Lock And Key</vt:lpstr>
      <vt:lpstr>iRespondQuestionMaster</vt:lpstr>
      <vt:lpstr>iRespondGraphMaster</vt:lpstr>
      <vt:lpstr>Formation of the Modern Middle East</vt:lpstr>
      <vt:lpstr>The Middle East in WWI: The Ottoman Empire</vt:lpstr>
      <vt:lpstr>Ottoman Empire 1915-1918</vt:lpstr>
      <vt:lpstr>Ottoman Empire 1915-1918</vt:lpstr>
      <vt:lpstr>Ottoman Empire-Collapse 1919-1922</vt:lpstr>
      <vt:lpstr>Middle East as of 1922 British divide Ottoman Empire</vt:lpstr>
      <vt:lpstr>Problems with the division of the Middle East</vt:lpstr>
      <vt:lpstr>Oil and the Middle East</vt:lpstr>
      <vt:lpstr>Oil and the Middle East</vt:lpstr>
      <vt:lpstr>The Middle East between the Wars</vt:lpstr>
      <vt:lpstr>Middle East during WW2</vt:lpstr>
      <vt:lpstr>PowerPoint Presentation</vt:lpstr>
      <vt:lpstr>Middle East Post WW2</vt:lpstr>
      <vt:lpstr>PowerPoint Presentation</vt:lpstr>
      <vt:lpstr>Arab Reaction &amp; the Cold War </vt:lpstr>
      <vt:lpstr>Elsewhere</vt:lpstr>
      <vt:lpstr>Elsewhere</vt:lpstr>
      <vt:lpstr>Elsewhere</vt:lpstr>
      <vt:lpstr>Elsewhere</vt:lpstr>
      <vt:lpstr>RESULTS: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of the Modern Middle East</dc:title>
  <dc:creator>Heather</dc:creator>
  <cp:lastModifiedBy>Calloway, Kenneth R</cp:lastModifiedBy>
  <cp:revision>23</cp:revision>
  <cp:lastPrinted>2009-04-22T19:24:48Z</cp:lastPrinted>
  <dcterms:created xsi:type="dcterms:W3CDTF">2006-01-18T01:52:51Z</dcterms:created>
  <dcterms:modified xsi:type="dcterms:W3CDTF">2018-09-13T20:07:43Z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