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Lst>
  <p:notesMasterIdLst>
    <p:notesMasterId r:id="rId38"/>
  </p:notesMasterIdLst>
  <p:sldIdLst>
    <p:sldId id="286" r:id="rId4"/>
    <p:sldId id="324" r:id="rId5"/>
    <p:sldId id="325" r:id="rId6"/>
    <p:sldId id="291" r:id="rId7"/>
    <p:sldId id="327" r:id="rId8"/>
    <p:sldId id="328" r:id="rId9"/>
    <p:sldId id="329" r:id="rId10"/>
    <p:sldId id="330" r:id="rId11"/>
    <p:sldId id="351" r:id="rId12"/>
    <p:sldId id="331" r:id="rId13"/>
    <p:sldId id="332" r:id="rId14"/>
    <p:sldId id="333" r:id="rId15"/>
    <p:sldId id="334" r:id="rId16"/>
    <p:sldId id="336" r:id="rId17"/>
    <p:sldId id="337" r:id="rId18"/>
    <p:sldId id="345" r:id="rId19"/>
    <p:sldId id="346" r:id="rId20"/>
    <p:sldId id="350" r:id="rId21"/>
    <p:sldId id="348" r:id="rId22"/>
    <p:sldId id="349" r:id="rId23"/>
    <p:sldId id="355" r:id="rId24"/>
    <p:sldId id="356" r:id="rId25"/>
    <p:sldId id="357" r:id="rId26"/>
    <p:sldId id="358" r:id="rId27"/>
    <p:sldId id="360" r:id="rId28"/>
    <p:sldId id="361" r:id="rId29"/>
    <p:sldId id="354" r:id="rId30"/>
    <p:sldId id="362" r:id="rId31"/>
    <p:sldId id="363" r:id="rId32"/>
    <p:sldId id="364" r:id="rId33"/>
    <p:sldId id="365" r:id="rId34"/>
    <p:sldId id="366" r:id="rId35"/>
    <p:sldId id="367" r:id="rId36"/>
    <p:sldId id="368" r:id="rId37"/>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1" autoAdjust="0"/>
  </p:normalViewPr>
  <p:slideViewPr>
    <p:cSldViewPr>
      <p:cViewPr varScale="1">
        <p:scale>
          <a:sx n="53" d="100"/>
          <a:sy n="53" d="100"/>
        </p:scale>
        <p:origin x="4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a:t>
            </a:r>
            <a:r>
              <a:rPr lang="en-US" baseline="0" dirty="0" smtClean="0"/>
              <a:t> question for the lesson.</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77212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The students do not need to write down any information. The specifics for each religion will be covered in the following slides. However, this is the general information the state says students need to know about the religions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5092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73137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37821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a:t>
            </a:r>
            <a:r>
              <a:rPr lang="en-US" baseline="0" dirty="0" smtClean="0"/>
              <a:t> is used to illustrate a real synagogue</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132258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327518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50710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288051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386154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used to show an illustration of the Vatican</a:t>
            </a:r>
            <a:r>
              <a:rPr lang="en-US" baseline="0" dirty="0" smtClean="0"/>
              <a:t> City</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386647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411650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standards that align to the lesson essential question.</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72255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162829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504189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8989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 *Make sure students record that Muhammad founded Islam and is considered the last prophet or Messenger of Allah.</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1200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slide is used to show an illustration of a real Mosque</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31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34040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The students can record the information in the “other” section of their graphic organizer. Students are not expected to know the information. It is additional information which many students have seen but might not have been aware of the specific religion to which it was associated. Do not go into explanations of the different symbols or traditions. If a student is interested in the additional information advise him/her to do research at home or in the library on any questions beyond what they have recorded in their notes.</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22962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166967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first question to the class. Click the mouse to reveal the answer and another question to pose to the class. When ready, click the mouse to show some of the “types” of Christians. The students do not need to know this information. The questions are simply used to move into the divisions in the Muslim faith just like there are divisions and differences in the Christian faith. Students are more likely aware of the different Christian groups, but not necessarily the different Muslim groups.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72128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7212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443892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300697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1857745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1670006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use</a:t>
            </a:r>
            <a:r>
              <a:rPr lang="en-US" baseline="0" dirty="0" smtClean="0"/>
              <a:t> the information in the chart to identify any corrections or new information based on their previous “What I Think I Know” section at the beginning of the lesson.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The teacher can briefly discuss student responses with the class.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10156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a:t>
            </a:r>
            <a:r>
              <a:rPr lang="en-US" smtClean="0"/>
              <a:t>The teacher should use the summarizer to determine the level of student mastery and if differentiation is needed.</a:t>
            </a:r>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34</a:t>
            </a:fld>
            <a:endParaRPr lang="en-US"/>
          </a:p>
        </p:txBody>
      </p:sp>
    </p:spTree>
    <p:extLst>
      <p:ext uri="{BB962C8B-B14F-4D97-AF65-F5344CB8AC3E}">
        <p14:creationId xmlns:p14="http://schemas.microsoft.com/office/powerpoint/2010/main" val="344299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D6B07826-6D5E-4928-A10A-607ADF2FE100}" type="slidenum">
              <a:rPr lang="en-US" smtClean="0"/>
              <a:t>4</a:t>
            </a:fld>
            <a:endParaRPr lang="en-US"/>
          </a:p>
        </p:txBody>
      </p:sp>
    </p:spTree>
    <p:extLst>
      <p:ext uri="{BB962C8B-B14F-4D97-AF65-F5344CB8AC3E}">
        <p14:creationId xmlns:p14="http://schemas.microsoft.com/office/powerpoint/2010/main" val="1609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73360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63311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graphic organizer.</a:t>
            </a:r>
            <a:endParaRPr lang="en-US"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72357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D6B07826-6D5E-4928-A10A-607ADF2FE10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090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give students 1 minute or less to identify some of the facts they may already know about one or all of the religions in the Middle East. Students can then pair up to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with the class.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201986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19367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7128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76584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5008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62142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8573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96192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7001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9406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6519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7563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8337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074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7812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31694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46580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44796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62473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91179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578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83056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12776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8/22/2018</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16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14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CStar.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0688"/>
            <a:ext cx="8352928" cy="4968552"/>
          </a:xfrm>
        </p:spPr>
        <p:txBody>
          <a:bodyPr>
            <a:noAutofit/>
          </a:bodyPr>
          <a:lstStyle/>
          <a:p>
            <a:pPr algn="ctr"/>
            <a:r>
              <a:rPr lang="en-US" sz="4800" dirty="0" smtClean="0">
                <a:effectLst>
                  <a:outerShdw blurRad="38100" dist="38100" dir="2700000" algn="tl">
                    <a:srgbClr val="000000">
                      <a:alpha val="43137"/>
                    </a:srgbClr>
                  </a:outerShdw>
                </a:effectLst>
                <a:latin typeface="Albertus Extra Bold" panose="020E0802040304020204" pitchFamily="34" charset="0"/>
              </a:rPr>
              <a:t>Essential Question:</a:t>
            </a:r>
            <a:br>
              <a:rPr lang="en-US" sz="4800" dirty="0" smtClean="0">
                <a:effectLst>
                  <a:outerShdw blurRad="38100" dist="38100" dir="2700000" algn="tl">
                    <a:srgbClr val="000000">
                      <a:alpha val="43137"/>
                    </a:srgbClr>
                  </a:outerShdw>
                </a:effectLst>
                <a:latin typeface="Albertus Extra Bold" panose="020E0802040304020204" pitchFamily="34" charset="0"/>
              </a:rPr>
            </a:br>
            <a:r>
              <a:rPr lang="en-US" dirty="0" smtClean="0">
                <a:effectLst>
                  <a:outerShdw blurRad="38100" dist="38100" dir="2700000" algn="tl">
                    <a:srgbClr val="000000">
                      <a:alpha val="43137"/>
                    </a:srgbClr>
                  </a:outerShdw>
                </a:effectLst>
                <a:latin typeface="Albertus Extra Bold" panose="020E0802040304020204" pitchFamily="34" charset="0"/>
              </a:rPr>
              <a:t/>
            </a:r>
            <a:br>
              <a:rPr lang="en-US" dirty="0" smtClean="0">
                <a:effectLst>
                  <a:outerShdw blurRad="38100" dist="38100" dir="2700000" algn="tl">
                    <a:srgbClr val="000000">
                      <a:alpha val="43137"/>
                    </a:srgbClr>
                  </a:outerShdw>
                </a:effectLst>
                <a:latin typeface="Albertus Extra Bold" panose="020E0802040304020204" pitchFamily="34" charset="0"/>
              </a:rPr>
            </a:br>
            <a:r>
              <a:rPr lang="en-US" sz="4800" dirty="0" smtClean="0">
                <a:effectLst>
                  <a:outerShdw blurRad="38100" dist="38100" dir="2700000" algn="tl">
                    <a:srgbClr val="000000">
                      <a:alpha val="43137"/>
                    </a:srgbClr>
                  </a:outerShdw>
                </a:effectLst>
                <a:latin typeface="Albertus Extra Bold" panose="020E0802040304020204" pitchFamily="34" charset="0"/>
              </a:rPr>
              <a:t>How do ethnic and religious groups explain </a:t>
            </a:r>
            <a:br>
              <a:rPr lang="en-US" sz="4800" dirty="0" smtClean="0">
                <a:effectLst>
                  <a:outerShdw blurRad="38100" dist="38100" dir="2700000" algn="tl">
                    <a:srgbClr val="000000">
                      <a:alpha val="43137"/>
                    </a:srgbClr>
                  </a:outerShdw>
                </a:effectLst>
                <a:latin typeface="Albertus Extra Bold" panose="020E0802040304020204" pitchFamily="34" charset="0"/>
              </a:rPr>
            </a:br>
            <a:r>
              <a:rPr lang="en-US" sz="4800" dirty="0" smtClean="0">
                <a:effectLst>
                  <a:outerShdw blurRad="38100" dist="38100" dir="2700000" algn="tl">
                    <a:srgbClr val="000000">
                      <a:alpha val="43137"/>
                    </a:srgbClr>
                  </a:outerShdw>
                </a:effectLst>
                <a:latin typeface="Albertus Extra Bold" panose="020E0802040304020204" pitchFamily="34" charset="0"/>
              </a:rPr>
              <a:t>the diverse cultures of the Middle East (Southwest Asia)?</a:t>
            </a:r>
            <a:endParaRPr lang="en-US" sz="4800" dirty="0">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195311647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effectLst>
                  <a:outerShdw blurRad="38100" dist="38100" dir="2700000" algn="tl">
                    <a:srgbClr val="000000">
                      <a:alpha val="43137"/>
                    </a:srgbClr>
                  </a:outerShdw>
                </a:effectLst>
                <a:latin typeface="Albertus Extra Bold" panose="020E0802040304020204" pitchFamily="34" charset="0"/>
              </a:rPr>
              <a:t>Religions of the Middle East:</a:t>
            </a:r>
            <a:endParaRPr lang="en-US" sz="44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57200" y="1412776"/>
            <a:ext cx="8229600" cy="5112568"/>
          </a:xfrm>
        </p:spPr>
        <p:txBody>
          <a:bodyPr>
            <a:normAutofit fontScale="92500" lnSpcReduction="20000"/>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All </a:t>
            </a:r>
            <a:r>
              <a:rPr lang="en-US" dirty="0">
                <a:effectLst>
                  <a:outerShdw blurRad="38100" dist="38100" dir="2700000" algn="tl">
                    <a:srgbClr val="000000">
                      <a:alpha val="43137"/>
                    </a:srgbClr>
                  </a:outerShdw>
                </a:effectLst>
                <a:latin typeface="Albertus Medium" panose="020E0602030304020304" pitchFamily="34" charset="0"/>
              </a:rPr>
              <a:t>three are </a:t>
            </a:r>
            <a:r>
              <a:rPr lang="en-US" dirty="0" smtClean="0">
                <a:effectLst>
                  <a:outerShdw blurRad="38100" dist="38100" dir="2700000" algn="tl">
                    <a:srgbClr val="000000">
                      <a:alpha val="43137"/>
                    </a:srgbClr>
                  </a:outerShdw>
                </a:effectLst>
                <a:latin typeface="Albertus Medium" panose="020E0602030304020304" pitchFamily="34" charset="0"/>
              </a:rPr>
              <a:t>monotheistic (believe in one God)</a:t>
            </a: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All </a:t>
            </a:r>
            <a:r>
              <a:rPr lang="en-US" dirty="0">
                <a:effectLst>
                  <a:outerShdw blurRad="38100" dist="38100" dir="2700000" algn="tl">
                    <a:srgbClr val="000000">
                      <a:alpha val="43137"/>
                    </a:srgbClr>
                  </a:outerShdw>
                </a:effectLst>
                <a:latin typeface="Albertus Medium" panose="020E0602030304020304" pitchFamily="34" charset="0"/>
              </a:rPr>
              <a:t>three acknowledge Abraham as the </a:t>
            </a:r>
            <a:r>
              <a:rPr lang="en-US" dirty="0" smtClean="0">
                <a:effectLst>
                  <a:outerShdw blurRad="38100" dist="38100" dir="2700000" algn="tl">
                    <a:srgbClr val="000000">
                      <a:alpha val="43137"/>
                    </a:srgbClr>
                  </a:outerShdw>
                </a:effectLst>
                <a:latin typeface="Albertus Medium" panose="020E0602030304020304" pitchFamily="34" charset="0"/>
              </a:rPr>
              <a:t>patriarch (father) </a:t>
            </a:r>
            <a:r>
              <a:rPr lang="en-US" dirty="0">
                <a:effectLst>
                  <a:outerShdw blurRad="38100" dist="38100" dir="2700000" algn="tl">
                    <a:srgbClr val="000000">
                      <a:alpha val="43137"/>
                    </a:srgbClr>
                  </a:outerShdw>
                </a:effectLst>
                <a:latin typeface="Albertus Medium" panose="020E0602030304020304" pitchFamily="34" charset="0"/>
              </a:rPr>
              <a:t>of their </a:t>
            </a:r>
            <a:r>
              <a:rPr lang="en-US" dirty="0" smtClean="0">
                <a:effectLst>
                  <a:outerShdw blurRad="38100" dist="38100" dir="2700000" algn="tl">
                    <a:srgbClr val="000000">
                      <a:alpha val="43137"/>
                    </a:srgbClr>
                  </a:outerShdw>
                </a:effectLst>
                <a:latin typeface="Albertus Medium" panose="020E0602030304020304" pitchFamily="34" charset="0"/>
              </a:rPr>
              <a:t>faith</a:t>
            </a: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Each </a:t>
            </a:r>
            <a:r>
              <a:rPr lang="en-US" dirty="0">
                <a:effectLst>
                  <a:outerShdw blurRad="38100" dist="38100" dir="2700000" algn="tl">
                    <a:srgbClr val="000000">
                      <a:alpha val="43137"/>
                    </a:srgbClr>
                  </a:outerShdw>
                </a:effectLst>
                <a:latin typeface="Albertus Medium" panose="020E0602030304020304" pitchFamily="34" charset="0"/>
              </a:rPr>
              <a:t>has a holy </a:t>
            </a:r>
            <a:r>
              <a:rPr lang="en-US" dirty="0" smtClean="0">
                <a:effectLst>
                  <a:outerShdw blurRad="38100" dist="38100" dir="2700000" algn="tl">
                    <a:srgbClr val="000000">
                      <a:alpha val="43137"/>
                    </a:srgbClr>
                  </a:outerShdw>
                </a:effectLst>
                <a:latin typeface="Albertus Medium" panose="020E0602030304020304" pitchFamily="34" charset="0"/>
              </a:rPr>
              <a:t>book and a </a:t>
            </a:r>
            <a:r>
              <a:rPr lang="en-US" dirty="0">
                <a:effectLst>
                  <a:outerShdw blurRad="38100" dist="38100" dir="2700000" algn="tl">
                    <a:srgbClr val="000000">
                      <a:alpha val="43137"/>
                    </a:srgbClr>
                  </a:outerShdw>
                </a:effectLst>
                <a:latin typeface="Albertus Medium" panose="020E0602030304020304" pitchFamily="34" charset="0"/>
              </a:rPr>
              <a:t>specific place of </a:t>
            </a:r>
            <a:r>
              <a:rPr lang="en-US" dirty="0" smtClean="0">
                <a:effectLst>
                  <a:outerShdw blurRad="38100" dist="38100" dir="2700000" algn="tl">
                    <a:srgbClr val="000000">
                      <a:alpha val="43137"/>
                    </a:srgbClr>
                  </a:outerShdw>
                </a:effectLst>
                <a:latin typeface="Albertus Medium" panose="020E0602030304020304" pitchFamily="34" charset="0"/>
              </a:rPr>
              <a:t>worship </a:t>
            </a: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Each has </a:t>
            </a:r>
            <a:r>
              <a:rPr lang="en-US" dirty="0">
                <a:effectLst>
                  <a:outerShdw blurRad="38100" dist="38100" dir="2700000" algn="tl">
                    <a:srgbClr val="000000">
                      <a:alpha val="43137"/>
                    </a:srgbClr>
                  </a:outerShdw>
                </a:effectLst>
                <a:latin typeface="Albertus Medium" panose="020E0602030304020304" pitchFamily="34" charset="0"/>
              </a:rPr>
              <a:t>a different view about Jesus </a:t>
            </a:r>
            <a:r>
              <a:rPr lang="en-US" dirty="0" smtClean="0">
                <a:effectLst>
                  <a:outerShdw blurRad="38100" dist="38100" dir="2700000" algn="tl">
                    <a:srgbClr val="000000">
                      <a:alpha val="43137"/>
                    </a:srgbClr>
                  </a:outerShdw>
                </a:effectLst>
                <a:latin typeface="Albertus Medium" panose="020E0602030304020304" pitchFamily="34" charset="0"/>
              </a:rPr>
              <a:t>Christ</a:t>
            </a: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Some </a:t>
            </a:r>
            <a:r>
              <a:rPr lang="en-US" dirty="0">
                <a:effectLst>
                  <a:outerShdw blurRad="38100" dist="38100" dir="2700000" algn="tl">
                    <a:srgbClr val="000000">
                      <a:alpha val="43137"/>
                    </a:srgbClr>
                  </a:outerShdw>
                </a:effectLst>
                <a:latin typeface="Albertus Medium" panose="020E0602030304020304" pitchFamily="34" charset="0"/>
              </a:rPr>
              <a:t>of these religions share common holy sites in the region but also have their own unique holy </a:t>
            </a:r>
            <a:r>
              <a:rPr lang="en-US" dirty="0" smtClean="0">
                <a:effectLst>
                  <a:outerShdw blurRad="38100" dist="38100" dir="2700000" algn="tl">
                    <a:srgbClr val="000000">
                      <a:alpha val="43137"/>
                    </a:srgbClr>
                  </a:outerShdw>
                </a:effectLst>
                <a:latin typeface="Albertus Medium" panose="020E0602030304020304" pitchFamily="34" charset="0"/>
              </a:rPr>
              <a:t>sites</a:t>
            </a:r>
            <a:endParaRPr lang="en-US" dirty="0">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280349601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433798"/>
            <a:ext cx="3528392"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Judaism</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700808"/>
            <a:ext cx="8229600" cy="4713391"/>
          </a:xfrm>
        </p:spPr>
        <p:txBody>
          <a:bodyPr>
            <a:normAutofit lnSpcReduction="10000"/>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Believers are called </a:t>
            </a:r>
            <a:r>
              <a:rPr lang="en-US" b="1" u="sng" dirty="0" smtClean="0">
                <a:effectLst>
                  <a:outerShdw blurRad="38100" dist="38100" dir="2700000" algn="tl">
                    <a:srgbClr val="000000">
                      <a:alpha val="43137"/>
                    </a:srgbClr>
                  </a:outerShdw>
                </a:effectLst>
                <a:latin typeface="Albertus Medium" panose="020E0602030304020304" pitchFamily="34" charset="0"/>
              </a:rPr>
              <a:t>Jews</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Monotheistic</a:t>
            </a:r>
            <a:r>
              <a:rPr lang="en-US" dirty="0" smtClean="0">
                <a:effectLst>
                  <a:outerShdw blurRad="38100" dist="38100" dir="2700000" algn="tl">
                    <a:srgbClr val="000000">
                      <a:alpha val="43137"/>
                    </a:srgbClr>
                  </a:outerShdw>
                </a:effectLst>
                <a:latin typeface="Albertus Medium" panose="020E0602030304020304" pitchFamily="34" charset="0"/>
              </a:rPr>
              <a:t> (believe in one God)</a:t>
            </a:r>
          </a:p>
          <a:p>
            <a:pPr>
              <a:buFont typeface="Wingdings" panose="05000000000000000000" pitchFamily="2" charset="2"/>
              <a:buChar char="q"/>
            </a:pPr>
            <a:endParaRPr lang="en-US" sz="24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Patriarch (father) of the faith is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Abraham</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a:effectLst>
                  <a:outerShdw blurRad="38100" dist="38100" dir="2700000" algn="tl">
                    <a:srgbClr val="000000">
                      <a:alpha val="43137"/>
                    </a:srgbClr>
                  </a:outerShdw>
                </a:effectLst>
                <a:latin typeface="Albertus Medium" panose="020E0602030304020304" pitchFamily="34" charset="0"/>
              </a:rPr>
              <a:t> </a:t>
            </a:r>
            <a:r>
              <a:rPr lang="en-US" dirty="0" smtClean="0">
                <a:effectLst>
                  <a:outerShdw blurRad="38100" dist="38100" dir="2700000" algn="tl">
                    <a:srgbClr val="000000">
                      <a:alpha val="43137"/>
                    </a:srgbClr>
                  </a:outerShdw>
                </a:effectLst>
                <a:latin typeface="Albertus Medium" panose="020E0602030304020304" pitchFamily="34" charset="0"/>
              </a:rPr>
              <a:t>Holy Books: </a:t>
            </a:r>
            <a:r>
              <a:rPr lang="en-US" b="1" u="sng" dirty="0" smtClean="0">
                <a:effectLst>
                  <a:outerShdw blurRad="38100" dist="38100" dir="2700000" algn="tl">
                    <a:srgbClr val="000000">
                      <a:alpha val="43137"/>
                    </a:srgbClr>
                  </a:outerShdw>
                </a:effectLst>
                <a:latin typeface="Albertus Medium" panose="020E0602030304020304" pitchFamily="34" charset="0"/>
              </a:rPr>
              <a:t>Torah (parts of the Old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Testament) and the Talmud</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pic>
        <p:nvPicPr>
          <p:cNvPr id="4" name="Picture 4"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4664"/>
            <a:ext cx="943304" cy="108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04664"/>
            <a:ext cx="943304" cy="108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8095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433798"/>
            <a:ext cx="3528392"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Judaism</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700808"/>
            <a:ext cx="8229600" cy="4896544"/>
          </a:xfrm>
        </p:spPr>
        <p:txBody>
          <a:bodyPr>
            <a:normAutofit lnSpcReduction="10000"/>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Place of worship is a </a:t>
            </a:r>
            <a:r>
              <a:rPr lang="en-US" b="1" u="sng" dirty="0" smtClean="0">
                <a:effectLst>
                  <a:outerShdw blurRad="38100" dist="38100" dir="2700000" algn="tl">
                    <a:srgbClr val="000000">
                      <a:alpha val="43137"/>
                    </a:srgbClr>
                  </a:outerShdw>
                </a:effectLst>
                <a:latin typeface="Albertus Medium" panose="020E0602030304020304" pitchFamily="34" charset="0"/>
              </a:rPr>
              <a:t>Synagogue</a:t>
            </a:r>
          </a:p>
          <a:p>
            <a:pPr>
              <a:buFont typeface="Wingdings" panose="05000000000000000000" pitchFamily="2" charset="2"/>
              <a:buChar char="q"/>
            </a:pPr>
            <a:endParaRPr lang="en-US" sz="32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View of Jesus Christ: </a:t>
            </a:r>
            <a:r>
              <a:rPr lang="en-US" b="1" u="sng" dirty="0" smtClean="0">
                <a:effectLst>
                  <a:outerShdw blurRad="38100" dist="38100" dir="2700000" algn="tl">
                    <a:srgbClr val="000000">
                      <a:alpha val="43137"/>
                    </a:srgbClr>
                  </a:outerShdw>
                </a:effectLst>
                <a:latin typeface="Albertus Medium" panose="020E0602030304020304" pitchFamily="34" charset="0"/>
              </a:rPr>
              <a:t>He was an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ordinary Jew, not the Messiah. Jews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are still waiting on the Messiah.</a:t>
            </a:r>
          </a:p>
          <a:p>
            <a:pPr>
              <a:buFont typeface="Wingdings" panose="05000000000000000000" pitchFamily="2" charset="2"/>
              <a:buChar char="q"/>
            </a:pPr>
            <a:endParaRPr lang="en-US" sz="44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Holy Sites: </a:t>
            </a:r>
            <a:r>
              <a:rPr lang="en-US" b="1" u="sng" dirty="0" smtClean="0">
                <a:effectLst>
                  <a:outerShdw blurRad="38100" dist="38100" dir="2700000" algn="tl">
                    <a:srgbClr val="000000">
                      <a:alpha val="43137"/>
                    </a:srgbClr>
                  </a:outerShdw>
                </a:effectLst>
                <a:latin typeface="Albertus Medium" panose="020E0602030304020304" pitchFamily="34" charset="0"/>
              </a:rPr>
              <a:t>Jerusalem, Wailing Wall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(remains of a Jerusalem temple)</a:t>
            </a:r>
            <a:r>
              <a:rPr lang="en-US" dirty="0" smtClean="0">
                <a:effectLst>
                  <a:outerShdw blurRad="38100" dist="38100" dir="2700000" algn="tl">
                    <a:srgbClr val="000000">
                      <a:alpha val="43137"/>
                    </a:srgbClr>
                  </a:outerShdw>
                </a:effectLst>
                <a:latin typeface="Albertus Medium" panose="020E0602030304020304" pitchFamily="34" charset="0"/>
              </a:rPr>
              <a:t> </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pic>
        <p:nvPicPr>
          <p:cNvPr id="4" name="Picture 4"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4664"/>
            <a:ext cx="943304" cy="108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04664"/>
            <a:ext cx="943304" cy="108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4509120"/>
            <a:ext cx="4248472"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lbertus Medium" panose="020E0602030304020304" pitchFamily="34" charset="0"/>
              </a:rPr>
              <a:t>What does Messiah mean?</a:t>
            </a:r>
            <a:endParaRPr lang="en-US" sz="2800" dirty="0">
              <a:solidFill>
                <a:schemeClr val="bg1"/>
              </a:solidFill>
              <a:effectLst>
                <a:outerShdw blurRad="38100" dist="38100" dir="2700000" algn="tl">
                  <a:srgbClr val="000000">
                    <a:alpha val="43137"/>
                  </a:srgbClr>
                </a:outerShdw>
              </a:effectLst>
              <a:latin typeface="Albertus Medium" panose="020E0602030304020304" pitchFamily="34" charset="0"/>
            </a:endParaRPr>
          </a:p>
        </p:txBody>
      </p:sp>
      <p:sp>
        <p:nvSpPr>
          <p:cNvPr id="7" name="TextBox 6"/>
          <p:cNvSpPr txBox="1"/>
          <p:nvPr/>
        </p:nvSpPr>
        <p:spPr>
          <a:xfrm>
            <a:off x="4860032" y="4509120"/>
            <a:ext cx="404118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lbertus Medium" panose="020E0602030304020304" pitchFamily="34" charset="0"/>
              </a:rPr>
              <a:t>Savior or divine person</a:t>
            </a:r>
            <a:endParaRPr lang="en-US" sz="2800" dirty="0">
              <a:solidFill>
                <a:schemeClr val="bg1"/>
              </a:solidFill>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215309230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15875"/>
            <a:ext cx="11969750" cy="1096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71800" y="385230"/>
            <a:ext cx="5112568" cy="711081"/>
          </a:xfrm>
          <a:effectLst>
            <a:outerShdw blurRad="50800" dist="50800" dir="5400000" algn="ctr" rotWithShape="0">
              <a:schemeClr val="bg1"/>
            </a:outerShdw>
          </a:effectLst>
        </p:spPr>
        <p:txBody>
          <a:bodyPr/>
          <a:lstStyle/>
          <a:p>
            <a:pPr algn="ctr"/>
            <a:r>
              <a:rPr lang="en-US" sz="7200" dirty="0" smtClean="0">
                <a:solidFill>
                  <a:schemeClr val="tx1"/>
                </a:solidFill>
                <a:effectLst>
                  <a:outerShdw blurRad="38100" dist="38100" dir="2700000" algn="tl">
                    <a:srgbClr val="000000">
                      <a:alpha val="43137"/>
                    </a:srgbClr>
                  </a:outerShdw>
                </a:effectLst>
                <a:latin typeface="Albertus Extra Bold" panose="020E0802040304020204" pitchFamily="34" charset="0"/>
              </a:rPr>
              <a:t>Synagogue</a:t>
            </a:r>
            <a:endParaRPr lang="en-US" sz="7200" dirty="0">
              <a:solidFill>
                <a:schemeClr val="tx1"/>
              </a:solidFill>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419552921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800" dirty="0" smtClean="0">
                <a:effectLst>
                  <a:outerShdw blurRad="38100" dist="38100" dir="2700000" algn="tl">
                    <a:srgbClr val="000000">
                      <a:alpha val="43137"/>
                    </a:srgbClr>
                  </a:outerShdw>
                </a:effectLst>
                <a:latin typeface="Albertus Extra Bold" panose="020E0802040304020204" pitchFamily="34" charset="0"/>
              </a:rPr>
              <a:t>Symbols of </a:t>
            </a:r>
            <a:br>
              <a:rPr lang="en-US" sz="6800" dirty="0" smtClean="0">
                <a:effectLst>
                  <a:outerShdw blurRad="38100" dist="38100" dir="2700000" algn="tl">
                    <a:srgbClr val="000000">
                      <a:alpha val="43137"/>
                    </a:srgbClr>
                  </a:outerShdw>
                </a:effectLst>
                <a:latin typeface="Albertus Extra Bold" panose="020E0802040304020204" pitchFamily="34" charset="0"/>
              </a:rPr>
            </a:br>
            <a:r>
              <a:rPr lang="en-US" sz="6800" dirty="0" smtClean="0">
                <a:effectLst>
                  <a:outerShdw blurRad="38100" dist="38100" dir="2700000" algn="tl">
                    <a:srgbClr val="000000">
                      <a:alpha val="43137"/>
                    </a:srgbClr>
                  </a:outerShdw>
                </a:effectLst>
                <a:latin typeface="Albertus Extra Bold" panose="020E0802040304020204" pitchFamily="34" charset="0"/>
              </a:rPr>
              <a:t>Judaism</a:t>
            </a:r>
          </a:p>
          <a:p>
            <a:pPr algn="ctr" eaLnBrk="1" hangingPunct="1">
              <a:buFont typeface="Arial" charset="0"/>
              <a:buNone/>
            </a:pPr>
            <a:endParaRPr lang="en-US" sz="52300" b="1" dirty="0" smtClean="0"/>
          </a:p>
        </p:txBody>
      </p:sp>
      <p:grpSp>
        <p:nvGrpSpPr>
          <p:cNvPr id="8" name="Group 7"/>
          <p:cNvGrpSpPr/>
          <p:nvPr/>
        </p:nvGrpSpPr>
        <p:grpSpPr>
          <a:xfrm>
            <a:off x="5364088" y="2807916"/>
            <a:ext cx="2514600" cy="3441091"/>
            <a:chOff x="5364088" y="2807916"/>
            <a:chExt cx="2514600" cy="3441091"/>
          </a:xfrm>
        </p:grpSpPr>
        <p:pic>
          <p:nvPicPr>
            <p:cNvPr id="1026" name="Picture 2" descr="j0285926"/>
            <p:cNvPicPr>
              <a:picLocks noChangeAspect="1" noChangeArrowheads="1"/>
            </p:cNvPicPr>
            <p:nvPr/>
          </p:nvPicPr>
          <p:blipFill>
            <a:blip r:embed="rId3"/>
            <a:srcRect/>
            <a:stretch>
              <a:fillRect/>
            </a:stretch>
          </p:blipFill>
          <p:spPr bwMode="auto">
            <a:xfrm>
              <a:off x="5364088" y="2807916"/>
              <a:ext cx="2514600" cy="2514600"/>
            </a:xfrm>
            <a:prstGeom prst="rect">
              <a:avLst/>
            </a:prstGeom>
            <a:noFill/>
            <a:ln w="9525">
              <a:noFill/>
              <a:miter lim="800000"/>
              <a:headEnd/>
              <a:tailEnd/>
            </a:ln>
          </p:spPr>
        </p:pic>
        <p:sp>
          <p:nvSpPr>
            <p:cNvPr id="5" name="TextBox 4"/>
            <p:cNvSpPr txBox="1">
              <a:spLocks noChangeArrowheads="1"/>
            </p:cNvSpPr>
            <p:nvPr/>
          </p:nvSpPr>
          <p:spPr bwMode="auto">
            <a:xfrm>
              <a:off x="5381281" y="5541121"/>
              <a:ext cx="2438400" cy="707886"/>
            </a:xfrm>
            <a:prstGeom prst="rect">
              <a:avLst/>
            </a:prstGeom>
            <a:noFill/>
            <a:ln w="9525">
              <a:noFill/>
              <a:miter lim="800000"/>
              <a:headEnd/>
              <a:tailEnd/>
            </a:ln>
          </p:spPr>
          <p:txBody>
            <a:bodyPr>
              <a:spAutoFit/>
            </a:bodyPr>
            <a:lstStyle/>
            <a:p>
              <a:pPr algn="ctr"/>
              <a:r>
                <a:rPr lang="en-US" sz="4000" dirty="0">
                  <a:solidFill>
                    <a:schemeClr val="bg1"/>
                  </a:solidFill>
                  <a:effectLst>
                    <a:outerShdw blurRad="38100" dist="38100" dir="2700000" algn="tl">
                      <a:srgbClr val="000000">
                        <a:alpha val="43137"/>
                      </a:srgbClr>
                    </a:outerShdw>
                  </a:effectLst>
                  <a:latin typeface="Albertus Extra Bold" panose="020E0802040304020204" pitchFamily="34" charset="0"/>
                </a:rPr>
                <a:t>Menorah</a:t>
              </a:r>
            </a:p>
          </p:txBody>
        </p:sp>
      </p:grpSp>
      <p:grpSp>
        <p:nvGrpSpPr>
          <p:cNvPr id="6" name="Group 5"/>
          <p:cNvGrpSpPr/>
          <p:nvPr/>
        </p:nvGrpSpPr>
        <p:grpSpPr>
          <a:xfrm>
            <a:off x="516749" y="2780928"/>
            <a:ext cx="3551550" cy="3432238"/>
            <a:chOff x="516749" y="2780928"/>
            <a:chExt cx="3551550" cy="3432238"/>
          </a:xfrm>
        </p:grpSpPr>
        <p:pic>
          <p:nvPicPr>
            <p:cNvPr id="1028" name="Picture 4" descr="Star of David"/>
            <p:cNvPicPr>
              <a:picLocks noChangeAspect="1" noChangeArrowheads="1"/>
            </p:cNvPicPr>
            <p:nvPr/>
          </p:nvPicPr>
          <p:blipFill>
            <a:blip r:embed="rId4"/>
            <a:srcRect/>
            <a:stretch>
              <a:fillRect/>
            </a:stretch>
          </p:blipFill>
          <p:spPr bwMode="auto">
            <a:xfrm>
              <a:off x="1187624" y="2780928"/>
              <a:ext cx="2209800" cy="2541588"/>
            </a:xfrm>
            <a:prstGeom prst="rect">
              <a:avLst/>
            </a:prstGeom>
            <a:noFill/>
            <a:ln w="9525">
              <a:noFill/>
              <a:miter lim="800000"/>
              <a:headEnd/>
              <a:tailEnd/>
            </a:ln>
          </p:spPr>
        </p:pic>
        <p:sp>
          <p:nvSpPr>
            <p:cNvPr id="7" name="TextBox 6"/>
            <p:cNvSpPr txBox="1">
              <a:spLocks noChangeArrowheads="1"/>
            </p:cNvSpPr>
            <p:nvPr/>
          </p:nvSpPr>
          <p:spPr bwMode="auto">
            <a:xfrm>
              <a:off x="516749" y="5505280"/>
              <a:ext cx="3551550" cy="707886"/>
            </a:xfrm>
            <a:prstGeom prst="rect">
              <a:avLst/>
            </a:prstGeom>
            <a:noFill/>
            <a:ln w="9525">
              <a:noFill/>
              <a:miter lim="800000"/>
              <a:headEnd/>
              <a:tailEnd/>
            </a:ln>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Albertus Extra Bold" panose="020E0802040304020204" pitchFamily="34" charset="0"/>
                </a:rPr>
                <a:t>Star of David</a:t>
              </a:r>
            </a:p>
          </p:txBody>
        </p:sp>
      </p:grpSp>
    </p:spTree>
    <p:extLst>
      <p:ext uri="{BB962C8B-B14F-4D97-AF65-F5344CB8AC3E}">
        <p14:creationId xmlns:p14="http://schemas.microsoft.com/office/powerpoint/2010/main" val="347475837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600" dirty="0" smtClean="0">
                <a:effectLst>
                  <a:outerShdw blurRad="38100" dist="38100" dir="2700000" algn="tl">
                    <a:srgbClr val="000000">
                      <a:alpha val="43137"/>
                    </a:srgbClr>
                  </a:outerShdw>
                </a:effectLst>
                <a:latin typeface="Albertus Extra Bold" panose="020E0802040304020204" pitchFamily="34" charset="0"/>
              </a:rPr>
              <a:t>Traditions of </a:t>
            </a:r>
            <a:br>
              <a:rPr lang="en-US" sz="6600" dirty="0" smtClean="0">
                <a:effectLst>
                  <a:outerShdw blurRad="38100" dist="38100" dir="2700000" algn="tl">
                    <a:srgbClr val="000000">
                      <a:alpha val="43137"/>
                    </a:srgbClr>
                  </a:outerShdw>
                </a:effectLst>
                <a:latin typeface="Albertus Extra Bold" panose="020E0802040304020204" pitchFamily="34" charset="0"/>
              </a:rPr>
            </a:br>
            <a:r>
              <a:rPr lang="en-US" sz="6600" dirty="0" smtClean="0">
                <a:effectLst>
                  <a:outerShdw blurRad="38100" dist="38100" dir="2700000" algn="tl">
                    <a:srgbClr val="000000">
                      <a:alpha val="43137"/>
                    </a:srgbClr>
                  </a:outerShdw>
                </a:effectLst>
                <a:latin typeface="Albertus Extra Bold" panose="020E0802040304020204" pitchFamily="34" charset="0"/>
              </a:rPr>
              <a:t>Judaism</a:t>
            </a:r>
          </a:p>
          <a:p>
            <a:pPr algn="ctr" eaLnBrk="1" hangingPunct="1">
              <a:buFont typeface="Arial" charset="0"/>
              <a:buNone/>
            </a:pPr>
            <a:endParaRPr lang="en-US" sz="52300" b="1" dirty="0" smtClean="0"/>
          </a:p>
        </p:txBody>
      </p:sp>
      <p:grpSp>
        <p:nvGrpSpPr>
          <p:cNvPr id="2" name="Group 1"/>
          <p:cNvGrpSpPr/>
          <p:nvPr/>
        </p:nvGrpSpPr>
        <p:grpSpPr>
          <a:xfrm>
            <a:off x="395536" y="2852936"/>
            <a:ext cx="4347581" cy="3186144"/>
            <a:chOff x="296427" y="2708920"/>
            <a:chExt cx="4347581" cy="3186144"/>
          </a:xfrm>
        </p:grpSpPr>
        <p:sp>
          <p:nvSpPr>
            <p:cNvPr id="7" name="TextBox 6"/>
            <p:cNvSpPr txBox="1">
              <a:spLocks noChangeArrowheads="1"/>
            </p:cNvSpPr>
            <p:nvPr/>
          </p:nvSpPr>
          <p:spPr bwMode="auto">
            <a:xfrm>
              <a:off x="296427" y="5187178"/>
              <a:ext cx="4347581" cy="707886"/>
            </a:xfrm>
            <a:prstGeom prst="rect">
              <a:avLst/>
            </a:prstGeom>
            <a:noFill/>
            <a:ln w="9525">
              <a:noFill/>
              <a:miter lim="800000"/>
              <a:headEnd/>
              <a:tailEnd/>
            </a:ln>
          </p:spPr>
          <p:txBody>
            <a:bodyPr wrap="square">
              <a:spAutoFit/>
            </a:bodyPr>
            <a:lstStyle/>
            <a:p>
              <a:pPr algn="ctr"/>
              <a:r>
                <a:rPr lang="en-US" sz="40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Bar/Bat Mitzvah</a:t>
              </a:r>
              <a:endParaRPr lang="en-US" sz="40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15362" name="Picture 2" descr="http://tucsontorah.org/wp-content/uploads/2013/05/93019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66" y="2708920"/>
              <a:ext cx="3561702" cy="2232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364088" y="2859081"/>
            <a:ext cx="2989969" cy="3210469"/>
            <a:chOff x="5099581" y="2684595"/>
            <a:chExt cx="2989969" cy="3210469"/>
          </a:xfrm>
        </p:grpSpPr>
        <p:sp>
          <p:nvSpPr>
            <p:cNvPr id="5" name="TextBox 4"/>
            <p:cNvSpPr txBox="1">
              <a:spLocks noChangeArrowheads="1"/>
            </p:cNvSpPr>
            <p:nvPr/>
          </p:nvSpPr>
          <p:spPr bwMode="auto">
            <a:xfrm>
              <a:off x="5235009" y="5187178"/>
              <a:ext cx="2719111" cy="707886"/>
            </a:xfrm>
            <a:prstGeom prst="rect">
              <a:avLst/>
            </a:prstGeom>
            <a:noFill/>
            <a:ln w="9525">
              <a:noFill/>
              <a:miter lim="800000"/>
              <a:headEnd/>
              <a:tailEnd/>
            </a:ln>
          </p:spPr>
          <p:txBody>
            <a:bodyPr wrap="square">
              <a:spAutoFit/>
            </a:bodyPr>
            <a:lstStyle/>
            <a:p>
              <a:pPr algn="ctr"/>
              <a:r>
                <a:rPr lang="en-US" sz="40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Hanukkah</a:t>
              </a:r>
              <a:endParaRPr lang="en-US" sz="40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581" y="2684595"/>
              <a:ext cx="2989969" cy="2239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5598479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58934"/>
            <a:ext cx="4536504"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Christianity</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700808"/>
            <a:ext cx="8229600" cy="4713391"/>
          </a:xfrm>
        </p:spPr>
        <p:txBody>
          <a:bodyPr>
            <a:normAutofit/>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Believers are called </a:t>
            </a:r>
            <a:r>
              <a:rPr lang="en-US" b="1" u="sng" dirty="0" smtClean="0">
                <a:effectLst>
                  <a:outerShdw blurRad="38100" dist="38100" dir="2700000" algn="tl">
                    <a:srgbClr val="000000">
                      <a:alpha val="43137"/>
                    </a:srgbClr>
                  </a:outerShdw>
                </a:effectLst>
                <a:latin typeface="Albertus Medium" panose="020E0602030304020304" pitchFamily="34" charset="0"/>
              </a:rPr>
              <a:t>Christians</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Monotheistic</a:t>
            </a:r>
            <a:r>
              <a:rPr lang="en-US" dirty="0" smtClean="0">
                <a:effectLst>
                  <a:outerShdw blurRad="38100" dist="38100" dir="2700000" algn="tl">
                    <a:srgbClr val="000000">
                      <a:alpha val="43137"/>
                    </a:srgbClr>
                  </a:outerShdw>
                </a:effectLst>
                <a:latin typeface="Albertus Medium" panose="020E0602030304020304" pitchFamily="34" charset="0"/>
              </a:rPr>
              <a:t> (believe in one God)</a:t>
            </a:r>
          </a:p>
          <a:p>
            <a:pPr>
              <a:buFont typeface="Wingdings" panose="05000000000000000000" pitchFamily="2" charset="2"/>
              <a:buChar char="q"/>
            </a:pPr>
            <a:endParaRPr lang="en-US" sz="24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Patriarch (father) of the faith is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Abraham</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a:effectLst>
                  <a:outerShdw blurRad="38100" dist="38100" dir="2700000" algn="tl">
                    <a:srgbClr val="000000">
                      <a:alpha val="43137"/>
                    </a:srgbClr>
                  </a:outerShdw>
                </a:effectLst>
                <a:latin typeface="Albertus Medium" panose="020E0602030304020304" pitchFamily="34" charset="0"/>
              </a:rPr>
              <a:t> </a:t>
            </a:r>
            <a:r>
              <a:rPr lang="en-US" dirty="0" smtClean="0">
                <a:effectLst>
                  <a:outerShdw blurRad="38100" dist="38100" dir="2700000" algn="tl">
                    <a:srgbClr val="000000">
                      <a:alpha val="43137"/>
                    </a:srgbClr>
                  </a:outerShdw>
                </a:effectLst>
                <a:latin typeface="Albertus Medium" panose="020E0602030304020304" pitchFamily="34" charset="0"/>
              </a:rPr>
              <a:t>Holy Books: </a:t>
            </a:r>
            <a:r>
              <a:rPr lang="en-US" b="1" u="sng" dirty="0" smtClean="0">
                <a:effectLst>
                  <a:outerShdw blurRad="38100" dist="38100" dir="2700000" algn="tl">
                    <a:srgbClr val="000000">
                      <a:alpha val="43137"/>
                    </a:srgbClr>
                  </a:outerShdw>
                </a:effectLst>
                <a:latin typeface="Albertus Medium" panose="020E0602030304020304" pitchFamily="34" charset="0"/>
              </a:rPr>
              <a:t>Bible</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pic>
        <p:nvPicPr>
          <p:cNvPr id="8" name="Picture 5" descr="ANd9GcSwn7vBXbW6svp9HoIgnQX_dhpwexu8aN9ht2FX_YlxCZBy5fWM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4664"/>
            <a:ext cx="1295400" cy="116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ANd9GcSwn7vBXbW6svp9HoIgnQX_dhpwexu8aN9ht2FX_YlxCZBy5fWM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04664"/>
            <a:ext cx="1295400" cy="116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053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4896544"/>
          </a:xfrm>
        </p:spPr>
        <p:txBody>
          <a:bodyPr>
            <a:normAutofit/>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Place of worship is a </a:t>
            </a:r>
            <a:r>
              <a:rPr lang="en-US" b="1" u="sng" dirty="0" smtClean="0">
                <a:effectLst>
                  <a:outerShdw blurRad="38100" dist="38100" dir="2700000" algn="tl">
                    <a:srgbClr val="000000">
                      <a:alpha val="43137"/>
                    </a:srgbClr>
                  </a:outerShdw>
                </a:effectLst>
                <a:latin typeface="Albertus Medium" panose="020E0602030304020304" pitchFamily="34" charset="0"/>
              </a:rPr>
              <a:t>Church, Chapel,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or Cathedral</a:t>
            </a:r>
          </a:p>
          <a:p>
            <a:pPr>
              <a:buFont typeface="Wingdings" panose="05000000000000000000" pitchFamily="2" charset="2"/>
              <a:buChar char="q"/>
            </a:pPr>
            <a:endParaRPr lang="en-US" sz="20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View of Jesus Christ: </a:t>
            </a:r>
            <a:r>
              <a:rPr lang="en-US" b="1" u="sng" dirty="0" smtClean="0">
                <a:effectLst>
                  <a:outerShdw blurRad="38100" dist="38100" dir="2700000" algn="tl">
                    <a:srgbClr val="000000">
                      <a:alpha val="43137"/>
                    </a:srgbClr>
                  </a:outerShdw>
                </a:effectLst>
                <a:latin typeface="Albertus Medium" panose="020E0602030304020304" pitchFamily="34" charset="0"/>
              </a:rPr>
              <a:t>He was the son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of God and the Messiah (savior)</a:t>
            </a:r>
          </a:p>
          <a:p>
            <a:pPr>
              <a:buFont typeface="Wingdings" panose="05000000000000000000" pitchFamily="2" charset="2"/>
              <a:buChar char="q"/>
            </a:pPr>
            <a:endParaRPr lang="en-US" sz="20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Holy Sites: </a:t>
            </a:r>
            <a:r>
              <a:rPr lang="en-US" b="1" u="sng" dirty="0" smtClean="0">
                <a:effectLst>
                  <a:outerShdw blurRad="38100" dist="38100" dir="2700000" algn="tl">
                    <a:srgbClr val="000000">
                      <a:alpha val="43137"/>
                    </a:srgbClr>
                  </a:outerShdw>
                </a:effectLst>
                <a:latin typeface="Albertus Medium" panose="020E0602030304020304" pitchFamily="34" charset="0"/>
              </a:rPr>
              <a:t>Jerusalem, Bethlehem,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and Vatican City (Catholic)</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sp>
        <p:nvSpPr>
          <p:cNvPr id="11" name="Title 1"/>
          <p:cNvSpPr>
            <a:spLocks noGrp="1"/>
          </p:cNvSpPr>
          <p:nvPr>
            <p:ph type="title"/>
          </p:nvPr>
        </p:nvSpPr>
        <p:spPr>
          <a:xfrm>
            <a:off x="2267744" y="558934"/>
            <a:ext cx="4536504"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Christianity</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pic>
        <p:nvPicPr>
          <p:cNvPr id="12" name="Picture 5" descr="ANd9GcSwn7vBXbW6svp9HoIgnQX_dhpwexu8aN9ht2FX_YlxCZBy5fWM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4664"/>
            <a:ext cx="1295400" cy="116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ANd9GcSwn7vBXbW6svp9HoIgnQX_dhpwexu8aN9ht2FX_YlxCZBy5fWM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32656"/>
            <a:ext cx="1295400" cy="116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8949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designarch.com/wp-content/uploads/Vatican-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 y="-603448"/>
            <a:ext cx="9734351" cy="77692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211960" y="620688"/>
            <a:ext cx="4464496" cy="1944216"/>
          </a:xfrm>
          <a:prstGeom prst="rect">
            <a:avLst/>
          </a:prstGeom>
          <a:effectLst>
            <a:outerShdw blurRad="50800" dist="50800" dir="5400000" algn="ctr" rotWithShape="0">
              <a:schemeClr val="tx1"/>
            </a:outerShdw>
          </a:effectLst>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7200" dirty="0" smtClean="0">
                <a:effectLst>
                  <a:outerShdw blurRad="38100" dist="38100" dir="2700000" algn="tl">
                    <a:srgbClr val="000000">
                      <a:alpha val="43137"/>
                    </a:srgbClr>
                  </a:outerShdw>
                </a:effectLst>
                <a:latin typeface="Albertus Extra Bold" panose="020E0802040304020204" pitchFamily="34" charset="0"/>
              </a:rPr>
              <a:t>Vatican City</a:t>
            </a:r>
            <a:endParaRPr lang="en-US" sz="7200" dirty="0">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146401045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800" dirty="0" smtClean="0">
                <a:effectLst>
                  <a:outerShdw blurRad="38100" dist="38100" dir="2700000" algn="tl">
                    <a:srgbClr val="000000">
                      <a:alpha val="43137"/>
                    </a:srgbClr>
                  </a:outerShdw>
                </a:effectLst>
                <a:latin typeface="Albertus Extra Bold" panose="020E0802040304020204" pitchFamily="34" charset="0"/>
              </a:rPr>
              <a:t>Symbols of </a:t>
            </a:r>
            <a:br>
              <a:rPr lang="en-US" sz="6800" dirty="0" smtClean="0">
                <a:effectLst>
                  <a:outerShdw blurRad="38100" dist="38100" dir="2700000" algn="tl">
                    <a:srgbClr val="000000">
                      <a:alpha val="43137"/>
                    </a:srgbClr>
                  </a:outerShdw>
                </a:effectLst>
                <a:latin typeface="Albertus Extra Bold" panose="020E0802040304020204" pitchFamily="34" charset="0"/>
              </a:rPr>
            </a:br>
            <a:r>
              <a:rPr lang="en-US" sz="6800" dirty="0" smtClean="0">
                <a:effectLst>
                  <a:outerShdw blurRad="38100" dist="38100" dir="2700000" algn="tl">
                    <a:srgbClr val="000000">
                      <a:alpha val="43137"/>
                    </a:srgbClr>
                  </a:outerShdw>
                </a:effectLst>
                <a:latin typeface="Albertus Extra Bold" panose="020E0802040304020204" pitchFamily="34" charset="0"/>
              </a:rPr>
              <a:t>Christianity</a:t>
            </a:r>
          </a:p>
          <a:p>
            <a:pPr algn="ctr" eaLnBrk="1" hangingPunct="1">
              <a:buFont typeface="Arial" charset="0"/>
              <a:buNone/>
            </a:pPr>
            <a:endParaRPr lang="en-US" sz="52300" b="1" dirty="0" smtClean="0"/>
          </a:p>
        </p:txBody>
      </p:sp>
      <p:grpSp>
        <p:nvGrpSpPr>
          <p:cNvPr id="2" name="Group 1"/>
          <p:cNvGrpSpPr/>
          <p:nvPr/>
        </p:nvGrpSpPr>
        <p:grpSpPr>
          <a:xfrm>
            <a:off x="709733" y="2527358"/>
            <a:ext cx="2643117" cy="3866146"/>
            <a:chOff x="709733" y="2527358"/>
            <a:chExt cx="2643117" cy="3866146"/>
          </a:xfrm>
        </p:grpSpPr>
        <p:sp>
          <p:nvSpPr>
            <p:cNvPr id="7" name="TextBox 6"/>
            <p:cNvSpPr txBox="1">
              <a:spLocks noChangeArrowheads="1"/>
            </p:cNvSpPr>
            <p:nvPr/>
          </p:nvSpPr>
          <p:spPr bwMode="auto">
            <a:xfrm>
              <a:off x="709733" y="5624063"/>
              <a:ext cx="2606279" cy="769441"/>
            </a:xfrm>
            <a:prstGeom prst="rect">
              <a:avLst/>
            </a:prstGeom>
            <a:noFill/>
            <a:ln w="9525">
              <a:noFill/>
              <a:miter lim="800000"/>
              <a:headEnd/>
              <a:tailEnd/>
            </a:ln>
          </p:spPr>
          <p:txBody>
            <a:bodyPr wrap="square">
              <a:spAutoFit/>
            </a:bodyPr>
            <a:lstStyle/>
            <a:p>
              <a:pPr algn="ctr"/>
              <a:r>
                <a:rPr lang="en-US" sz="44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Cross</a:t>
              </a:r>
              <a:endParaRPr lang="en-US" sz="44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26626" name="Picture 2" descr="http://images.stockopedia.co.uk/published/the-golden-cross-does-it-really-wor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81" b="98442" l="4800" r="92400"/>
                      </a14:imgEffect>
                    </a14:imgLayer>
                  </a14:imgProps>
                </a:ext>
                <a:ext uri="{28A0092B-C50C-407E-A947-70E740481C1C}">
                  <a14:useLocalDpi xmlns:a14="http://schemas.microsoft.com/office/drawing/2010/main" val="0"/>
                </a:ext>
              </a:extLst>
            </a:blip>
            <a:srcRect/>
            <a:stretch>
              <a:fillRect/>
            </a:stretch>
          </p:blipFill>
          <p:spPr bwMode="auto">
            <a:xfrm>
              <a:off x="971600" y="2527358"/>
              <a:ext cx="2381250" cy="3057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367761" y="3501008"/>
            <a:ext cx="4380699" cy="2892496"/>
            <a:chOff x="4367761" y="3501008"/>
            <a:chExt cx="4380699" cy="2892496"/>
          </a:xfrm>
        </p:grpSpPr>
        <p:sp>
          <p:nvSpPr>
            <p:cNvPr id="5" name="TextBox 4"/>
            <p:cNvSpPr txBox="1">
              <a:spLocks noChangeArrowheads="1"/>
            </p:cNvSpPr>
            <p:nvPr/>
          </p:nvSpPr>
          <p:spPr bwMode="auto">
            <a:xfrm>
              <a:off x="4367761" y="5624063"/>
              <a:ext cx="4380699" cy="769441"/>
            </a:xfrm>
            <a:prstGeom prst="rect">
              <a:avLst/>
            </a:prstGeom>
            <a:noFill/>
            <a:ln w="9525">
              <a:noFill/>
              <a:miter lim="800000"/>
              <a:headEnd/>
              <a:tailEnd/>
            </a:ln>
          </p:spPr>
          <p:txBody>
            <a:bodyPr wrap="square">
              <a:spAutoFit/>
            </a:bodyPr>
            <a:lstStyle/>
            <a:p>
              <a:pPr algn="ctr"/>
              <a:r>
                <a:rPr lang="en-US" sz="44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Fish</a:t>
              </a:r>
              <a:endParaRPr lang="en-US" sz="44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266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7115" y="3501008"/>
              <a:ext cx="3305286" cy="1944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8215871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55"/>
            <a:ext cx="8229600" cy="711081"/>
          </a:xfrm>
        </p:spPr>
        <p:txBody>
          <a:bodyPr/>
          <a:lstStyle/>
          <a:p>
            <a:r>
              <a:rPr lang="en-US" dirty="0" smtClean="0">
                <a:effectLst>
                  <a:outerShdw blurRad="38100" dist="38100" dir="2700000" algn="tl">
                    <a:srgbClr val="000000">
                      <a:alpha val="43137"/>
                    </a:srgbClr>
                  </a:outerShdw>
                </a:effectLst>
                <a:latin typeface="Albertus Extra Bold" panose="020E0802040304020204" pitchFamily="34" charset="0"/>
              </a:rPr>
              <a:t>Standards:</a:t>
            </a:r>
            <a:endParaRPr lang="en-US"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395536" y="1124744"/>
            <a:ext cx="8229600" cy="5328592"/>
          </a:xfrm>
        </p:spPr>
        <p:txBody>
          <a:bodyPr>
            <a:normAutofit/>
          </a:bodyPr>
          <a:lstStyle/>
          <a:p>
            <a:pPr>
              <a:buFont typeface="Wingdings" panose="05000000000000000000" pitchFamily="2" charset="2"/>
              <a:buChar char="q"/>
            </a:pPr>
            <a:r>
              <a:rPr lang="en-US" sz="3200" dirty="0">
                <a:effectLst>
                  <a:outerShdw blurRad="38100" dist="38100" dir="2700000" algn="tl">
                    <a:srgbClr val="000000">
                      <a:alpha val="43137"/>
                    </a:srgbClr>
                  </a:outerShdw>
                </a:effectLst>
                <a:latin typeface="Albertus Medium" panose="020E0602030304020304" pitchFamily="34" charset="0"/>
              </a:rPr>
              <a:t>SS7G8a. </a:t>
            </a:r>
            <a:r>
              <a:rPr lang="en-US" sz="3200" dirty="0" smtClean="0">
                <a:effectLst>
                  <a:outerShdw blurRad="38100" dist="38100" dir="2700000" algn="tl">
                    <a:srgbClr val="000000">
                      <a:alpha val="43137"/>
                    </a:srgbClr>
                  </a:outerShdw>
                </a:effectLst>
                <a:latin typeface="Albertus Medium" panose="020E0602030304020304" pitchFamily="34" charset="0"/>
              </a:rPr>
              <a:t>Explain </a:t>
            </a:r>
            <a:r>
              <a:rPr lang="en-US" sz="3200" dirty="0">
                <a:effectLst>
                  <a:outerShdw blurRad="38100" dist="38100" dir="2700000" algn="tl">
                    <a:srgbClr val="000000">
                      <a:alpha val="43137"/>
                    </a:srgbClr>
                  </a:outerShdw>
                </a:effectLst>
                <a:latin typeface="Albertus Medium" panose="020E0602030304020304" pitchFamily="34" charset="0"/>
              </a:rPr>
              <a:t>the differences between an ethnic group and a religious group</a:t>
            </a:r>
            <a:r>
              <a:rPr lang="en-US" sz="3200" dirty="0" smtClean="0">
                <a:effectLst>
                  <a:outerShdw blurRad="38100" dist="38100" dir="2700000" algn="tl">
                    <a:srgbClr val="000000">
                      <a:alpha val="43137"/>
                    </a:srgbClr>
                  </a:outerShdw>
                </a:effectLst>
                <a:latin typeface="Albertus Medium" panose="020E0602030304020304" pitchFamily="34" charset="0"/>
              </a:rPr>
              <a:t>.</a:t>
            </a:r>
          </a:p>
          <a:p>
            <a:pPr>
              <a:buFont typeface="Wingdings" panose="05000000000000000000" pitchFamily="2" charset="2"/>
              <a:buChar char="q"/>
            </a:pPr>
            <a:r>
              <a:rPr lang="en-US" sz="3200" dirty="0">
                <a:effectLst>
                  <a:outerShdw blurRad="38100" dist="38100" dir="2700000" algn="tl">
                    <a:srgbClr val="000000">
                      <a:alpha val="43137"/>
                    </a:srgbClr>
                  </a:outerShdw>
                </a:effectLst>
                <a:latin typeface="Albertus Medium" panose="020E0602030304020304" pitchFamily="34" charset="0"/>
              </a:rPr>
              <a:t>SS7G8b. </a:t>
            </a:r>
            <a:r>
              <a:rPr lang="en-US" sz="3200" dirty="0" smtClean="0">
                <a:effectLst>
                  <a:outerShdw blurRad="38100" dist="38100" dir="2700000" algn="tl">
                    <a:srgbClr val="000000">
                      <a:alpha val="43137"/>
                    </a:srgbClr>
                  </a:outerShdw>
                </a:effectLst>
                <a:latin typeface="Albertus Medium" panose="020E0602030304020304" pitchFamily="34" charset="0"/>
              </a:rPr>
              <a:t>Explain </a:t>
            </a:r>
            <a:r>
              <a:rPr lang="en-US" sz="3200" dirty="0">
                <a:effectLst>
                  <a:outerShdw blurRad="38100" dist="38100" dir="2700000" algn="tl">
                    <a:srgbClr val="000000">
                      <a:alpha val="43137"/>
                    </a:srgbClr>
                  </a:outerShdw>
                </a:effectLst>
                <a:latin typeface="Albertus Medium" panose="020E0602030304020304" pitchFamily="34" charset="0"/>
              </a:rPr>
              <a:t>the diversity of religions within the Arabs, Persians, and Kurds</a:t>
            </a:r>
            <a:r>
              <a:rPr lang="en-US" sz="3200" dirty="0" smtClean="0">
                <a:effectLst>
                  <a:outerShdw blurRad="38100" dist="38100" dir="2700000" algn="tl">
                    <a:srgbClr val="000000">
                      <a:alpha val="43137"/>
                    </a:srgbClr>
                  </a:outerShdw>
                </a:effectLst>
                <a:latin typeface="Albertus Medium" panose="020E0602030304020304" pitchFamily="34" charset="0"/>
              </a:rPr>
              <a:t>.</a:t>
            </a:r>
          </a:p>
          <a:p>
            <a:pPr>
              <a:buFont typeface="Wingdings" panose="05000000000000000000" pitchFamily="2" charset="2"/>
              <a:buChar char="q"/>
            </a:pPr>
            <a:r>
              <a:rPr lang="en-US" sz="3200" dirty="0">
                <a:effectLst>
                  <a:outerShdw blurRad="38100" dist="38100" dir="2700000" algn="tl">
                    <a:srgbClr val="000000">
                      <a:alpha val="43137"/>
                    </a:srgbClr>
                  </a:outerShdw>
                </a:effectLst>
                <a:latin typeface="Albertus Medium" panose="020E0602030304020304" pitchFamily="34" charset="0"/>
              </a:rPr>
              <a:t>SS7G8c. </a:t>
            </a:r>
            <a:r>
              <a:rPr lang="en-US" sz="3200" dirty="0" smtClean="0">
                <a:effectLst>
                  <a:outerShdw blurRad="38100" dist="38100" dir="2700000" algn="tl">
                    <a:srgbClr val="000000">
                      <a:alpha val="43137"/>
                    </a:srgbClr>
                  </a:outerShdw>
                </a:effectLst>
                <a:latin typeface="Albertus Medium" panose="020E0602030304020304" pitchFamily="34" charset="0"/>
              </a:rPr>
              <a:t>Compare </a:t>
            </a:r>
            <a:r>
              <a:rPr lang="en-US" sz="3200" dirty="0">
                <a:effectLst>
                  <a:outerShdw blurRad="38100" dist="38100" dir="2700000" algn="tl">
                    <a:srgbClr val="000000">
                      <a:alpha val="43137"/>
                    </a:srgbClr>
                  </a:outerShdw>
                </a:effectLst>
                <a:latin typeface="Albertus Medium" panose="020E0602030304020304" pitchFamily="34" charset="0"/>
              </a:rPr>
              <a:t>and contrast the prominent religions in Southwest Asia (Middle East): Judaism, Islam, and Christianity</a:t>
            </a:r>
            <a:r>
              <a:rPr lang="en-US" sz="3200" dirty="0" smtClean="0">
                <a:effectLst>
                  <a:outerShdw blurRad="38100" dist="38100" dir="2700000" algn="tl">
                    <a:srgbClr val="000000">
                      <a:alpha val="43137"/>
                    </a:srgbClr>
                  </a:outerShdw>
                </a:effectLst>
                <a:latin typeface="Albertus Medium" panose="020E0602030304020304" pitchFamily="34" charset="0"/>
              </a:rPr>
              <a:t>.</a:t>
            </a:r>
          </a:p>
          <a:p>
            <a:pPr>
              <a:buFont typeface="Wingdings" panose="05000000000000000000" pitchFamily="2" charset="2"/>
              <a:buChar char="q"/>
            </a:pPr>
            <a:r>
              <a:rPr lang="en-US" sz="3200" dirty="0">
                <a:effectLst>
                  <a:outerShdw blurRad="38100" dist="38100" dir="2700000" algn="tl">
                    <a:srgbClr val="000000">
                      <a:alpha val="43137"/>
                    </a:srgbClr>
                  </a:outerShdw>
                </a:effectLst>
                <a:latin typeface="Albertus Medium" panose="020E0602030304020304" pitchFamily="34" charset="0"/>
              </a:rPr>
              <a:t>SS7G8d. </a:t>
            </a:r>
            <a:r>
              <a:rPr lang="en-US" sz="3200" dirty="0" smtClean="0">
                <a:effectLst>
                  <a:outerShdw blurRad="38100" dist="38100" dir="2700000" algn="tl">
                    <a:srgbClr val="000000">
                      <a:alpha val="43137"/>
                    </a:srgbClr>
                  </a:outerShdw>
                </a:effectLst>
                <a:latin typeface="Albertus Medium" panose="020E0602030304020304" pitchFamily="34" charset="0"/>
              </a:rPr>
              <a:t>Explain </a:t>
            </a:r>
            <a:r>
              <a:rPr lang="en-US" sz="3200" dirty="0">
                <a:effectLst>
                  <a:outerShdw blurRad="38100" dist="38100" dir="2700000" algn="tl">
                    <a:srgbClr val="000000">
                      <a:alpha val="43137"/>
                    </a:srgbClr>
                  </a:outerShdw>
                </a:effectLst>
                <a:latin typeface="Albertus Medium" panose="020E0602030304020304" pitchFamily="34" charset="0"/>
              </a:rPr>
              <a:t>the reason for the division between Sunni and Shia Muslims.</a:t>
            </a:r>
          </a:p>
          <a:p>
            <a:endParaRPr lang="en-US" sz="3200" dirty="0">
              <a:effectLst>
                <a:outerShdw blurRad="38100" dist="38100" dir="2700000" algn="tl">
                  <a:srgbClr val="000000">
                    <a:alpha val="43137"/>
                  </a:srgbClr>
                </a:outerShdw>
              </a:effectLst>
              <a:latin typeface="Albertus Medium" panose="020E0602030304020304" pitchFamily="34" charset="0"/>
            </a:endParaRPr>
          </a:p>
          <a:p>
            <a:endParaRPr lang="en-US" sz="3200" dirty="0">
              <a:effectLst>
                <a:outerShdw blurRad="38100" dist="38100" dir="2700000" algn="tl">
                  <a:srgbClr val="000000">
                    <a:alpha val="43137"/>
                  </a:srgbClr>
                </a:outerShdw>
              </a:effectLst>
              <a:latin typeface="Albertus Medium" panose="020E0602030304020304" pitchFamily="34" charset="0"/>
            </a:endParaRPr>
          </a:p>
          <a:p>
            <a:endParaRPr lang="en-US" sz="3200" dirty="0">
              <a:effectLst>
                <a:outerShdw blurRad="38100" dist="38100" dir="2700000" algn="tl">
                  <a:srgbClr val="000000">
                    <a:alpha val="43137"/>
                  </a:srgbClr>
                </a:outerShdw>
              </a:effectLst>
              <a:latin typeface="Albertus Medium" panose="020E0602030304020304" pitchFamily="34" charset="0"/>
            </a:endParaRPr>
          </a:p>
          <a:p>
            <a:endParaRPr lang="en-US" dirty="0">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84729231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800" dirty="0" smtClean="0">
                <a:effectLst>
                  <a:outerShdw blurRad="38100" dist="38100" dir="2700000" algn="tl">
                    <a:srgbClr val="000000">
                      <a:alpha val="43137"/>
                    </a:srgbClr>
                  </a:outerShdw>
                </a:effectLst>
                <a:latin typeface="Albertus Extra Bold" panose="020E0802040304020204" pitchFamily="34" charset="0"/>
              </a:rPr>
              <a:t>Traditions of </a:t>
            </a:r>
            <a:br>
              <a:rPr lang="en-US" sz="6800" dirty="0" smtClean="0">
                <a:effectLst>
                  <a:outerShdw blurRad="38100" dist="38100" dir="2700000" algn="tl">
                    <a:srgbClr val="000000">
                      <a:alpha val="43137"/>
                    </a:srgbClr>
                  </a:outerShdw>
                </a:effectLst>
                <a:latin typeface="Albertus Extra Bold" panose="020E0802040304020204" pitchFamily="34" charset="0"/>
              </a:rPr>
            </a:br>
            <a:r>
              <a:rPr lang="en-US" sz="6800" dirty="0" smtClean="0">
                <a:effectLst>
                  <a:outerShdw blurRad="38100" dist="38100" dir="2700000" algn="tl">
                    <a:srgbClr val="000000">
                      <a:alpha val="43137"/>
                    </a:srgbClr>
                  </a:outerShdw>
                </a:effectLst>
                <a:latin typeface="Albertus Extra Bold" panose="020E0802040304020204" pitchFamily="34" charset="0"/>
              </a:rPr>
              <a:t>Christianity</a:t>
            </a:r>
          </a:p>
          <a:p>
            <a:pPr algn="ctr" eaLnBrk="1" hangingPunct="1">
              <a:buFont typeface="Arial" charset="0"/>
              <a:buNone/>
            </a:pPr>
            <a:endParaRPr lang="en-US" sz="52300" b="1" dirty="0" smtClean="0"/>
          </a:p>
        </p:txBody>
      </p:sp>
      <p:grpSp>
        <p:nvGrpSpPr>
          <p:cNvPr id="6" name="Group 5"/>
          <p:cNvGrpSpPr/>
          <p:nvPr/>
        </p:nvGrpSpPr>
        <p:grpSpPr>
          <a:xfrm>
            <a:off x="709733" y="2981037"/>
            <a:ext cx="3214195" cy="3412467"/>
            <a:chOff x="709733" y="2981037"/>
            <a:chExt cx="3214195" cy="3412467"/>
          </a:xfrm>
        </p:grpSpPr>
        <p:sp>
          <p:nvSpPr>
            <p:cNvPr id="7" name="TextBox 6"/>
            <p:cNvSpPr txBox="1">
              <a:spLocks noChangeArrowheads="1"/>
            </p:cNvSpPr>
            <p:nvPr/>
          </p:nvSpPr>
          <p:spPr bwMode="auto">
            <a:xfrm>
              <a:off x="709733" y="5624063"/>
              <a:ext cx="3214195" cy="769441"/>
            </a:xfrm>
            <a:prstGeom prst="rect">
              <a:avLst/>
            </a:prstGeom>
            <a:noFill/>
            <a:ln w="9525">
              <a:noFill/>
              <a:miter lim="800000"/>
              <a:headEnd/>
              <a:tailEnd/>
            </a:ln>
          </p:spPr>
          <p:txBody>
            <a:bodyPr wrap="square">
              <a:spAutoFit/>
            </a:bodyPr>
            <a:lstStyle/>
            <a:p>
              <a:pPr algn="ctr"/>
              <a:r>
                <a:rPr lang="en-US" sz="44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Christmas</a:t>
              </a:r>
              <a:endParaRPr lang="en-US" sz="44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10" name="Picture 1" descr="C:\Users\Kelli Brooke\AppData\Local\Microsoft\Windows\Temporary Internet Files\Content.IE5\V1KQRET5\MCj04324030000[1].wmf"/>
            <p:cNvPicPr>
              <a:picLocks noChangeAspect="1" noChangeArrowheads="1"/>
            </p:cNvPicPr>
            <p:nvPr/>
          </p:nvPicPr>
          <p:blipFill>
            <a:blip r:embed="rId3"/>
            <a:srcRect/>
            <a:stretch>
              <a:fillRect/>
            </a:stretch>
          </p:blipFill>
          <p:spPr bwMode="auto">
            <a:xfrm>
              <a:off x="1187624" y="2981037"/>
              <a:ext cx="2359025" cy="2514600"/>
            </a:xfrm>
            <a:prstGeom prst="rect">
              <a:avLst/>
            </a:prstGeom>
            <a:noFill/>
            <a:ln w="9525">
              <a:noFill/>
              <a:miter lim="800000"/>
              <a:headEnd/>
              <a:tailEnd/>
            </a:ln>
          </p:spPr>
        </p:pic>
      </p:grpSp>
      <p:grpSp>
        <p:nvGrpSpPr>
          <p:cNvPr id="4" name="Group 3"/>
          <p:cNvGrpSpPr/>
          <p:nvPr/>
        </p:nvGrpSpPr>
        <p:grpSpPr>
          <a:xfrm>
            <a:off x="4360727" y="2999827"/>
            <a:ext cx="4380699" cy="3432530"/>
            <a:chOff x="4360727" y="2999827"/>
            <a:chExt cx="4380699" cy="3432530"/>
          </a:xfrm>
        </p:grpSpPr>
        <p:sp>
          <p:nvSpPr>
            <p:cNvPr id="5" name="TextBox 4"/>
            <p:cNvSpPr txBox="1">
              <a:spLocks noChangeArrowheads="1"/>
            </p:cNvSpPr>
            <p:nvPr/>
          </p:nvSpPr>
          <p:spPr bwMode="auto">
            <a:xfrm>
              <a:off x="4360727" y="5662916"/>
              <a:ext cx="4380699" cy="769441"/>
            </a:xfrm>
            <a:prstGeom prst="rect">
              <a:avLst/>
            </a:prstGeom>
            <a:noFill/>
            <a:ln w="9525">
              <a:noFill/>
              <a:miter lim="800000"/>
              <a:headEnd/>
              <a:tailEnd/>
            </a:ln>
          </p:spPr>
          <p:txBody>
            <a:bodyPr wrap="square">
              <a:spAutoFit/>
            </a:bodyPr>
            <a:lstStyle/>
            <a:p>
              <a:pPr algn="ctr"/>
              <a:r>
                <a:rPr lang="en-US" sz="44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Easter</a:t>
              </a:r>
              <a:endParaRPr lang="en-US" sz="44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11" name="Picture 3" descr="C:\Users\Kelli Brooke\AppData\Local\Microsoft\Windows\Temporary Internet Files\Content.IE5\7IJQV323\MPj04359120000[1].jpg"/>
            <p:cNvPicPr>
              <a:picLocks noChangeAspect="1" noChangeArrowheads="1"/>
            </p:cNvPicPr>
            <p:nvPr/>
          </p:nvPicPr>
          <p:blipFill>
            <a:blip r:embed="rId4"/>
            <a:srcRect t="24229"/>
            <a:stretch>
              <a:fillRect/>
            </a:stretch>
          </p:blipFill>
          <p:spPr bwMode="auto">
            <a:xfrm>
              <a:off x="5220072" y="2999827"/>
              <a:ext cx="2520280" cy="2520280"/>
            </a:xfrm>
            <a:prstGeom prst="rect">
              <a:avLst/>
            </a:prstGeom>
            <a:noFill/>
            <a:ln w="9525">
              <a:solidFill>
                <a:schemeClr val="tx1"/>
              </a:solidFill>
              <a:miter lim="800000"/>
              <a:headEnd/>
              <a:tailEnd/>
            </a:ln>
          </p:spPr>
        </p:pic>
      </p:grpSp>
    </p:spTree>
    <p:extLst>
      <p:ext uri="{BB962C8B-B14F-4D97-AF65-F5344CB8AC3E}">
        <p14:creationId xmlns:p14="http://schemas.microsoft.com/office/powerpoint/2010/main" val="166462461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630148"/>
            <a:ext cx="3528392"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Islam</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700808"/>
            <a:ext cx="8229600" cy="4713391"/>
          </a:xfrm>
        </p:spPr>
        <p:txBody>
          <a:bodyPr>
            <a:normAutofit/>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Believers are called </a:t>
            </a:r>
            <a:r>
              <a:rPr lang="en-US" b="1" u="sng" dirty="0" smtClean="0">
                <a:effectLst>
                  <a:outerShdw blurRad="38100" dist="38100" dir="2700000" algn="tl">
                    <a:srgbClr val="000000">
                      <a:alpha val="43137"/>
                    </a:srgbClr>
                  </a:outerShdw>
                </a:effectLst>
                <a:latin typeface="Albertus Medium" panose="020E0602030304020304" pitchFamily="34" charset="0"/>
              </a:rPr>
              <a:t>Muslims</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Monotheistic</a:t>
            </a:r>
            <a:r>
              <a:rPr lang="en-US" dirty="0" smtClean="0">
                <a:effectLst>
                  <a:outerShdw blurRad="38100" dist="38100" dir="2700000" algn="tl">
                    <a:srgbClr val="000000">
                      <a:alpha val="43137"/>
                    </a:srgbClr>
                  </a:outerShdw>
                </a:effectLst>
                <a:latin typeface="Albertus Medium" panose="020E0602030304020304" pitchFamily="34" charset="0"/>
              </a:rPr>
              <a:t> (believe in one God)</a:t>
            </a:r>
          </a:p>
          <a:p>
            <a:pPr>
              <a:buFont typeface="Wingdings" panose="05000000000000000000" pitchFamily="2" charset="2"/>
              <a:buChar char="q"/>
            </a:pPr>
            <a:endParaRPr lang="en-US" sz="24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Patriarch (father) of the faith is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Abraham</a:t>
            </a:r>
          </a:p>
          <a:p>
            <a:pPr>
              <a:buFont typeface="Wingdings" panose="05000000000000000000" pitchFamily="2" charset="2"/>
              <a:buChar char="q"/>
            </a:pPr>
            <a:endParaRPr lang="en-US" sz="24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a:effectLst>
                  <a:outerShdw blurRad="38100" dist="38100" dir="2700000" algn="tl">
                    <a:srgbClr val="000000">
                      <a:alpha val="43137"/>
                    </a:srgbClr>
                  </a:outerShdw>
                </a:effectLst>
                <a:latin typeface="Albertus Medium" panose="020E0602030304020304" pitchFamily="34" charset="0"/>
              </a:rPr>
              <a:t> </a:t>
            </a:r>
            <a:r>
              <a:rPr lang="en-US" dirty="0" smtClean="0">
                <a:effectLst>
                  <a:outerShdw blurRad="38100" dist="38100" dir="2700000" algn="tl">
                    <a:srgbClr val="000000">
                      <a:alpha val="43137"/>
                    </a:srgbClr>
                  </a:outerShdw>
                </a:effectLst>
                <a:latin typeface="Albertus Medium" panose="020E0602030304020304" pitchFamily="34" charset="0"/>
              </a:rPr>
              <a:t>Holy Books: </a:t>
            </a:r>
            <a:r>
              <a:rPr lang="en-US" b="1" u="sng" dirty="0" smtClean="0">
                <a:effectLst>
                  <a:outerShdw blurRad="38100" dist="38100" dir="2700000" algn="tl">
                    <a:srgbClr val="000000">
                      <a:alpha val="43137"/>
                    </a:srgbClr>
                  </a:outerShdw>
                </a:effectLst>
                <a:latin typeface="Albertus Medium" panose="020E0602030304020304" pitchFamily="34" charset="0"/>
              </a:rPr>
              <a:t>Qur’an or Koran</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pic>
        <p:nvPicPr>
          <p:cNvPr id="6"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4664"/>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27551"/>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515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561642"/>
            <a:ext cx="3528392"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Islam</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700808"/>
            <a:ext cx="8229600" cy="4896544"/>
          </a:xfrm>
        </p:spPr>
        <p:txBody>
          <a:bodyPr>
            <a:normAutofit/>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Place of worship is a </a:t>
            </a:r>
            <a:r>
              <a:rPr lang="en-US" b="1" u="sng" dirty="0" smtClean="0">
                <a:effectLst>
                  <a:outerShdw blurRad="38100" dist="38100" dir="2700000" algn="tl">
                    <a:srgbClr val="000000">
                      <a:alpha val="43137"/>
                    </a:srgbClr>
                  </a:outerShdw>
                </a:effectLst>
                <a:latin typeface="Albertus Medium" panose="020E0602030304020304" pitchFamily="34" charset="0"/>
              </a:rPr>
              <a:t>Mosque</a:t>
            </a:r>
          </a:p>
          <a:p>
            <a:pPr>
              <a:buFont typeface="Wingdings" panose="05000000000000000000" pitchFamily="2" charset="2"/>
              <a:buChar char="q"/>
            </a:pPr>
            <a:endParaRPr lang="en-US" sz="2000" b="1" u="sng"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View of Jesus Christ: </a:t>
            </a:r>
            <a:r>
              <a:rPr lang="en-US" b="1" u="sng" dirty="0" smtClean="0">
                <a:effectLst>
                  <a:outerShdw blurRad="38100" dist="38100" dir="2700000" algn="tl">
                    <a:srgbClr val="000000">
                      <a:alpha val="43137"/>
                    </a:srgbClr>
                  </a:outerShdw>
                </a:effectLst>
                <a:latin typeface="Albertus Medium" panose="020E0602030304020304" pitchFamily="34" charset="0"/>
              </a:rPr>
              <a:t>He was a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prophet sent by Allah (God) but he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was not a Messiah or the son of God.</a:t>
            </a:r>
          </a:p>
          <a:p>
            <a:pPr>
              <a:buFont typeface="Wingdings" panose="05000000000000000000" pitchFamily="2" charset="2"/>
              <a:buChar char="q"/>
            </a:pPr>
            <a:endParaRPr lang="en-US" sz="44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Holy Sites: </a:t>
            </a:r>
            <a:r>
              <a:rPr lang="en-US" b="1" u="sng" dirty="0" smtClean="0">
                <a:effectLst>
                  <a:outerShdw blurRad="38100" dist="38100" dir="2700000" algn="tl">
                    <a:srgbClr val="000000">
                      <a:alpha val="43137"/>
                    </a:srgbClr>
                  </a:outerShdw>
                </a:effectLst>
                <a:latin typeface="Albertus Medium" panose="020E0602030304020304" pitchFamily="34" charset="0"/>
              </a:rPr>
              <a:t>Jerusalem, Mecca, </a:t>
            </a:r>
            <a:br>
              <a:rPr lang="en-US" b="1" u="sng" dirty="0" smtClean="0">
                <a:effectLst>
                  <a:outerShdw blurRad="38100" dist="38100" dir="2700000" algn="tl">
                    <a:srgbClr val="000000">
                      <a:alpha val="43137"/>
                    </a:srgbClr>
                  </a:outerShdw>
                </a:effectLst>
                <a:latin typeface="Albertus Medium" panose="020E0602030304020304" pitchFamily="34" charset="0"/>
              </a:rPr>
            </a:br>
            <a:r>
              <a:rPr lang="en-US" b="1" dirty="0" smtClean="0">
                <a:effectLst>
                  <a:outerShdw blurRad="38100" dist="38100" dir="2700000" algn="tl">
                    <a:srgbClr val="000000">
                      <a:alpha val="43137"/>
                    </a:srgbClr>
                  </a:outerShdw>
                </a:effectLst>
                <a:latin typeface="Albertus Medium" panose="020E0602030304020304" pitchFamily="34" charset="0"/>
              </a:rPr>
              <a:t> </a:t>
            </a:r>
            <a:r>
              <a:rPr lang="en-US" b="1" u="sng" dirty="0" smtClean="0">
                <a:effectLst>
                  <a:outerShdw blurRad="38100" dist="38100" dir="2700000" algn="tl">
                    <a:srgbClr val="000000">
                      <a:alpha val="43137"/>
                    </a:srgbClr>
                  </a:outerShdw>
                </a:effectLst>
                <a:latin typeface="Albertus Medium" panose="020E0602030304020304" pitchFamily="34" charset="0"/>
              </a:rPr>
              <a:t>Medina</a:t>
            </a:r>
            <a:endParaRPr lang="en-US" b="1" u="sng" dirty="0">
              <a:effectLst>
                <a:outerShdw blurRad="38100" dist="38100" dir="2700000" algn="tl">
                  <a:srgbClr val="000000">
                    <a:alpha val="43137"/>
                  </a:srgbClr>
                </a:outerShdw>
              </a:effectLst>
              <a:latin typeface="Albertus Medium" panose="020E0602030304020304" pitchFamily="34" charset="0"/>
            </a:endParaRPr>
          </a:p>
        </p:txBody>
      </p:sp>
      <p:sp>
        <p:nvSpPr>
          <p:cNvPr id="6" name="TextBox 5"/>
          <p:cNvSpPr txBox="1"/>
          <p:nvPr/>
        </p:nvSpPr>
        <p:spPr>
          <a:xfrm>
            <a:off x="679487" y="4653136"/>
            <a:ext cx="4248472" cy="523220"/>
          </a:xfrm>
          <a:prstGeom prst="rect">
            <a:avLst/>
          </a:prstGeom>
          <a:noFill/>
        </p:spPr>
        <p:txBody>
          <a:bodyPr wrap="square" rtlCol="0">
            <a:spAutoFit/>
          </a:bodyPr>
          <a:lstStyle/>
          <a:p>
            <a:r>
              <a:rPr lang="en-US" sz="2800" dirty="0" smtClean="0">
                <a:solidFill>
                  <a:prstClr val="white"/>
                </a:solidFill>
                <a:effectLst>
                  <a:outerShdw blurRad="38100" dist="38100" dir="2700000" algn="tl">
                    <a:srgbClr val="000000">
                      <a:alpha val="43137"/>
                    </a:srgbClr>
                  </a:outerShdw>
                </a:effectLst>
                <a:latin typeface="Albertus Medium" panose="020E0602030304020304" pitchFamily="34" charset="0"/>
              </a:rPr>
              <a:t>What does Prophet mean?</a:t>
            </a:r>
            <a:endParaRPr lang="en-US" sz="2800" dirty="0">
              <a:solidFill>
                <a:prstClr val="white"/>
              </a:solidFill>
              <a:effectLst>
                <a:outerShdw blurRad="38100" dist="38100" dir="2700000" algn="tl">
                  <a:srgbClr val="000000">
                    <a:alpha val="43137"/>
                  </a:srgbClr>
                </a:outerShdw>
              </a:effectLst>
              <a:latin typeface="Albertus Medium" panose="020E0602030304020304" pitchFamily="34" charset="0"/>
            </a:endParaRPr>
          </a:p>
        </p:txBody>
      </p:sp>
      <p:sp>
        <p:nvSpPr>
          <p:cNvPr id="7" name="TextBox 6"/>
          <p:cNvSpPr txBox="1"/>
          <p:nvPr/>
        </p:nvSpPr>
        <p:spPr>
          <a:xfrm>
            <a:off x="5050886" y="4653136"/>
            <a:ext cx="3096344" cy="523220"/>
          </a:xfrm>
          <a:prstGeom prst="rect">
            <a:avLst/>
          </a:prstGeom>
          <a:noFill/>
        </p:spPr>
        <p:txBody>
          <a:bodyPr wrap="square" rtlCol="0">
            <a:spAutoFit/>
          </a:bodyPr>
          <a:lstStyle/>
          <a:p>
            <a:r>
              <a:rPr lang="en-US" sz="2800" dirty="0" smtClean="0">
                <a:solidFill>
                  <a:prstClr val="white"/>
                </a:solidFill>
                <a:effectLst>
                  <a:outerShdw blurRad="38100" dist="38100" dir="2700000" algn="tl">
                    <a:srgbClr val="000000">
                      <a:alpha val="43137"/>
                    </a:srgbClr>
                  </a:outerShdw>
                </a:effectLst>
                <a:latin typeface="Albertus Medium" panose="020E0602030304020304" pitchFamily="34" charset="0"/>
              </a:rPr>
              <a:t>Messenger of God</a:t>
            </a:r>
            <a:endParaRPr lang="en-US" sz="2800" dirty="0">
              <a:solidFill>
                <a:prstClr val="white"/>
              </a:solidFill>
              <a:effectLst>
                <a:outerShdw blurRad="38100" dist="38100" dir="2700000" algn="tl">
                  <a:srgbClr val="000000">
                    <a:alpha val="43137"/>
                  </a:srgbClr>
                </a:outerShdw>
              </a:effectLst>
              <a:latin typeface="Albertus Medium" panose="020E0602030304020304" pitchFamily="34" charset="0"/>
            </a:endParaRPr>
          </a:p>
        </p:txBody>
      </p:sp>
      <p:pic>
        <p:nvPicPr>
          <p:cNvPr id="9"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23" y="372162"/>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358" y="372162"/>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992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738160"/>
            <a:ext cx="3528392" cy="855097"/>
          </a:xfrm>
        </p:spPr>
        <p:txBody>
          <a:bodyPr>
            <a:noAutofit/>
          </a:bodyPr>
          <a:lstStyle/>
          <a:p>
            <a:pPr algn="ctr"/>
            <a:r>
              <a:rPr lang="en-US" sz="6000" dirty="0" smtClean="0">
                <a:effectLst>
                  <a:outerShdw blurRad="38100" dist="38100" dir="2700000" algn="tl">
                    <a:srgbClr val="000000">
                      <a:alpha val="43137"/>
                    </a:srgbClr>
                  </a:outerShdw>
                </a:effectLst>
                <a:latin typeface="Albertus Extra Bold" panose="020E0802040304020204" pitchFamily="34" charset="0"/>
              </a:rPr>
              <a:t>Islam</a:t>
            </a:r>
            <a:endParaRPr lang="en-US" sz="60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2204864"/>
            <a:ext cx="8280920" cy="4392488"/>
          </a:xfrm>
        </p:spPr>
        <p:txBody>
          <a:bodyPr>
            <a:normAutofit lnSpcReduction="10000"/>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 Muslims believe that Abraham was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the first prophet (messenger of Allah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or God) and that Jesus Christ was a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prophet that came after Abraham</a:t>
            </a:r>
          </a:p>
          <a:p>
            <a:pPr>
              <a:buFont typeface="Wingdings" panose="05000000000000000000" pitchFamily="2" charset="2"/>
              <a:buChar char="q"/>
            </a:pPr>
            <a:endParaRPr lang="en-US" sz="20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a:effectLst>
                  <a:outerShdw blurRad="38100" dist="38100" dir="2700000" algn="tl">
                    <a:srgbClr val="000000">
                      <a:alpha val="43137"/>
                    </a:srgbClr>
                  </a:outerShdw>
                </a:effectLst>
                <a:latin typeface="Albertus Medium" panose="020E0602030304020304" pitchFamily="34" charset="0"/>
              </a:rPr>
              <a:t> </a:t>
            </a:r>
            <a:r>
              <a:rPr lang="en-US" dirty="0" smtClean="0">
                <a:effectLst>
                  <a:outerShdw blurRad="38100" dist="38100" dir="2700000" algn="tl">
                    <a:srgbClr val="000000">
                      <a:alpha val="43137"/>
                    </a:srgbClr>
                  </a:outerShdw>
                </a:effectLst>
                <a:latin typeface="Albertus Medium" panose="020E0602030304020304" pitchFamily="34" charset="0"/>
              </a:rPr>
              <a:t>Muslims believe that Muhammad was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the last prophet of Allah. Muhammad </a:t>
            </a:r>
            <a:br>
              <a:rPr lang="en-US" dirty="0" smtClean="0">
                <a:effectLst>
                  <a:outerShdw blurRad="38100" dist="38100" dir="2700000" algn="tl">
                    <a:srgbClr val="000000">
                      <a:alpha val="43137"/>
                    </a:srgbClr>
                  </a:outerShdw>
                </a:effectLst>
                <a:latin typeface="Albertus Medium" panose="020E0602030304020304" pitchFamily="34" charset="0"/>
              </a:rPr>
            </a:br>
            <a:r>
              <a:rPr lang="en-US" dirty="0" smtClean="0">
                <a:effectLst>
                  <a:outerShdw blurRad="38100" dist="38100" dir="2700000" algn="tl">
                    <a:srgbClr val="000000">
                      <a:alpha val="43137"/>
                    </a:srgbClr>
                  </a:outerShdw>
                </a:effectLst>
                <a:latin typeface="Albertus Medium" panose="020E0602030304020304" pitchFamily="34" charset="0"/>
              </a:rPr>
              <a:t> started the religion of Islam.</a:t>
            </a:r>
          </a:p>
          <a:p>
            <a:pPr>
              <a:buFont typeface="Wingdings" panose="05000000000000000000" pitchFamily="2" charset="2"/>
              <a:buChar char="q"/>
            </a:pPr>
            <a:endParaRPr lang="en-US" b="1" u="sng" dirty="0" smtClean="0">
              <a:effectLst>
                <a:outerShdw blurRad="38100" dist="38100" dir="2700000" algn="tl">
                  <a:srgbClr val="000000">
                    <a:alpha val="43137"/>
                  </a:srgbClr>
                </a:outerShdw>
              </a:effectLst>
              <a:latin typeface="Albertus Medium" panose="020E0602030304020304" pitchFamily="34" charset="0"/>
            </a:endParaRPr>
          </a:p>
          <a:p>
            <a:pPr marL="0" indent="0">
              <a:buNone/>
            </a:pPr>
            <a:endParaRPr lang="en-US" sz="2000" b="1" u="sng" dirty="0" smtClean="0">
              <a:effectLst>
                <a:outerShdw blurRad="38100" dist="38100" dir="2700000" algn="tl">
                  <a:srgbClr val="000000">
                    <a:alpha val="43137"/>
                  </a:srgbClr>
                </a:outerShdw>
              </a:effectLst>
              <a:latin typeface="Albertus Medium" panose="020E0602030304020304" pitchFamily="34" charset="0"/>
            </a:endParaRPr>
          </a:p>
        </p:txBody>
      </p:sp>
      <p:pic>
        <p:nvPicPr>
          <p:cNvPr id="9"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073" y="548680"/>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ANd9GcTcJ5-W3o0r9OXIVolyN3FlXAbFTmzjxNHjHWxIY2LoUkjmz6Xaar0QSnE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358" y="526551"/>
            <a:ext cx="1295400" cy="12340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7099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c.allpostersimages.com/images/P-473-488-90/42/4207/YX1NF00Z/posters/muslim-faithful-pray-at-the-mosque-in-the-taj-mahal-complex-to-celebrate-eid-al-fi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 y="5112"/>
            <a:ext cx="9170822" cy="68635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692696"/>
            <a:ext cx="5112568" cy="711081"/>
          </a:xfrm>
          <a:effectLst>
            <a:outerShdw blurRad="50800" dist="50800" dir="5400000" algn="ctr" rotWithShape="0">
              <a:schemeClr val="bg1"/>
            </a:outerShdw>
          </a:effectLst>
        </p:spPr>
        <p:txBody>
          <a:bodyPr/>
          <a:lstStyle/>
          <a:p>
            <a:pPr algn="ctr"/>
            <a:r>
              <a:rPr lang="en-US" sz="7200" dirty="0" smtClean="0">
                <a:solidFill>
                  <a:schemeClr val="tx1"/>
                </a:solidFill>
                <a:effectLst>
                  <a:outerShdw blurRad="38100" dist="38100" dir="2700000" algn="tl">
                    <a:srgbClr val="000000">
                      <a:alpha val="43137"/>
                    </a:srgbClr>
                  </a:outerShdw>
                </a:effectLst>
                <a:latin typeface="Albertus Extra Bold" panose="020E0802040304020204" pitchFamily="34" charset="0"/>
              </a:rPr>
              <a:t>Mosque</a:t>
            </a:r>
            <a:endParaRPr lang="en-US" sz="7200" dirty="0">
              <a:solidFill>
                <a:schemeClr val="tx1"/>
              </a:solidFill>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259050452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800" dirty="0" smtClean="0">
                <a:effectLst>
                  <a:outerShdw blurRad="38100" dist="38100" dir="2700000" algn="tl">
                    <a:srgbClr val="000000">
                      <a:alpha val="43137"/>
                    </a:srgbClr>
                  </a:outerShdw>
                </a:effectLst>
                <a:latin typeface="Albertus Extra Bold" panose="020E0802040304020204" pitchFamily="34" charset="0"/>
              </a:rPr>
              <a:t>Symbols of </a:t>
            </a:r>
            <a:br>
              <a:rPr lang="en-US" sz="6800" dirty="0" smtClean="0">
                <a:effectLst>
                  <a:outerShdw blurRad="38100" dist="38100" dir="2700000" algn="tl">
                    <a:srgbClr val="000000">
                      <a:alpha val="43137"/>
                    </a:srgbClr>
                  </a:outerShdw>
                </a:effectLst>
                <a:latin typeface="Albertus Extra Bold" panose="020E0802040304020204" pitchFamily="34" charset="0"/>
              </a:rPr>
            </a:br>
            <a:r>
              <a:rPr lang="en-US" sz="6800" dirty="0" smtClean="0">
                <a:effectLst>
                  <a:outerShdw blurRad="38100" dist="38100" dir="2700000" algn="tl">
                    <a:srgbClr val="000000">
                      <a:alpha val="43137"/>
                    </a:srgbClr>
                  </a:outerShdw>
                </a:effectLst>
                <a:latin typeface="Albertus Extra Bold" panose="020E0802040304020204" pitchFamily="34" charset="0"/>
              </a:rPr>
              <a:t>Islam</a:t>
            </a:r>
          </a:p>
          <a:p>
            <a:pPr algn="ctr" eaLnBrk="1" hangingPunct="1">
              <a:buFont typeface="Arial" charset="0"/>
              <a:buNone/>
            </a:pPr>
            <a:endParaRPr lang="en-US" sz="52300" b="1" dirty="0" smtClean="0"/>
          </a:p>
        </p:txBody>
      </p:sp>
      <p:grpSp>
        <p:nvGrpSpPr>
          <p:cNvPr id="4" name="Group 3"/>
          <p:cNvGrpSpPr/>
          <p:nvPr/>
        </p:nvGrpSpPr>
        <p:grpSpPr>
          <a:xfrm>
            <a:off x="453552" y="2701825"/>
            <a:ext cx="3757449" cy="3467834"/>
            <a:chOff x="453552" y="2701825"/>
            <a:chExt cx="3757449" cy="3467834"/>
          </a:xfrm>
        </p:grpSpPr>
        <p:sp>
          <p:nvSpPr>
            <p:cNvPr id="7" name="TextBox 6"/>
            <p:cNvSpPr txBox="1">
              <a:spLocks noChangeArrowheads="1"/>
            </p:cNvSpPr>
            <p:nvPr/>
          </p:nvSpPr>
          <p:spPr bwMode="auto">
            <a:xfrm>
              <a:off x="453552" y="5584884"/>
              <a:ext cx="3757449" cy="584775"/>
            </a:xfrm>
            <a:prstGeom prst="rect">
              <a:avLst/>
            </a:prstGeom>
            <a:noFill/>
            <a:ln w="9525">
              <a:noFill/>
              <a:miter lim="800000"/>
              <a:headEnd/>
              <a:tailEnd/>
            </a:ln>
          </p:spPr>
          <p:txBody>
            <a:bodyPr wrap="square">
              <a:spAutoFit/>
            </a:bodyPr>
            <a:lstStyle/>
            <a:p>
              <a:pPr algn="ctr"/>
              <a:r>
                <a:rPr lang="en-US" sz="32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Star and Crescent</a:t>
              </a:r>
              <a:endParaRPr lang="en-US" sz="32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8" name="Picture 2" descr="http://upload.wikimedia.org/wikipedia/commons/thumb/4/45/CStar.png/180px-CStar.png">
              <a:hlinkClick r:id="rId3" tooltip="Star and Cresent"/>
            </p:cNvPr>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187624" y="2701825"/>
              <a:ext cx="2667000" cy="2636838"/>
            </a:xfrm>
            <a:prstGeom prst="rect">
              <a:avLst/>
            </a:prstGeom>
            <a:noFill/>
            <a:ln w="9525">
              <a:noFill/>
              <a:miter lim="800000"/>
              <a:headEnd/>
              <a:tailEnd/>
            </a:ln>
          </p:spPr>
        </p:pic>
      </p:grpSp>
      <p:grpSp>
        <p:nvGrpSpPr>
          <p:cNvPr id="6" name="Group 5"/>
          <p:cNvGrpSpPr/>
          <p:nvPr/>
        </p:nvGrpSpPr>
        <p:grpSpPr>
          <a:xfrm>
            <a:off x="4367762" y="2962399"/>
            <a:ext cx="4380699" cy="3207260"/>
            <a:chOff x="4367762" y="2962399"/>
            <a:chExt cx="4380699" cy="3207260"/>
          </a:xfrm>
        </p:grpSpPr>
        <p:sp>
          <p:nvSpPr>
            <p:cNvPr id="5" name="TextBox 4"/>
            <p:cNvSpPr txBox="1">
              <a:spLocks noChangeArrowheads="1"/>
            </p:cNvSpPr>
            <p:nvPr/>
          </p:nvSpPr>
          <p:spPr bwMode="auto">
            <a:xfrm>
              <a:off x="4367762" y="5584884"/>
              <a:ext cx="4380699" cy="584775"/>
            </a:xfrm>
            <a:prstGeom prst="rect">
              <a:avLst/>
            </a:prstGeom>
            <a:noFill/>
            <a:ln w="9525">
              <a:noFill/>
              <a:miter lim="800000"/>
              <a:headEnd/>
              <a:tailEnd/>
            </a:ln>
          </p:spPr>
          <p:txBody>
            <a:bodyPr wrap="square">
              <a:spAutoFit/>
            </a:bodyPr>
            <a:lstStyle/>
            <a:p>
              <a:pPr algn="ctr"/>
              <a:r>
                <a:rPr lang="en-US" sz="32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“Allah” in Arabic</a:t>
              </a:r>
              <a:endParaRPr lang="en-US" sz="32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10" name="Picture 7" descr="arabic-allah"/>
            <p:cNvPicPr>
              <a:picLocks noChangeAspect="1" noChangeArrowheads="1"/>
            </p:cNvPicPr>
            <p:nvPr/>
          </p:nvPicPr>
          <p:blipFill>
            <a:blip r:embed="rId5"/>
            <a:srcRect/>
            <a:stretch>
              <a:fillRect/>
            </a:stretch>
          </p:blipFill>
          <p:spPr bwMode="auto">
            <a:xfrm>
              <a:off x="5369979" y="2962399"/>
              <a:ext cx="2376264" cy="2376264"/>
            </a:xfrm>
            <a:prstGeom prst="rect">
              <a:avLst/>
            </a:prstGeom>
            <a:noFill/>
            <a:ln w="9525">
              <a:solidFill>
                <a:srgbClr val="000000"/>
              </a:solidFill>
              <a:miter lim="800000"/>
              <a:headEnd/>
              <a:tailEnd/>
            </a:ln>
          </p:spPr>
        </p:pic>
      </p:grpSp>
    </p:spTree>
    <p:extLst>
      <p:ext uri="{BB962C8B-B14F-4D97-AF65-F5344CB8AC3E}">
        <p14:creationId xmlns:p14="http://schemas.microsoft.com/office/powerpoint/2010/main" val="36545700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2209428"/>
          </a:xfrm>
        </p:spPr>
        <p:txBody>
          <a:bodyPr/>
          <a:lstStyle/>
          <a:p>
            <a:pPr marL="0" indent="0" algn="ctr" eaLnBrk="1" hangingPunct="1">
              <a:buNone/>
            </a:pPr>
            <a:r>
              <a:rPr lang="en-US" sz="6800" dirty="0" smtClean="0">
                <a:effectLst>
                  <a:outerShdw blurRad="38100" dist="38100" dir="2700000" algn="tl">
                    <a:srgbClr val="000000">
                      <a:alpha val="43137"/>
                    </a:srgbClr>
                  </a:outerShdw>
                </a:effectLst>
                <a:latin typeface="Albertus Extra Bold" panose="020E0802040304020204" pitchFamily="34" charset="0"/>
              </a:rPr>
              <a:t>Traditions of </a:t>
            </a:r>
            <a:br>
              <a:rPr lang="en-US" sz="6800" dirty="0" smtClean="0">
                <a:effectLst>
                  <a:outerShdw blurRad="38100" dist="38100" dir="2700000" algn="tl">
                    <a:srgbClr val="000000">
                      <a:alpha val="43137"/>
                    </a:srgbClr>
                  </a:outerShdw>
                </a:effectLst>
                <a:latin typeface="Albertus Extra Bold" panose="020E0802040304020204" pitchFamily="34" charset="0"/>
              </a:rPr>
            </a:br>
            <a:r>
              <a:rPr lang="en-US" sz="6800" dirty="0" smtClean="0">
                <a:effectLst>
                  <a:outerShdw blurRad="38100" dist="38100" dir="2700000" algn="tl">
                    <a:srgbClr val="000000">
                      <a:alpha val="43137"/>
                    </a:srgbClr>
                  </a:outerShdw>
                </a:effectLst>
                <a:latin typeface="Albertus Extra Bold" panose="020E0802040304020204" pitchFamily="34" charset="0"/>
              </a:rPr>
              <a:t>Islam</a:t>
            </a:r>
          </a:p>
          <a:p>
            <a:pPr algn="ctr" eaLnBrk="1" hangingPunct="1">
              <a:buFont typeface="Arial" charset="0"/>
              <a:buNone/>
            </a:pPr>
            <a:endParaRPr lang="en-US" sz="52300" b="1" dirty="0" smtClean="0"/>
          </a:p>
        </p:txBody>
      </p:sp>
      <p:grpSp>
        <p:nvGrpSpPr>
          <p:cNvPr id="2" name="Group 1"/>
          <p:cNvGrpSpPr/>
          <p:nvPr/>
        </p:nvGrpSpPr>
        <p:grpSpPr>
          <a:xfrm>
            <a:off x="467543" y="3068960"/>
            <a:ext cx="3757449" cy="3346921"/>
            <a:chOff x="467543" y="3068960"/>
            <a:chExt cx="3757449" cy="3346921"/>
          </a:xfrm>
        </p:grpSpPr>
        <p:sp>
          <p:nvSpPr>
            <p:cNvPr id="7" name="TextBox 6"/>
            <p:cNvSpPr txBox="1">
              <a:spLocks noChangeArrowheads="1"/>
            </p:cNvSpPr>
            <p:nvPr/>
          </p:nvSpPr>
          <p:spPr bwMode="auto">
            <a:xfrm>
              <a:off x="467543" y="5338663"/>
              <a:ext cx="3757449" cy="1077218"/>
            </a:xfrm>
            <a:prstGeom prst="rect">
              <a:avLst/>
            </a:prstGeom>
            <a:noFill/>
            <a:ln w="9525">
              <a:noFill/>
              <a:miter lim="800000"/>
              <a:headEnd/>
              <a:tailEnd/>
            </a:ln>
          </p:spPr>
          <p:txBody>
            <a:bodyPr wrap="square">
              <a:spAutoFit/>
            </a:bodyPr>
            <a:lstStyle/>
            <a:p>
              <a:pPr algn="ctr"/>
              <a:r>
                <a:rPr lang="en-US" sz="32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Ramadan (holy month of fasting) </a:t>
              </a:r>
              <a:endParaRPr lang="en-US" sz="32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20482" name="Picture 2" descr="http://www.ask-jansen.com/wp-content/uploads/2014/06/F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82" y="3068960"/>
              <a:ext cx="3104770" cy="206812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358485" y="2919866"/>
            <a:ext cx="4389976" cy="3542181"/>
            <a:chOff x="4358485" y="2919866"/>
            <a:chExt cx="4389976" cy="3542181"/>
          </a:xfrm>
        </p:grpSpPr>
        <p:sp>
          <p:nvSpPr>
            <p:cNvPr id="5" name="TextBox 4"/>
            <p:cNvSpPr txBox="1">
              <a:spLocks noChangeArrowheads="1"/>
            </p:cNvSpPr>
            <p:nvPr/>
          </p:nvSpPr>
          <p:spPr bwMode="auto">
            <a:xfrm>
              <a:off x="4367762" y="5877272"/>
              <a:ext cx="4380699" cy="584775"/>
            </a:xfrm>
            <a:prstGeom prst="rect">
              <a:avLst/>
            </a:prstGeom>
            <a:noFill/>
            <a:ln w="9525">
              <a:noFill/>
              <a:miter lim="800000"/>
              <a:headEnd/>
              <a:tailEnd/>
            </a:ln>
          </p:spPr>
          <p:txBody>
            <a:bodyPr wrap="square">
              <a:spAutoFit/>
            </a:bodyPr>
            <a:lstStyle/>
            <a:p>
              <a:pPr algn="ctr"/>
              <a:r>
                <a:rPr lang="en-US" sz="32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Pilgrimage to Mecca</a:t>
              </a:r>
              <a:endParaRPr lang="en-US" sz="32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pic>
          <p:nvPicPr>
            <p:cNvPr id="20484" name="Picture 4" descr="http://i.imgur.com/dOZ5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8485" y="2919866"/>
              <a:ext cx="4199988" cy="278989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092345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13663"/>
            <a:ext cx="8229600" cy="1143129"/>
          </a:xfrm>
        </p:spPr>
        <p:txBody>
          <a:bodyPr>
            <a:noAutofit/>
          </a:bodyPr>
          <a:lstStyle/>
          <a:p>
            <a:pPr algn="ctr" eaLnBrk="1" hangingPunct="1"/>
            <a:r>
              <a:rPr lang="en-US" altLang="en-US" dirty="0" smtClean="0">
                <a:effectLst>
                  <a:outerShdw blurRad="38100" dist="38100" dir="2700000" algn="tl">
                    <a:srgbClr val="000000">
                      <a:alpha val="43137"/>
                    </a:srgbClr>
                  </a:outerShdw>
                </a:effectLst>
                <a:latin typeface="Albertus Extra Bold" panose="020E0802040304020204" pitchFamily="34" charset="0"/>
              </a:rPr>
              <a:t>Diversity of Religions within </a:t>
            </a:r>
            <a:br>
              <a:rPr lang="en-US" altLang="en-US" dirty="0" smtClean="0">
                <a:effectLst>
                  <a:outerShdw blurRad="38100" dist="38100" dir="2700000" algn="tl">
                    <a:srgbClr val="000000">
                      <a:alpha val="43137"/>
                    </a:srgbClr>
                  </a:outerShdw>
                </a:effectLst>
                <a:latin typeface="Albertus Extra Bold" panose="020E0802040304020204" pitchFamily="34" charset="0"/>
              </a:rPr>
            </a:br>
            <a:r>
              <a:rPr lang="en-US" altLang="en-US" dirty="0" smtClean="0">
                <a:effectLst>
                  <a:outerShdw blurRad="38100" dist="38100" dir="2700000" algn="tl">
                    <a:srgbClr val="000000">
                      <a:alpha val="43137"/>
                    </a:srgbClr>
                  </a:outerShdw>
                </a:effectLst>
                <a:latin typeface="Albertus Extra Bold" panose="020E0802040304020204" pitchFamily="34" charset="0"/>
              </a:rPr>
              <a:t>the Ethnic Groups</a:t>
            </a:r>
          </a:p>
        </p:txBody>
      </p:sp>
      <p:sp>
        <p:nvSpPr>
          <p:cNvPr id="18435" name="Content Placeholder 2"/>
          <p:cNvSpPr>
            <a:spLocks noGrp="1"/>
          </p:cNvSpPr>
          <p:nvPr>
            <p:ph idx="1"/>
          </p:nvPr>
        </p:nvSpPr>
        <p:spPr>
          <a:xfrm>
            <a:off x="457200" y="1905000"/>
            <a:ext cx="8229600" cy="4525963"/>
          </a:xfrm>
        </p:spPr>
        <p:txBody>
          <a:bodyPr/>
          <a:lstStyle/>
          <a:p>
            <a:pPr eaLnBrk="1" hangingPunct="1">
              <a:buFont typeface="Wingdings" panose="05000000000000000000" pitchFamily="2" charset="2"/>
              <a:buChar char="q"/>
            </a:pPr>
            <a:r>
              <a:rPr lang="en-US" altLang="en-US" sz="2400" dirty="0" smtClean="0">
                <a:effectLst>
                  <a:outerShdw blurRad="38100" dist="38100" dir="2700000" algn="tl">
                    <a:srgbClr val="000000">
                      <a:alpha val="43137"/>
                    </a:srgbClr>
                  </a:outerShdw>
                </a:effectLst>
                <a:latin typeface="Albertus Medium" panose="020E0602030304020304" pitchFamily="34" charset="0"/>
              </a:rPr>
              <a:t>There are various religious groups within the ethnic groups of Arabs, Persians, and Kurds</a:t>
            </a:r>
          </a:p>
          <a:p>
            <a:pPr eaLnBrk="1" hangingPunct="1">
              <a:buFont typeface="Wingdings" panose="05000000000000000000" pitchFamily="2" charset="2"/>
              <a:buChar char="q"/>
            </a:pPr>
            <a:endParaRPr lang="en-US" altLang="en-US" sz="2400" dirty="0" smtClean="0">
              <a:effectLst>
                <a:outerShdw blurRad="38100" dist="38100" dir="2700000" algn="tl">
                  <a:srgbClr val="000000">
                    <a:alpha val="43137"/>
                  </a:srgbClr>
                </a:outerShdw>
              </a:effectLst>
              <a:latin typeface="Albertus Medium" panose="020E0602030304020304" pitchFamily="34" charset="0"/>
            </a:endParaRPr>
          </a:p>
          <a:p>
            <a:pPr eaLnBrk="1" hangingPunct="1">
              <a:buFont typeface="Wingdings" panose="05000000000000000000" pitchFamily="2" charset="2"/>
              <a:buChar char="q"/>
            </a:pPr>
            <a:r>
              <a:rPr lang="en-US" altLang="en-US" sz="2400" dirty="0" smtClean="0">
                <a:effectLst>
                  <a:outerShdw blurRad="38100" dist="38100" dir="2700000" algn="tl">
                    <a:srgbClr val="000000">
                      <a:alpha val="43137"/>
                    </a:srgbClr>
                  </a:outerShdw>
                </a:effectLst>
                <a:latin typeface="Albertus Medium" panose="020E0602030304020304" pitchFamily="34" charset="0"/>
              </a:rPr>
              <a:t>The </a:t>
            </a:r>
            <a:r>
              <a:rPr lang="en-US" altLang="en-US" sz="2400" i="1" u="sng" dirty="0" smtClean="0">
                <a:effectLst>
                  <a:outerShdw blurRad="38100" dist="38100" dir="2700000" algn="tl">
                    <a:srgbClr val="000000">
                      <a:alpha val="43137"/>
                    </a:srgbClr>
                  </a:outerShdw>
                </a:effectLst>
                <a:latin typeface="Albertus Medium" panose="020E0602030304020304" pitchFamily="34" charset="0"/>
              </a:rPr>
              <a:t>majority</a:t>
            </a:r>
            <a:r>
              <a:rPr lang="en-US" altLang="en-US" sz="2400" dirty="0" smtClean="0">
                <a:effectLst>
                  <a:outerShdw blurRad="38100" dist="38100" dir="2700000" algn="tl">
                    <a:srgbClr val="000000">
                      <a:alpha val="43137"/>
                    </a:srgbClr>
                  </a:outerShdw>
                </a:effectLst>
                <a:latin typeface="Albertus Medium" panose="020E0602030304020304" pitchFamily="34" charset="0"/>
              </a:rPr>
              <a:t> of Arabs in the Middle East are Muslims, a religious group who practice the religion of Islam. However, NOT ALL Arabs are Muslims, and NOT ALL Muslims are Arab.</a:t>
            </a:r>
          </a:p>
          <a:p>
            <a:pPr eaLnBrk="1" hangingPunct="1">
              <a:buFont typeface="Wingdings" panose="05000000000000000000" pitchFamily="2" charset="2"/>
              <a:buChar char="q"/>
            </a:pPr>
            <a:endParaRPr lang="en-US" altLang="en-US" sz="2400" dirty="0" smtClean="0">
              <a:effectLst>
                <a:outerShdw blurRad="38100" dist="38100" dir="2700000" algn="tl">
                  <a:srgbClr val="000000">
                    <a:alpha val="43137"/>
                  </a:srgbClr>
                </a:outerShdw>
              </a:effectLst>
              <a:latin typeface="Albertus Medium" panose="020E0602030304020304" pitchFamily="34" charset="0"/>
            </a:endParaRPr>
          </a:p>
          <a:p>
            <a:pPr eaLnBrk="1" hangingPunct="1">
              <a:buFont typeface="Wingdings" panose="05000000000000000000" pitchFamily="2" charset="2"/>
              <a:buChar char="q"/>
            </a:pPr>
            <a:r>
              <a:rPr lang="en-US" altLang="en-US" sz="2400" dirty="0" smtClean="0">
                <a:effectLst>
                  <a:outerShdw blurRad="38100" dist="38100" dir="2700000" algn="tl">
                    <a:srgbClr val="000000">
                      <a:alpha val="43137"/>
                    </a:srgbClr>
                  </a:outerShdw>
                </a:effectLst>
                <a:latin typeface="Albertus Medium" panose="020E0602030304020304" pitchFamily="34" charset="0"/>
              </a:rPr>
              <a:t>More than a billion people in the world are Muslims, but fewer than 15% of Muslims worldwide are Arab</a:t>
            </a:r>
          </a:p>
          <a:p>
            <a:pPr eaLnBrk="1" hangingPunct="1"/>
            <a:endParaRPr lang="en-US" altLang="en-US" dirty="0" smtClean="0">
              <a:solidFill>
                <a:srgbClr val="FF99FF"/>
              </a:solidFill>
            </a:endParaRPr>
          </a:p>
        </p:txBody>
      </p:sp>
    </p:spTree>
    <p:extLst>
      <p:ext uri="{BB962C8B-B14F-4D97-AF65-F5344CB8AC3E}">
        <p14:creationId xmlns:p14="http://schemas.microsoft.com/office/powerpoint/2010/main" val="302063393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6672"/>
            <a:ext cx="8352928" cy="1440160"/>
          </a:xfrm>
        </p:spPr>
        <p:txBody>
          <a:bodyPr>
            <a:noAutofit/>
          </a:bodyPr>
          <a:lstStyle/>
          <a:p>
            <a:pPr algn="ctr"/>
            <a:r>
              <a:rPr lang="en-US" sz="4000" dirty="0" smtClean="0">
                <a:effectLst>
                  <a:outerShdw blurRad="38100" dist="38100" dir="2700000" algn="tl">
                    <a:srgbClr val="000000">
                      <a:alpha val="43137"/>
                    </a:srgbClr>
                  </a:outerShdw>
                </a:effectLst>
                <a:latin typeface="Albertus Extra Bold" panose="020E0802040304020204" pitchFamily="34" charset="0"/>
              </a:rPr>
              <a:t>What religion are the majority </a:t>
            </a:r>
            <a:br>
              <a:rPr lang="en-US" sz="4000" dirty="0" smtClean="0">
                <a:effectLst>
                  <a:outerShdw blurRad="38100" dist="38100" dir="2700000" algn="tl">
                    <a:srgbClr val="000000">
                      <a:alpha val="43137"/>
                    </a:srgbClr>
                  </a:outerShdw>
                </a:effectLst>
                <a:latin typeface="Albertus Extra Bold" panose="020E0802040304020204" pitchFamily="34" charset="0"/>
              </a:rPr>
            </a:br>
            <a:r>
              <a:rPr lang="en-US" sz="4000" dirty="0" smtClean="0">
                <a:effectLst>
                  <a:outerShdw blurRad="38100" dist="38100" dir="2700000" algn="tl">
                    <a:srgbClr val="000000">
                      <a:alpha val="43137"/>
                    </a:srgbClr>
                  </a:outerShdw>
                </a:effectLst>
                <a:latin typeface="Albertus Extra Bold" panose="020E0802040304020204" pitchFamily="34" charset="0"/>
              </a:rPr>
              <a:t>of Americans?</a:t>
            </a:r>
            <a:endParaRPr lang="en-US" sz="4000" dirty="0">
              <a:effectLst>
                <a:outerShdw blurRad="38100" dist="38100" dir="2700000" algn="tl">
                  <a:srgbClr val="000000">
                    <a:alpha val="43137"/>
                  </a:srgbClr>
                </a:outerShdw>
              </a:effectLst>
              <a:latin typeface="Albertus Extra Bold" panose="020E0802040304020204" pitchFamily="34" charset="0"/>
            </a:endParaRPr>
          </a:p>
        </p:txBody>
      </p:sp>
      <p:sp>
        <p:nvSpPr>
          <p:cNvPr id="3" name="Title 1"/>
          <p:cNvSpPr txBox="1">
            <a:spLocks/>
          </p:cNvSpPr>
          <p:nvPr/>
        </p:nvSpPr>
        <p:spPr>
          <a:xfrm>
            <a:off x="395536" y="2348880"/>
            <a:ext cx="8352928" cy="201622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000" dirty="0" smtClean="0">
                <a:effectLst>
                  <a:outerShdw blurRad="38100" dist="38100" dir="2700000" algn="tl">
                    <a:srgbClr val="000000">
                      <a:alpha val="43137"/>
                    </a:srgbClr>
                  </a:outerShdw>
                </a:effectLst>
                <a:latin typeface="Albertus Extra Bold" panose="020E0802040304020204" pitchFamily="34" charset="0"/>
              </a:rPr>
              <a:t>Most Americans are Christians. Are there different types of Christians?</a:t>
            </a:r>
            <a:endParaRPr lang="en-US" sz="4800" dirty="0">
              <a:effectLst>
                <a:outerShdw blurRad="38100" dist="38100" dir="2700000" algn="tl">
                  <a:srgbClr val="000000">
                    <a:alpha val="43137"/>
                  </a:srgbClr>
                </a:outerShdw>
              </a:effectLst>
              <a:latin typeface="Albertus Extra Bold" panose="020E0802040304020204" pitchFamily="34" charset="0"/>
            </a:endParaRPr>
          </a:p>
        </p:txBody>
      </p:sp>
      <p:sp>
        <p:nvSpPr>
          <p:cNvPr id="4" name="Title 1"/>
          <p:cNvSpPr txBox="1">
            <a:spLocks/>
          </p:cNvSpPr>
          <p:nvPr/>
        </p:nvSpPr>
        <p:spPr>
          <a:xfrm>
            <a:off x="364170" y="4797152"/>
            <a:ext cx="8352928" cy="1440160"/>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000" dirty="0" smtClean="0">
                <a:effectLst>
                  <a:outerShdw blurRad="38100" dist="38100" dir="2700000" algn="tl">
                    <a:srgbClr val="000000">
                      <a:alpha val="43137"/>
                    </a:srgbClr>
                  </a:outerShdw>
                </a:effectLst>
                <a:latin typeface="Albertus Extra Bold" panose="020E0802040304020204" pitchFamily="34" charset="0"/>
              </a:rPr>
              <a:t>There are Baptists, Catholics, Methodists, Protestants, etc.</a:t>
            </a:r>
            <a:endParaRPr lang="en-US" sz="4000" dirty="0">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143076797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933" y="980728"/>
            <a:ext cx="8352928" cy="1656184"/>
          </a:xfrm>
        </p:spPr>
        <p:txBody>
          <a:bodyPr>
            <a:noAutofit/>
          </a:bodyPr>
          <a:lstStyle/>
          <a:p>
            <a:pPr algn="ctr"/>
            <a:r>
              <a:rPr lang="en-US" sz="4000" dirty="0" smtClean="0">
                <a:effectLst>
                  <a:outerShdw blurRad="38100" dist="38100" dir="2700000" algn="tl">
                    <a:srgbClr val="000000">
                      <a:alpha val="43137"/>
                    </a:srgbClr>
                  </a:outerShdw>
                </a:effectLst>
                <a:latin typeface="Albertus Extra Bold" panose="020E0802040304020204" pitchFamily="34" charset="0"/>
              </a:rPr>
              <a:t>Just as there are different groups of Christians, there are also different groups of Muslims.</a:t>
            </a:r>
            <a:endParaRPr lang="en-US" sz="4000" dirty="0">
              <a:effectLst>
                <a:outerShdw blurRad="38100" dist="38100" dir="2700000" algn="tl">
                  <a:srgbClr val="000000">
                    <a:alpha val="43137"/>
                  </a:srgbClr>
                </a:outerShdw>
              </a:effectLst>
              <a:latin typeface="Albertus Extra Bold" panose="020E0802040304020204" pitchFamily="34" charset="0"/>
            </a:endParaRPr>
          </a:p>
        </p:txBody>
      </p:sp>
      <p:sp>
        <p:nvSpPr>
          <p:cNvPr id="3" name="Title 1"/>
          <p:cNvSpPr txBox="1">
            <a:spLocks/>
          </p:cNvSpPr>
          <p:nvPr/>
        </p:nvSpPr>
        <p:spPr>
          <a:xfrm>
            <a:off x="395536" y="3429000"/>
            <a:ext cx="8352928" cy="201622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000" dirty="0" smtClean="0">
                <a:solidFill>
                  <a:prstClr val="white"/>
                </a:solidFill>
                <a:effectLst>
                  <a:outerShdw blurRad="38100" dist="38100" dir="2700000" algn="tl">
                    <a:srgbClr val="000000">
                      <a:alpha val="43137"/>
                    </a:srgbClr>
                  </a:outerShdw>
                </a:effectLst>
                <a:latin typeface="Albertus Extra Bold" panose="020E0802040304020204" pitchFamily="34" charset="0"/>
              </a:rPr>
              <a:t>Two major groups are the Sunni Muslims and the Shia Muslims.</a:t>
            </a:r>
            <a:endParaRPr lang="en-US" sz="4800" dirty="0">
              <a:solidFill>
                <a:prstClr val="white"/>
              </a:solidFill>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325371251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8415" y="548680"/>
            <a:ext cx="8390048" cy="868362"/>
          </a:xfrm>
        </p:spPr>
        <p:txBody>
          <a:bodyPr>
            <a:noAutofit/>
          </a:bodyPr>
          <a:lstStyle/>
          <a:p>
            <a:pPr algn="ctr"/>
            <a:r>
              <a:rPr lang="en-US" sz="4400" u="sng" dirty="0" smtClean="0">
                <a:effectLst>
                  <a:outerShdw blurRad="38100" dist="38100" dir="2700000" algn="tl">
                    <a:srgbClr val="000000">
                      <a:alpha val="43137"/>
                    </a:srgbClr>
                  </a:outerShdw>
                </a:effectLst>
                <a:latin typeface="Albertus Medium" panose="020E0602030304020304" pitchFamily="34" charset="0"/>
              </a:rPr>
              <a:t>Ethnic Group vs. Religious Group</a:t>
            </a:r>
            <a:endParaRPr lang="en-US" sz="2400" u="sng" dirty="0">
              <a:effectLst>
                <a:outerShdw blurRad="38100" dist="38100" dir="2700000" algn="tl">
                  <a:srgbClr val="000000">
                    <a:alpha val="43137"/>
                  </a:srgbClr>
                </a:outerShdw>
              </a:effectLst>
              <a:latin typeface="Albertus Medium" panose="020E0602030304020304" pitchFamily="34" charset="0"/>
            </a:endParaRPr>
          </a:p>
        </p:txBody>
      </p:sp>
      <p:sp>
        <p:nvSpPr>
          <p:cNvPr id="5" name="TextBox 4"/>
          <p:cNvSpPr txBox="1"/>
          <p:nvPr/>
        </p:nvSpPr>
        <p:spPr>
          <a:xfrm>
            <a:off x="358415" y="1916832"/>
            <a:ext cx="8462056" cy="2308324"/>
          </a:xfrm>
          <a:prstGeom prst="rect">
            <a:avLst/>
          </a:prstGeom>
          <a:noFill/>
          <a:ln w="44450" cmpd="thickThin">
            <a:noFill/>
          </a:ln>
        </p:spPr>
        <p:txBody>
          <a:bodyPr wrap="square" rtlCol="0">
            <a:spAutoFit/>
          </a:bodyPr>
          <a:lstStyle/>
          <a:p>
            <a:pPr marL="571500" indent="-571500">
              <a:buFont typeface="Wingdings" panose="05000000000000000000" pitchFamily="2" charset="2"/>
              <a:buChar char="q"/>
            </a:pPr>
            <a:r>
              <a:rPr lang="en-US" sz="3600" dirty="0" smtClean="0">
                <a:solidFill>
                  <a:schemeClr val="bg1"/>
                </a:solidFill>
                <a:effectLst>
                  <a:outerShdw blurRad="38100" dist="38100" dir="2700000" algn="tl">
                    <a:srgbClr val="000000">
                      <a:alpha val="43137"/>
                    </a:srgbClr>
                  </a:outerShdw>
                </a:effectLst>
                <a:latin typeface="Albertus Medium" panose="020E0602030304020304" pitchFamily="34" charset="0"/>
              </a:rPr>
              <a:t>Ethnic </a:t>
            </a:r>
            <a:r>
              <a:rPr lang="en-US" sz="3600" dirty="0">
                <a:solidFill>
                  <a:schemeClr val="bg1"/>
                </a:solidFill>
                <a:effectLst>
                  <a:outerShdw blurRad="38100" dist="38100" dir="2700000" algn="tl">
                    <a:srgbClr val="000000">
                      <a:alpha val="43137"/>
                    </a:srgbClr>
                  </a:outerShdw>
                </a:effectLst>
                <a:latin typeface="Albertus Medium" panose="020E0602030304020304" pitchFamily="34" charset="0"/>
              </a:rPr>
              <a:t>groups share many common characteristics, such as language, physical appearance, customs, and traditions. </a:t>
            </a:r>
          </a:p>
        </p:txBody>
      </p:sp>
      <p:sp>
        <p:nvSpPr>
          <p:cNvPr id="7" name="TextBox 6"/>
          <p:cNvSpPr txBox="1"/>
          <p:nvPr/>
        </p:nvSpPr>
        <p:spPr>
          <a:xfrm>
            <a:off x="358414" y="4509120"/>
            <a:ext cx="8462057" cy="1754326"/>
          </a:xfrm>
          <a:prstGeom prst="rect">
            <a:avLst/>
          </a:prstGeom>
          <a:noFill/>
          <a:ln w="44450" cmpd="thickThin">
            <a:noFill/>
          </a:ln>
        </p:spPr>
        <p:txBody>
          <a:bodyPr wrap="square" rtlCol="0">
            <a:spAutoFit/>
          </a:bodyPr>
          <a:lstStyle/>
          <a:p>
            <a:pPr marL="571500" indent="-571500">
              <a:buFont typeface="Wingdings" panose="05000000000000000000" pitchFamily="2" charset="2"/>
              <a:buChar char="q"/>
            </a:pPr>
            <a:r>
              <a:rPr lang="en-US" sz="3600" dirty="0">
                <a:solidFill>
                  <a:prstClr val="white"/>
                </a:solidFill>
                <a:effectLst>
                  <a:outerShdw blurRad="38100" dist="38100" dir="2700000" algn="tl">
                    <a:srgbClr val="000000">
                      <a:alpha val="43137"/>
                    </a:srgbClr>
                  </a:outerShdw>
                </a:effectLst>
                <a:latin typeface="Albertus Medium" panose="020E0602030304020304" pitchFamily="34" charset="0"/>
              </a:rPr>
              <a:t>Religious groups share a common belief system, but are not necessarily composed of a single ethnic group.</a:t>
            </a:r>
          </a:p>
        </p:txBody>
      </p:sp>
    </p:spTree>
    <p:extLst>
      <p:ext uri="{BB962C8B-B14F-4D97-AF65-F5344CB8AC3E}">
        <p14:creationId xmlns:p14="http://schemas.microsoft.com/office/powerpoint/2010/main" val="362809324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711081"/>
          </a:xfrm>
        </p:spPr>
        <p:txBody>
          <a:bodyPr>
            <a:noAutofit/>
          </a:bodyPr>
          <a:lstStyle/>
          <a:p>
            <a:pPr algn="ctr"/>
            <a:r>
              <a:rPr lang="en-US" sz="4800" dirty="0" smtClean="0">
                <a:effectLst>
                  <a:outerShdw blurRad="38100" dist="38100" dir="2700000" algn="tl">
                    <a:srgbClr val="000000">
                      <a:alpha val="43137"/>
                    </a:srgbClr>
                  </a:outerShdw>
                </a:effectLst>
                <a:latin typeface="Albertus Extra Bold" panose="020E0802040304020204" pitchFamily="34" charset="0"/>
              </a:rPr>
              <a:t>So What’s The Difference?</a:t>
            </a:r>
            <a:endParaRPr lang="en-US" sz="48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323528" y="1700808"/>
            <a:ext cx="8373616" cy="4713391"/>
          </a:xfrm>
        </p:spPr>
        <p:txBody>
          <a:bodyPr>
            <a:normAutofit fontScale="92500" lnSpcReduction="20000"/>
          </a:bodyPr>
          <a:lstStyle/>
          <a:p>
            <a:pPr lvl="1">
              <a:buFont typeface="Wingdings" panose="05000000000000000000" pitchFamily="2" charset="2"/>
              <a:buChar char="q"/>
            </a:pPr>
            <a:r>
              <a:rPr lang="en-US" sz="4400" dirty="0" smtClean="0">
                <a:effectLst>
                  <a:outerShdw blurRad="38100" dist="38100" dir="2700000" algn="tl">
                    <a:srgbClr val="000000">
                      <a:alpha val="43137"/>
                    </a:srgbClr>
                  </a:outerShdw>
                </a:effectLst>
                <a:latin typeface="Albertus Medium" panose="020E0602030304020304" pitchFamily="34" charset="0"/>
              </a:rPr>
              <a:t> Sunnis follow the Sunnah, </a:t>
            </a:r>
            <a:br>
              <a:rPr lang="en-US" sz="4400" dirty="0" smtClean="0">
                <a:effectLst>
                  <a:outerShdw blurRad="38100" dist="38100" dir="2700000" algn="tl">
                    <a:srgbClr val="000000">
                      <a:alpha val="43137"/>
                    </a:srgbClr>
                  </a:outerShdw>
                </a:effectLst>
                <a:latin typeface="Albertus Medium" panose="020E0602030304020304" pitchFamily="34" charset="0"/>
              </a:rPr>
            </a:br>
            <a:r>
              <a:rPr lang="en-US" sz="4400" dirty="0" smtClean="0">
                <a:effectLst>
                  <a:outerShdw blurRad="38100" dist="38100" dir="2700000" algn="tl">
                    <a:srgbClr val="000000">
                      <a:alpha val="43137"/>
                    </a:srgbClr>
                  </a:outerShdw>
                </a:effectLst>
                <a:latin typeface="Albertus Medium" panose="020E0602030304020304" pitchFamily="34" charset="0"/>
              </a:rPr>
              <a:t>  or custom of Muhammad</a:t>
            </a:r>
            <a:br>
              <a:rPr lang="en-US" sz="4400" dirty="0" smtClean="0">
                <a:effectLst>
                  <a:outerShdw blurRad="38100" dist="38100" dir="2700000" algn="tl">
                    <a:srgbClr val="000000">
                      <a:alpha val="43137"/>
                    </a:srgbClr>
                  </a:outerShdw>
                </a:effectLst>
                <a:latin typeface="Albertus Medium" panose="020E0602030304020304" pitchFamily="34" charset="0"/>
              </a:rPr>
            </a:br>
            <a:r>
              <a:rPr lang="en-US" sz="4400" dirty="0" smtClean="0">
                <a:effectLst>
                  <a:outerShdw blurRad="38100" dist="38100" dir="2700000" algn="tl">
                    <a:srgbClr val="000000">
                      <a:alpha val="43137"/>
                    </a:srgbClr>
                  </a:outerShdw>
                </a:effectLst>
                <a:latin typeface="Albertus Medium" panose="020E0602030304020304" pitchFamily="34" charset="0"/>
              </a:rPr>
              <a:t>  (About 90% of Muslims are  </a:t>
            </a:r>
            <a:br>
              <a:rPr lang="en-US" sz="4400" dirty="0" smtClean="0">
                <a:effectLst>
                  <a:outerShdw blurRad="38100" dist="38100" dir="2700000" algn="tl">
                    <a:srgbClr val="000000">
                      <a:alpha val="43137"/>
                    </a:srgbClr>
                  </a:outerShdw>
                </a:effectLst>
                <a:latin typeface="Albertus Medium" panose="020E0602030304020304" pitchFamily="34" charset="0"/>
              </a:rPr>
            </a:br>
            <a:r>
              <a:rPr lang="en-US" sz="4400" dirty="0" smtClean="0">
                <a:effectLst>
                  <a:outerShdw blurRad="38100" dist="38100" dir="2700000" algn="tl">
                    <a:srgbClr val="000000">
                      <a:alpha val="43137"/>
                    </a:srgbClr>
                  </a:outerShdw>
                </a:effectLst>
                <a:latin typeface="Albertus Medium" panose="020E0602030304020304" pitchFamily="34" charset="0"/>
              </a:rPr>
              <a:t>   Sunnis)</a:t>
            </a:r>
          </a:p>
          <a:p>
            <a:pPr lvl="1">
              <a:buFont typeface="Wingdings" panose="05000000000000000000" pitchFamily="2" charset="2"/>
              <a:buChar char="q"/>
            </a:pPr>
            <a:endParaRPr lang="en-US" sz="4400" dirty="0" smtClean="0">
              <a:effectLst>
                <a:outerShdw blurRad="38100" dist="38100" dir="2700000" algn="tl">
                  <a:srgbClr val="000000">
                    <a:alpha val="43137"/>
                  </a:srgbClr>
                </a:outerShdw>
              </a:effectLst>
              <a:latin typeface="Albertus Medium" panose="020E0602030304020304" pitchFamily="34" charset="0"/>
            </a:endParaRPr>
          </a:p>
          <a:p>
            <a:pPr lvl="1">
              <a:buFont typeface="Wingdings" panose="05000000000000000000" pitchFamily="2" charset="2"/>
              <a:buChar char="q"/>
            </a:pPr>
            <a:r>
              <a:rPr lang="en-US" sz="4400" dirty="0" smtClean="0">
                <a:effectLst>
                  <a:outerShdw blurRad="38100" dist="38100" dir="2700000" algn="tl">
                    <a:srgbClr val="000000">
                      <a:alpha val="43137"/>
                    </a:srgbClr>
                  </a:outerShdw>
                </a:effectLst>
                <a:latin typeface="Albertus Medium" panose="020E0602030304020304" pitchFamily="34" charset="0"/>
              </a:rPr>
              <a:t> Shias are Muslims who  </a:t>
            </a:r>
            <a:br>
              <a:rPr lang="en-US" sz="4400" dirty="0" smtClean="0">
                <a:effectLst>
                  <a:outerShdw blurRad="38100" dist="38100" dir="2700000" algn="tl">
                    <a:srgbClr val="000000">
                      <a:alpha val="43137"/>
                    </a:srgbClr>
                  </a:outerShdw>
                </a:effectLst>
                <a:latin typeface="Albertus Medium" panose="020E0602030304020304" pitchFamily="34" charset="0"/>
              </a:rPr>
            </a:br>
            <a:r>
              <a:rPr lang="en-US" sz="4400" dirty="0" smtClean="0">
                <a:effectLst>
                  <a:outerShdw blurRad="38100" dist="38100" dir="2700000" algn="tl">
                    <a:srgbClr val="000000">
                      <a:alpha val="43137"/>
                    </a:srgbClr>
                  </a:outerShdw>
                </a:effectLst>
                <a:latin typeface="Albertus Medium" panose="020E0602030304020304" pitchFamily="34" charset="0"/>
              </a:rPr>
              <a:t>  follow Ali, Muhammad’s </a:t>
            </a:r>
            <a:br>
              <a:rPr lang="en-US" sz="4400" dirty="0" smtClean="0">
                <a:effectLst>
                  <a:outerShdw blurRad="38100" dist="38100" dir="2700000" algn="tl">
                    <a:srgbClr val="000000">
                      <a:alpha val="43137"/>
                    </a:srgbClr>
                  </a:outerShdw>
                </a:effectLst>
                <a:latin typeface="Albertus Medium" panose="020E0602030304020304" pitchFamily="34" charset="0"/>
              </a:rPr>
            </a:br>
            <a:r>
              <a:rPr lang="en-US" sz="4400" dirty="0" smtClean="0">
                <a:effectLst>
                  <a:outerShdw blurRad="38100" dist="38100" dir="2700000" algn="tl">
                    <a:srgbClr val="000000">
                      <a:alpha val="43137"/>
                    </a:srgbClr>
                  </a:outerShdw>
                </a:effectLst>
                <a:latin typeface="Albertus Medium" panose="020E0602030304020304" pitchFamily="34" charset="0"/>
              </a:rPr>
              <a:t>  closest relative</a:t>
            </a:r>
          </a:p>
          <a:p>
            <a:endParaRPr lang="en-US" dirty="0"/>
          </a:p>
        </p:txBody>
      </p:sp>
    </p:spTree>
    <p:extLst>
      <p:ext uri="{BB962C8B-B14F-4D97-AF65-F5344CB8AC3E}">
        <p14:creationId xmlns:p14="http://schemas.microsoft.com/office/powerpoint/2010/main" val="345378841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effectLst>
                  <a:outerShdw blurRad="38100" dist="38100" dir="2700000" algn="tl">
                    <a:srgbClr val="000000">
                      <a:alpha val="43137"/>
                    </a:srgbClr>
                  </a:outerShdw>
                </a:effectLst>
                <a:latin typeface="Albertus Extra Bold" panose="020E0802040304020204" pitchFamily="34" charset="0"/>
              </a:rPr>
              <a:t>How They Disagree</a:t>
            </a:r>
            <a:endParaRPr lang="en-US" sz="4800" dirty="0">
              <a:effectLst>
                <a:outerShdw blurRad="38100" dist="38100" dir="2700000" algn="tl">
                  <a:srgbClr val="000000">
                    <a:alpha val="43137"/>
                  </a:srgbClr>
                </a:outerShdw>
              </a:effectLst>
              <a:latin typeface="Albertus Extra Bold" panose="020E0802040304020204" pitchFamily="34" charset="0"/>
            </a:endParaRPr>
          </a:p>
        </p:txBody>
      </p:sp>
      <p:sp>
        <p:nvSpPr>
          <p:cNvPr id="3" name="Content Placeholder 2"/>
          <p:cNvSpPr>
            <a:spLocks noGrp="1"/>
          </p:cNvSpPr>
          <p:nvPr>
            <p:ph idx="1"/>
          </p:nvPr>
        </p:nvSpPr>
        <p:spPr>
          <a:xfrm>
            <a:off x="467544" y="1556792"/>
            <a:ext cx="8229600" cy="4824536"/>
          </a:xfrm>
        </p:spPr>
        <p:txBody>
          <a:bodyPr>
            <a:normAutofit fontScale="85000" lnSpcReduction="10000"/>
          </a:bodyPr>
          <a:lstStyle/>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Ali was Muhammad’s cousin and was married to his daughter. After Muhammad died, Muslims split over who would succeed Muhammad as leader of Islam</a:t>
            </a:r>
          </a:p>
          <a:p>
            <a:pPr>
              <a:buFont typeface="Wingdings" panose="05000000000000000000" pitchFamily="2" charset="2"/>
              <a:buChar char="q"/>
            </a:pPr>
            <a:endParaRPr lang="en-US" sz="19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The </a:t>
            </a:r>
            <a:r>
              <a:rPr lang="en-US" b="1" dirty="0" smtClean="0">
                <a:solidFill>
                  <a:schemeClr val="accent6">
                    <a:lumMod val="75000"/>
                  </a:schemeClr>
                </a:solidFill>
                <a:effectLst>
                  <a:outerShdw blurRad="38100" dist="38100" dir="2700000" algn="tl">
                    <a:srgbClr val="000000">
                      <a:alpha val="43137"/>
                    </a:srgbClr>
                  </a:outerShdw>
                </a:effectLst>
                <a:latin typeface="Albertus Medium" panose="020E0602030304020304" pitchFamily="34" charset="0"/>
              </a:rPr>
              <a:t>Sunnis</a:t>
            </a:r>
            <a:r>
              <a:rPr lang="en-US" dirty="0" smtClean="0">
                <a:effectLst>
                  <a:outerShdw blurRad="38100" dist="38100" dir="2700000" algn="tl">
                    <a:srgbClr val="000000">
                      <a:alpha val="43137"/>
                    </a:srgbClr>
                  </a:outerShdw>
                </a:effectLst>
                <a:latin typeface="Albertus Medium" panose="020E0602030304020304" pitchFamily="34" charset="0"/>
              </a:rPr>
              <a:t> wanted the community to choose the best leader to succeed Muhammad</a:t>
            </a:r>
          </a:p>
          <a:p>
            <a:pPr>
              <a:buFont typeface="Wingdings" panose="05000000000000000000" pitchFamily="2" charset="2"/>
              <a:buChar char="q"/>
            </a:pPr>
            <a:endParaRPr lang="en-US" sz="2100" dirty="0" smtClean="0">
              <a:effectLst>
                <a:outerShdw blurRad="38100" dist="38100" dir="2700000" algn="tl">
                  <a:srgbClr val="000000">
                    <a:alpha val="43137"/>
                  </a:srgbClr>
                </a:outerShdw>
              </a:effectLst>
              <a:latin typeface="Albertus Medium" panose="020E0602030304020304" pitchFamily="34" charset="0"/>
            </a:endParaRPr>
          </a:p>
          <a:p>
            <a:pPr>
              <a:buFont typeface="Wingdings" panose="05000000000000000000" pitchFamily="2" charset="2"/>
              <a:buChar char="q"/>
            </a:pPr>
            <a:r>
              <a:rPr lang="en-US" dirty="0" smtClean="0">
                <a:effectLst>
                  <a:outerShdw blurRad="38100" dist="38100" dir="2700000" algn="tl">
                    <a:srgbClr val="000000">
                      <a:alpha val="43137"/>
                    </a:srgbClr>
                  </a:outerShdw>
                </a:effectLst>
                <a:latin typeface="Albertus Medium" panose="020E0602030304020304" pitchFamily="34" charset="0"/>
              </a:rPr>
              <a:t>The </a:t>
            </a:r>
            <a:r>
              <a:rPr lang="en-US" b="1" dirty="0" smtClean="0">
                <a:solidFill>
                  <a:schemeClr val="accent6">
                    <a:lumMod val="75000"/>
                  </a:schemeClr>
                </a:solidFill>
                <a:effectLst>
                  <a:outerShdw blurRad="38100" dist="38100" dir="2700000" algn="tl">
                    <a:srgbClr val="000000">
                      <a:alpha val="43137"/>
                    </a:srgbClr>
                  </a:outerShdw>
                </a:effectLst>
                <a:latin typeface="Albertus Medium" panose="020E0602030304020304" pitchFamily="34" charset="0"/>
              </a:rPr>
              <a:t>Shia</a:t>
            </a:r>
            <a:r>
              <a:rPr lang="en-US" dirty="0" smtClean="0">
                <a:solidFill>
                  <a:schemeClr val="bg1"/>
                </a:solidFill>
                <a:effectLst>
                  <a:outerShdw blurRad="38100" dist="38100" dir="2700000" algn="tl">
                    <a:srgbClr val="000000">
                      <a:alpha val="43137"/>
                    </a:srgbClr>
                  </a:outerShdw>
                </a:effectLst>
                <a:latin typeface="Albertus Medium" panose="020E0602030304020304" pitchFamily="34" charset="0"/>
              </a:rPr>
              <a:t> </a:t>
            </a:r>
            <a:r>
              <a:rPr lang="en-US" dirty="0" smtClean="0">
                <a:effectLst>
                  <a:outerShdw blurRad="38100" dist="38100" dir="2700000" algn="tl">
                    <a:srgbClr val="000000">
                      <a:alpha val="43137"/>
                    </a:srgbClr>
                  </a:outerShdw>
                </a:effectLst>
                <a:latin typeface="Albertus Medium" panose="020E0602030304020304" pitchFamily="34" charset="0"/>
              </a:rPr>
              <a:t>favored Ali, feeling that leadership should stay within the prophets family</a:t>
            </a:r>
            <a:endParaRPr lang="en-US" dirty="0">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204818310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webspace.ship.edu/cgboer/Islam-by-country-smooth.png"/>
          <p:cNvPicPr>
            <a:picLocks noChangeAspect="1" noChangeArrowheads="1"/>
          </p:cNvPicPr>
          <p:nvPr/>
        </p:nvPicPr>
        <p:blipFill>
          <a:blip r:embed="rId3" cstate="print"/>
          <a:srcRect/>
          <a:stretch>
            <a:fillRect/>
          </a:stretch>
        </p:blipFill>
        <p:spPr bwMode="auto">
          <a:xfrm>
            <a:off x="611560" y="1340768"/>
            <a:ext cx="7643212" cy="3955158"/>
          </a:xfrm>
          <a:prstGeom prst="rect">
            <a:avLst/>
          </a:prstGeom>
          <a:noFill/>
          <a:ln>
            <a:solidFill>
              <a:schemeClr val="tx1"/>
            </a:solidFill>
          </a:ln>
        </p:spPr>
      </p:pic>
      <p:sp>
        <p:nvSpPr>
          <p:cNvPr id="3" name="Rectangle 2"/>
          <p:cNvSpPr/>
          <p:nvPr/>
        </p:nvSpPr>
        <p:spPr>
          <a:xfrm>
            <a:off x="2555776" y="5373216"/>
            <a:ext cx="3528392" cy="1323439"/>
          </a:xfrm>
          <a:prstGeom prst="rect">
            <a:avLst/>
          </a:prstGeom>
          <a:effectLst>
            <a:outerShdw blurRad="50800" dist="50800" dir="5400000" algn="ctr" rotWithShape="0">
              <a:schemeClr val="bg1"/>
            </a:outerShdw>
          </a:effectLst>
        </p:spPr>
        <p:txBody>
          <a:bodyPr wrap="square">
            <a:spAutoFit/>
          </a:bodyPr>
          <a:lstStyle/>
          <a:p>
            <a:pPr defTabSz="914400"/>
            <a:r>
              <a:rPr lang="en-US" sz="4000" b="1" kern="0" dirty="0" smtClean="0">
                <a:solidFill>
                  <a:prstClr val="black"/>
                </a:solidFill>
                <a:effectLst>
                  <a:outerShdw blurRad="38100" dist="38100" dir="2700000" algn="tl">
                    <a:srgbClr val="000000">
                      <a:alpha val="43137"/>
                    </a:srgbClr>
                  </a:outerShdw>
                </a:effectLst>
                <a:latin typeface="Albertus Medium" panose="020E0602030304020304" pitchFamily="34" charset="0"/>
              </a:rPr>
              <a:t>Blue: </a:t>
            </a:r>
            <a:r>
              <a:rPr lang="en-US" sz="4000" kern="0" dirty="0" smtClean="0">
                <a:solidFill>
                  <a:prstClr val="black"/>
                </a:solidFill>
                <a:effectLst>
                  <a:outerShdw blurRad="38100" dist="38100" dir="2700000" algn="tl">
                    <a:srgbClr val="000000">
                      <a:alpha val="43137"/>
                    </a:srgbClr>
                  </a:outerShdw>
                </a:effectLst>
                <a:latin typeface="Albertus Medium" panose="020E0602030304020304" pitchFamily="34" charset="0"/>
              </a:rPr>
              <a:t>Shia</a:t>
            </a:r>
          </a:p>
          <a:p>
            <a:pPr defTabSz="914400"/>
            <a:r>
              <a:rPr lang="en-US" sz="4000" b="1" kern="0" dirty="0" smtClean="0">
                <a:solidFill>
                  <a:prstClr val="black"/>
                </a:solidFill>
                <a:effectLst>
                  <a:outerShdw blurRad="38100" dist="38100" dir="2700000" algn="tl">
                    <a:srgbClr val="000000">
                      <a:alpha val="43137"/>
                    </a:srgbClr>
                  </a:outerShdw>
                </a:effectLst>
                <a:latin typeface="Albertus Medium" panose="020E0602030304020304" pitchFamily="34" charset="0"/>
              </a:rPr>
              <a:t>Green: </a:t>
            </a:r>
            <a:r>
              <a:rPr lang="en-US" sz="4000" kern="0" dirty="0" smtClean="0">
                <a:solidFill>
                  <a:prstClr val="black"/>
                </a:solidFill>
                <a:effectLst>
                  <a:outerShdw blurRad="38100" dist="38100" dir="2700000" algn="tl">
                    <a:srgbClr val="000000">
                      <a:alpha val="43137"/>
                    </a:srgbClr>
                  </a:outerShdw>
                </a:effectLst>
                <a:latin typeface="Albertus Medium" panose="020E0602030304020304" pitchFamily="34" charset="0"/>
              </a:rPr>
              <a:t>Sunni</a:t>
            </a:r>
          </a:p>
        </p:txBody>
      </p:sp>
      <p:sp>
        <p:nvSpPr>
          <p:cNvPr id="4" name="Title 3"/>
          <p:cNvSpPr>
            <a:spLocks noGrp="1"/>
          </p:cNvSpPr>
          <p:nvPr>
            <p:ph type="title"/>
          </p:nvPr>
        </p:nvSpPr>
        <p:spPr/>
        <p:txBody>
          <a:bodyPr/>
          <a:lstStyle/>
          <a:p>
            <a:pPr algn="ctr"/>
            <a:r>
              <a:rPr lang="en-US" sz="5400" dirty="0" smtClean="0">
                <a:solidFill>
                  <a:schemeClr val="tx1"/>
                </a:solidFill>
                <a:effectLst>
                  <a:outerShdw blurRad="38100" dist="38100" dir="2700000" algn="tl">
                    <a:srgbClr val="000000">
                      <a:alpha val="43137"/>
                    </a:srgbClr>
                  </a:outerShdw>
                </a:effectLst>
                <a:latin typeface="Albertus Extra Bold" panose="020E0802040304020204" pitchFamily="34" charset="0"/>
              </a:rPr>
              <a:t>Sunni and Shia Muslims</a:t>
            </a:r>
            <a:endParaRPr lang="en-US" sz="5400" dirty="0">
              <a:solidFill>
                <a:schemeClr val="tx1"/>
              </a:solidFill>
              <a:effectLst>
                <a:outerShdw blurRad="38100" dist="38100" dir="2700000" algn="tl">
                  <a:srgbClr val="000000">
                    <a:alpha val="43137"/>
                  </a:srgbClr>
                </a:outerShdw>
              </a:effectLst>
              <a:latin typeface="Albertus Extra Bold" panose="020E0802040304020204" pitchFamily="34" charset="0"/>
            </a:endParaRPr>
          </a:p>
        </p:txBody>
      </p:sp>
    </p:spTree>
    <p:extLst>
      <p:ext uri="{BB962C8B-B14F-4D97-AF65-F5344CB8AC3E}">
        <p14:creationId xmlns:p14="http://schemas.microsoft.com/office/powerpoint/2010/main" val="273181876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26" y="1556792"/>
            <a:ext cx="5468466" cy="41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69876" y="332656"/>
            <a:ext cx="8424936" cy="1224136"/>
          </a:xfrm>
        </p:spPr>
        <p:txBody>
          <a:bodyPr/>
          <a:lstStyle/>
          <a:p>
            <a:pPr algn="ctr"/>
            <a:r>
              <a:rPr lang="en-US" sz="2800" dirty="0" smtClean="0">
                <a:effectLst>
                  <a:outerShdw blurRad="38100" dist="38100" dir="2700000" algn="tl">
                    <a:srgbClr val="000000">
                      <a:alpha val="43137"/>
                    </a:srgbClr>
                  </a:outerShdw>
                </a:effectLst>
                <a:latin typeface="Albertus Medium" panose="020E0602030304020304" pitchFamily="34" charset="0"/>
              </a:rPr>
              <a:t>Complete the “Corrections or New Information” section of your Religions of the Middle East Chart.</a:t>
            </a:r>
            <a:endParaRPr lang="en-US" sz="2800" dirty="0">
              <a:effectLst>
                <a:outerShdw blurRad="38100" dist="38100" dir="2700000" algn="tl">
                  <a:srgbClr val="000000">
                    <a:alpha val="43137"/>
                  </a:srgbClr>
                </a:outerShdw>
              </a:effectLst>
              <a:latin typeface="Albertus Medium" panose="020E0602030304020304" pitchFamily="34" charset="0"/>
            </a:endParaRPr>
          </a:p>
        </p:txBody>
      </p:sp>
      <p:sp>
        <p:nvSpPr>
          <p:cNvPr id="4" name="Title 1"/>
          <p:cNvSpPr txBox="1">
            <a:spLocks/>
          </p:cNvSpPr>
          <p:nvPr/>
        </p:nvSpPr>
        <p:spPr>
          <a:xfrm>
            <a:off x="467544" y="5623714"/>
            <a:ext cx="8229600" cy="93610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400" dirty="0" smtClean="0">
                <a:solidFill>
                  <a:prstClr val="white"/>
                </a:solidFill>
                <a:effectLst>
                  <a:outerShdw blurRad="38100" dist="38100" dir="2700000" algn="tl">
                    <a:srgbClr val="000000">
                      <a:alpha val="43137"/>
                    </a:srgbClr>
                  </a:outerShdw>
                </a:effectLst>
                <a:latin typeface="Albertus Medium" panose="020E0602030304020304" pitchFamily="34" charset="0"/>
              </a:rPr>
              <a:t>Pair and Share when instructed</a:t>
            </a:r>
            <a:endParaRPr lang="en-US" sz="4400" dirty="0">
              <a:solidFill>
                <a:prstClr val="white"/>
              </a:solidFill>
              <a:effectLst>
                <a:outerShdw blurRad="38100" dist="38100" dir="2700000" algn="tl">
                  <a:srgbClr val="000000">
                    <a:alpha val="43137"/>
                  </a:srgbClr>
                </a:outerShdw>
              </a:effectLst>
              <a:latin typeface="Albertus Medium" panose="020E0602030304020304" pitchFamily="34" charset="0"/>
            </a:endParaRPr>
          </a:p>
        </p:txBody>
      </p:sp>
      <p:sp>
        <p:nvSpPr>
          <p:cNvPr id="3" name="Right Arrow 2"/>
          <p:cNvSpPr/>
          <p:nvPr/>
        </p:nvSpPr>
        <p:spPr>
          <a:xfrm>
            <a:off x="785953" y="4975642"/>
            <a:ext cx="1080120" cy="648072"/>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223026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296144"/>
          </a:xfrm>
        </p:spPr>
        <p:txBody>
          <a:bodyPr/>
          <a:lstStyle/>
          <a:p>
            <a:pPr algn="ctr"/>
            <a:r>
              <a:rPr lang="en-US" sz="4400" u="sng" dirty="0" smtClean="0">
                <a:effectLst>
                  <a:outerShdw blurRad="38100" dist="38100" dir="2700000" algn="tl">
                    <a:srgbClr val="000000">
                      <a:alpha val="43137"/>
                    </a:srgbClr>
                  </a:outerShdw>
                </a:effectLst>
                <a:latin typeface="Albertus Extra Bold" panose="020E0802040304020204" pitchFamily="34" charset="0"/>
              </a:rPr>
              <a:t>Diverse Cultures of the Middle East Summarizer</a:t>
            </a:r>
            <a:endParaRPr lang="en-US" sz="4400" u="sng" dirty="0">
              <a:effectLst>
                <a:outerShdw blurRad="38100" dist="38100" dir="2700000" algn="tl">
                  <a:srgbClr val="000000">
                    <a:alpha val="43137"/>
                  </a:srgbClr>
                </a:outerShdw>
              </a:effectLst>
              <a:latin typeface="Albertus Extra Bold" panose="020E0802040304020204" pitchFamily="34" charset="0"/>
            </a:endParaRP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132856"/>
            <a:ext cx="5999372" cy="40619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907952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63000" cy="1584176"/>
          </a:xfrm>
        </p:spPr>
        <p:txBody>
          <a:bodyPr/>
          <a:lstStyle/>
          <a:p>
            <a:pPr algn="ctr"/>
            <a:r>
              <a:rPr lang="en-US" sz="5400" b="1" dirty="0" smtClean="0">
                <a:effectLst>
                  <a:outerShdw blurRad="38100" dist="38100" dir="2700000" algn="tl">
                    <a:srgbClr val="000000">
                      <a:alpha val="43137"/>
                    </a:srgbClr>
                  </a:outerShdw>
                </a:effectLst>
                <a:latin typeface="Albertus Medium" panose="020E0602030304020304" pitchFamily="34" charset="0"/>
              </a:rPr>
              <a:t>There are 3 main ethnic groups in the Middle East:</a:t>
            </a:r>
            <a:endParaRPr lang="en-US" sz="4000" b="1" dirty="0">
              <a:effectLst>
                <a:outerShdw blurRad="38100" dist="38100" dir="2700000" algn="tl">
                  <a:srgbClr val="000000">
                    <a:alpha val="43137"/>
                  </a:srgbClr>
                </a:outerShdw>
              </a:effectLst>
              <a:latin typeface="Albertus Medium" panose="020E0602030304020304" pitchFamily="34" charset="0"/>
            </a:endParaRPr>
          </a:p>
        </p:txBody>
      </p:sp>
      <p:sp>
        <p:nvSpPr>
          <p:cNvPr id="3" name="Rectangle 2"/>
          <p:cNvSpPr/>
          <p:nvPr/>
        </p:nvSpPr>
        <p:spPr>
          <a:xfrm>
            <a:off x="862180" y="2492896"/>
            <a:ext cx="7056784" cy="3877985"/>
          </a:xfrm>
          <a:prstGeom prst="rect">
            <a:avLst/>
          </a:prstGeom>
        </p:spPr>
        <p:txBody>
          <a:bodyPr wrap="square">
            <a:spAutoFit/>
          </a:bodyPr>
          <a:lstStyle/>
          <a:p>
            <a:pPr marL="571500" indent="-571500">
              <a:buFont typeface="Wingdings" panose="05000000000000000000" pitchFamily="2" charset="2"/>
              <a:buChar char="q"/>
            </a:pPr>
            <a:r>
              <a:rPr lang="en-US" sz="6600" dirty="0" smtClean="0">
                <a:solidFill>
                  <a:schemeClr val="bg1"/>
                </a:solidFill>
                <a:effectLst>
                  <a:outerShdw blurRad="38100" dist="38100" dir="2700000" algn="tl">
                    <a:srgbClr val="000000">
                      <a:alpha val="43137"/>
                    </a:srgbClr>
                  </a:outerShdw>
                </a:effectLst>
                <a:latin typeface="Albertus Medium" panose="020E0602030304020304" pitchFamily="34" charset="0"/>
              </a:rPr>
              <a:t> Arabs</a:t>
            </a:r>
          </a:p>
          <a:p>
            <a:pPr marL="571500" indent="-571500">
              <a:buFont typeface="Wingdings" panose="05000000000000000000" pitchFamily="2" charset="2"/>
              <a:buChar char="q"/>
            </a:pPr>
            <a:endParaRPr lang="en-US" dirty="0" smtClean="0">
              <a:solidFill>
                <a:schemeClr val="bg1"/>
              </a:solidFill>
              <a:effectLst>
                <a:outerShdw blurRad="38100" dist="38100" dir="2700000" algn="tl">
                  <a:srgbClr val="000000">
                    <a:alpha val="43137"/>
                  </a:srgbClr>
                </a:outerShdw>
              </a:effectLst>
              <a:latin typeface="Albertus Medium" panose="020E0602030304020304" pitchFamily="34" charset="0"/>
            </a:endParaRPr>
          </a:p>
          <a:p>
            <a:pPr marL="571500" indent="-571500">
              <a:buFont typeface="Wingdings" panose="05000000000000000000" pitchFamily="2" charset="2"/>
              <a:buChar char="q"/>
            </a:pPr>
            <a:r>
              <a:rPr lang="en-US" sz="6600" dirty="0" smtClean="0">
                <a:solidFill>
                  <a:schemeClr val="bg1"/>
                </a:solidFill>
                <a:effectLst>
                  <a:outerShdw blurRad="38100" dist="38100" dir="2700000" algn="tl">
                    <a:srgbClr val="000000">
                      <a:alpha val="43137"/>
                    </a:srgbClr>
                  </a:outerShdw>
                </a:effectLst>
                <a:latin typeface="Albertus Medium" panose="020E0602030304020304" pitchFamily="34" charset="0"/>
              </a:rPr>
              <a:t> Persians</a:t>
            </a:r>
          </a:p>
          <a:p>
            <a:pPr marL="571500" indent="-571500">
              <a:buFont typeface="Wingdings" panose="05000000000000000000" pitchFamily="2" charset="2"/>
              <a:buChar char="q"/>
            </a:pPr>
            <a:endParaRPr lang="en-US" dirty="0" smtClean="0">
              <a:solidFill>
                <a:schemeClr val="bg1"/>
              </a:solidFill>
              <a:effectLst>
                <a:outerShdw blurRad="38100" dist="38100" dir="2700000" algn="tl">
                  <a:srgbClr val="000000">
                    <a:alpha val="43137"/>
                  </a:srgbClr>
                </a:outerShdw>
              </a:effectLst>
              <a:latin typeface="Albertus Medium" panose="020E0602030304020304" pitchFamily="34" charset="0"/>
            </a:endParaRPr>
          </a:p>
          <a:p>
            <a:pPr marL="571500" indent="-571500">
              <a:buFont typeface="Wingdings" panose="05000000000000000000" pitchFamily="2" charset="2"/>
              <a:buChar char="q"/>
            </a:pPr>
            <a:r>
              <a:rPr lang="en-US" sz="6600" dirty="0" smtClean="0">
                <a:solidFill>
                  <a:schemeClr val="bg1"/>
                </a:solidFill>
                <a:effectLst>
                  <a:outerShdw blurRad="38100" dist="38100" dir="2700000" algn="tl">
                    <a:srgbClr val="000000">
                      <a:alpha val="43137"/>
                    </a:srgbClr>
                  </a:outerShdw>
                </a:effectLst>
                <a:latin typeface="Albertus Medium" panose="020E0602030304020304" pitchFamily="34" charset="0"/>
              </a:rPr>
              <a:t> Kurds</a:t>
            </a:r>
            <a:endParaRPr lang="en-US" sz="6600" dirty="0">
              <a:solidFill>
                <a:schemeClr val="bg1"/>
              </a:solidFill>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61714895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43808" y="372546"/>
            <a:ext cx="3024336" cy="1296144"/>
          </a:xfrm>
        </p:spPr>
        <p:txBody>
          <a:bodyPr>
            <a:noAutofit/>
          </a:bodyPr>
          <a:lstStyle/>
          <a:p>
            <a:pPr algn="ctr" eaLnBrk="1" hangingPunct="1"/>
            <a:r>
              <a:rPr lang="en-US" altLang="en-US" sz="8000" dirty="0" smtClean="0">
                <a:effectLst>
                  <a:outerShdw blurRad="38100" dist="38100" dir="2700000" algn="tl">
                    <a:srgbClr val="000000">
                      <a:alpha val="43137"/>
                    </a:srgbClr>
                  </a:outerShdw>
                </a:effectLst>
                <a:latin typeface="Albertus Extra Bold" panose="020E0802040304020204" pitchFamily="34" charset="0"/>
              </a:rPr>
              <a:t>Arabs</a:t>
            </a:r>
          </a:p>
        </p:txBody>
      </p:sp>
      <p:sp>
        <p:nvSpPr>
          <p:cNvPr id="8195" name="Rectangle 3"/>
          <p:cNvSpPr>
            <a:spLocks noGrp="1" noChangeArrowheads="1"/>
          </p:cNvSpPr>
          <p:nvPr>
            <p:ph type="body" idx="1"/>
          </p:nvPr>
        </p:nvSpPr>
        <p:spPr>
          <a:xfrm>
            <a:off x="365199" y="1752650"/>
            <a:ext cx="6892801" cy="4525962"/>
          </a:xfrm>
        </p:spPr>
        <p:txBody>
          <a:bodyPr>
            <a:normAutofit lnSpcReduction="10000"/>
          </a:bodyPr>
          <a:lstStyle/>
          <a:p>
            <a:pPr eaLnBrk="1" hangingPunct="1">
              <a:lnSpc>
                <a:spcPct val="90000"/>
              </a:lnSpc>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The majority of people in the Middle East are Arabs</a:t>
            </a:r>
          </a:p>
          <a:p>
            <a:pPr eaLnBrk="1" hangingPunct="1">
              <a:lnSpc>
                <a:spcPct val="90000"/>
              </a:lnSpc>
            </a:pPr>
            <a:endParaRPr lang="en-US" altLang="en-US" sz="1800" dirty="0" smtClean="0">
              <a:solidFill>
                <a:srgbClr val="FFFF99"/>
              </a:solidFill>
            </a:endParaRPr>
          </a:p>
          <a:p>
            <a:pPr eaLnBrk="1" hangingPunct="1">
              <a:lnSpc>
                <a:spcPct val="90000"/>
              </a:lnSpc>
              <a:buFont typeface="Wingdings" panose="05000000000000000000" pitchFamily="2" charset="2"/>
              <a:buChar char="q"/>
            </a:pPr>
            <a:r>
              <a:rPr lang="en-US" altLang="en-US" sz="3200" dirty="0" smtClean="0">
                <a:effectLst>
                  <a:outerShdw blurRad="38100" dist="38100" dir="2700000" algn="tl">
                    <a:srgbClr val="000000">
                      <a:alpha val="43137"/>
                    </a:srgbClr>
                  </a:outerShdw>
                </a:effectLst>
                <a:latin typeface="Albertus Medium" panose="020E0602030304020304" pitchFamily="34" charset="0"/>
              </a:rPr>
              <a:t>Arabs are an ethnic group who speak Arabic as a native language</a:t>
            </a:r>
          </a:p>
          <a:p>
            <a:pPr eaLnBrk="1" hangingPunct="1">
              <a:lnSpc>
                <a:spcPct val="90000"/>
              </a:lnSpc>
            </a:pPr>
            <a:endParaRPr lang="en-US" altLang="en-US" sz="1900" dirty="0" smtClean="0">
              <a:solidFill>
                <a:srgbClr val="FFFF99"/>
              </a:solidFill>
            </a:endParaRPr>
          </a:p>
          <a:p>
            <a:pPr eaLnBrk="1" hangingPunct="1">
              <a:lnSpc>
                <a:spcPct val="90000"/>
              </a:lnSpc>
              <a:buFont typeface="Wingdings" panose="05000000000000000000" pitchFamily="2" charset="2"/>
              <a:buChar char="q"/>
            </a:pPr>
            <a:r>
              <a:rPr lang="en-US" altLang="en-US" sz="3200" dirty="0" smtClean="0">
                <a:effectLst>
                  <a:outerShdw blurRad="38100" dist="38100" dir="2700000" algn="tl">
                    <a:srgbClr val="000000">
                      <a:alpha val="43137"/>
                    </a:srgbClr>
                  </a:outerShdw>
                </a:effectLst>
                <a:latin typeface="Albertus Medium" panose="020E0602030304020304" pitchFamily="34" charset="0"/>
              </a:rPr>
              <a:t>The majority of Arabs in the Middle East are Muslim (followers of Islam). However, not all Arabs are Muslims, and not all Muslims are Arab</a:t>
            </a:r>
          </a:p>
        </p:txBody>
      </p:sp>
      <p:pic>
        <p:nvPicPr>
          <p:cNvPr id="8196" name="Picture 4" descr="MC9004334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72546"/>
            <a:ext cx="11207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90043346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437112"/>
            <a:ext cx="1320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44335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23728" y="404664"/>
            <a:ext cx="4546848" cy="855097"/>
          </a:xfrm>
        </p:spPr>
        <p:txBody>
          <a:bodyPr>
            <a:noAutofit/>
          </a:bodyPr>
          <a:lstStyle/>
          <a:p>
            <a:pPr eaLnBrk="1" hangingPunct="1"/>
            <a:r>
              <a:rPr lang="en-US" altLang="en-US" sz="8000" dirty="0" smtClean="0">
                <a:effectLst>
                  <a:outerShdw blurRad="38100" dist="38100" dir="2700000" algn="tl">
                    <a:srgbClr val="000000">
                      <a:alpha val="43137"/>
                    </a:srgbClr>
                  </a:outerShdw>
                </a:effectLst>
                <a:latin typeface="Albertus Extra Bold" panose="020E0802040304020204" pitchFamily="34" charset="0"/>
              </a:rPr>
              <a:t>Persians</a:t>
            </a:r>
          </a:p>
        </p:txBody>
      </p:sp>
      <p:sp>
        <p:nvSpPr>
          <p:cNvPr id="9219" name="Rectangle 3"/>
          <p:cNvSpPr>
            <a:spLocks noGrp="1" noChangeArrowheads="1"/>
          </p:cNvSpPr>
          <p:nvPr>
            <p:ph type="body" idx="1"/>
          </p:nvPr>
        </p:nvSpPr>
        <p:spPr>
          <a:xfrm>
            <a:off x="467544" y="1628800"/>
            <a:ext cx="7715200" cy="4713391"/>
          </a:xfrm>
        </p:spPr>
        <p:txBody>
          <a:bodyPr>
            <a:normAutofit fontScale="92500" lnSpcReduction="20000"/>
          </a:bodyPr>
          <a:lstStyle/>
          <a:p>
            <a:pPr eaLnBrk="1" hangingPunct="1">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Persians live in Iran and are sometimes also known as Iranians</a:t>
            </a:r>
          </a:p>
          <a:p>
            <a:pPr eaLnBrk="1" hangingPunct="1">
              <a:buFont typeface="Wingdings" panose="05000000000000000000" pitchFamily="2" charset="2"/>
              <a:buChar char="q"/>
            </a:pPr>
            <a:endParaRPr lang="en-US" altLang="en-US" sz="1800" dirty="0" smtClean="0">
              <a:effectLst>
                <a:outerShdw blurRad="38100" dist="38100" dir="2700000" algn="tl">
                  <a:srgbClr val="000000">
                    <a:alpha val="43137"/>
                  </a:srgbClr>
                </a:outerShdw>
              </a:effectLst>
              <a:latin typeface="Albertus Medium" panose="020E0602030304020304" pitchFamily="34" charset="0"/>
            </a:endParaRPr>
          </a:p>
          <a:p>
            <a:pPr eaLnBrk="1" hangingPunct="1">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They speak Farsi</a:t>
            </a:r>
          </a:p>
          <a:p>
            <a:pPr eaLnBrk="1" hangingPunct="1">
              <a:buFont typeface="Wingdings" panose="05000000000000000000" pitchFamily="2" charset="2"/>
              <a:buChar char="q"/>
            </a:pPr>
            <a:endParaRPr lang="en-US" altLang="en-US" sz="1800" dirty="0" smtClean="0">
              <a:effectLst>
                <a:outerShdw blurRad="38100" dist="38100" dir="2700000" algn="tl">
                  <a:srgbClr val="000000">
                    <a:alpha val="43137"/>
                  </a:srgbClr>
                </a:outerShdw>
              </a:effectLst>
              <a:latin typeface="Albertus Medium" panose="020E0602030304020304" pitchFamily="34" charset="0"/>
            </a:endParaRPr>
          </a:p>
          <a:p>
            <a:pPr eaLnBrk="1" hangingPunct="1">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Most Persians are Muslim, with a small minority following other religions (Zoroastrian, Jewish, Christian, and Baha’i).</a:t>
            </a:r>
          </a:p>
          <a:p>
            <a:pPr lvl="1">
              <a:buFont typeface="Wingdings" panose="05000000000000000000" pitchFamily="2" charset="2"/>
              <a:buChar char="q"/>
            </a:pPr>
            <a:endParaRPr lang="en-US" altLang="en-US" sz="1500" dirty="0" smtClean="0">
              <a:effectLst>
                <a:outerShdw blurRad="38100" dist="38100" dir="2700000" algn="tl">
                  <a:srgbClr val="000000">
                    <a:alpha val="43137"/>
                  </a:srgbClr>
                </a:outerShdw>
              </a:effectLst>
              <a:latin typeface="Albertus Medium" panose="020E0602030304020304" pitchFamily="34" charset="0"/>
            </a:endParaRPr>
          </a:p>
          <a:p>
            <a:pPr lvl="1">
              <a:buFont typeface="Wingdings" panose="05000000000000000000" pitchFamily="2" charset="2"/>
              <a:buChar char="q"/>
            </a:pPr>
            <a:r>
              <a:rPr lang="en-US" altLang="en-US" sz="3000" dirty="0" smtClean="0">
                <a:effectLst>
                  <a:outerShdw blurRad="38100" dist="38100" dir="2700000" algn="tl">
                    <a:srgbClr val="000000">
                      <a:alpha val="43137"/>
                    </a:srgbClr>
                  </a:outerShdw>
                </a:effectLst>
                <a:latin typeface="Albertus Medium" panose="020E0602030304020304" pitchFamily="34" charset="0"/>
              </a:rPr>
              <a:t>So…not ALL Persians are Muslim</a:t>
            </a:r>
          </a:p>
        </p:txBody>
      </p:sp>
      <p:pic>
        <p:nvPicPr>
          <p:cNvPr id="9220" name="Picture 6" descr="MC9004349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365104"/>
            <a:ext cx="18891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9235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59832" y="404664"/>
            <a:ext cx="3106688" cy="927105"/>
          </a:xfrm>
        </p:spPr>
        <p:txBody>
          <a:bodyPr>
            <a:noAutofit/>
          </a:bodyPr>
          <a:lstStyle/>
          <a:p>
            <a:pPr eaLnBrk="1" hangingPunct="1"/>
            <a:r>
              <a:rPr lang="en-US" altLang="en-US" sz="8000" dirty="0" smtClean="0">
                <a:effectLst>
                  <a:outerShdw blurRad="38100" dist="38100" dir="2700000" algn="tl">
                    <a:srgbClr val="000000">
                      <a:alpha val="43137"/>
                    </a:srgbClr>
                  </a:outerShdw>
                </a:effectLst>
                <a:latin typeface="Albertus Extra Bold" panose="020E0802040304020204" pitchFamily="34" charset="0"/>
              </a:rPr>
              <a:t>Kurds</a:t>
            </a:r>
          </a:p>
        </p:txBody>
      </p:sp>
      <p:sp>
        <p:nvSpPr>
          <p:cNvPr id="10243" name="Rectangle 3"/>
          <p:cNvSpPr>
            <a:spLocks noGrp="1" noChangeArrowheads="1"/>
          </p:cNvSpPr>
          <p:nvPr>
            <p:ph type="body" idx="1"/>
          </p:nvPr>
        </p:nvSpPr>
        <p:spPr>
          <a:xfrm>
            <a:off x="323528" y="1772816"/>
            <a:ext cx="8424936" cy="4713391"/>
          </a:xfrm>
        </p:spPr>
        <p:txBody>
          <a:bodyPr>
            <a:normAutofit lnSpcReduction="10000"/>
          </a:bodyPr>
          <a:lstStyle/>
          <a:p>
            <a:pPr eaLnBrk="1" hangingPunct="1">
              <a:lnSpc>
                <a:spcPct val="80000"/>
              </a:lnSpc>
              <a:buFont typeface="Wingdings" panose="05000000000000000000" pitchFamily="2" charset="2"/>
              <a:buChar char="q"/>
            </a:pPr>
            <a:r>
              <a:rPr lang="en-US" altLang="en-US" sz="3400" dirty="0" smtClean="0">
                <a:effectLst>
                  <a:outerShdw blurRad="38100" dist="38100" dir="2700000" algn="tl">
                    <a:srgbClr val="000000">
                      <a:alpha val="43137"/>
                    </a:srgbClr>
                  </a:outerShdw>
                </a:effectLst>
                <a:latin typeface="Albertus Medium" panose="020E0602030304020304" pitchFamily="34" charset="0"/>
              </a:rPr>
              <a:t>Kurds are an ethnic group that originated as a semi-nomadic, tribal people</a:t>
            </a:r>
          </a:p>
          <a:p>
            <a:pPr eaLnBrk="1" hangingPunct="1">
              <a:lnSpc>
                <a:spcPct val="80000"/>
              </a:lnSpc>
              <a:buFont typeface="Wingdings" panose="05000000000000000000" pitchFamily="2" charset="2"/>
              <a:buChar char="q"/>
            </a:pPr>
            <a:endParaRPr lang="en-US" altLang="en-US" sz="2800" dirty="0" smtClean="0">
              <a:effectLst>
                <a:outerShdw blurRad="38100" dist="38100" dir="2700000" algn="tl">
                  <a:srgbClr val="000000">
                    <a:alpha val="43137"/>
                  </a:srgbClr>
                </a:outerShdw>
              </a:effectLst>
              <a:latin typeface="Albertus Medium" panose="020E0602030304020304" pitchFamily="34" charset="0"/>
            </a:endParaRPr>
          </a:p>
          <a:p>
            <a:pPr eaLnBrk="1" hangingPunct="1">
              <a:lnSpc>
                <a:spcPct val="80000"/>
              </a:lnSpc>
              <a:buFont typeface="Wingdings" panose="05000000000000000000" pitchFamily="2" charset="2"/>
              <a:buChar char="q"/>
            </a:pPr>
            <a:r>
              <a:rPr lang="en-US" altLang="en-US" sz="3400" dirty="0" smtClean="0">
                <a:effectLst>
                  <a:outerShdw blurRad="38100" dist="38100" dir="2700000" algn="tl">
                    <a:srgbClr val="000000">
                      <a:alpha val="43137"/>
                    </a:srgbClr>
                  </a:outerShdw>
                </a:effectLst>
                <a:latin typeface="Albertus Medium" panose="020E0602030304020304" pitchFamily="34" charset="0"/>
              </a:rPr>
              <a:t>Now they mostly live in the mountains</a:t>
            </a:r>
          </a:p>
          <a:p>
            <a:pPr eaLnBrk="1" hangingPunct="1">
              <a:lnSpc>
                <a:spcPct val="80000"/>
              </a:lnSpc>
              <a:buFont typeface="Wingdings" panose="05000000000000000000" pitchFamily="2" charset="2"/>
              <a:buChar char="q"/>
            </a:pPr>
            <a:endParaRPr lang="en-US" altLang="en-US" sz="2800" dirty="0" smtClean="0">
              <a:effectLst>
                <a:outerShdw blurRad="38100" dist="38100" dir="2700000" algn="tl">
                  <a:srgbClr val="000000">
                    <a:alpha val="43137"/>
                  </a:srgbClr>
                </a:outerShdw>
              </a:effectLst>
              <a:latin typeface="Albertus Medium" panose="020E0602030304020304" pitchFamily="34" charset="0"/>
            </a:endParaRPr>
          </a:p>
          <a:p>
            <a:pPr eaLnBrk="1" hangingPunct="1">
              <a:lnSpc>
                <a:spcPct val="80000"/>
              </a:lnSpc>
              <a:buFont typeface="Wingdings" panose="05000000000000000000" pitchFamily="2" charset="2"/>
              <a:buChar char="q"/>
            </a:pPr>
            <a:r>
              <a:rPr lang="en-US" altLang="en-US" sz="3400" dirty="0" smtClean="0">
                <a:effectLst>
                  <a:outerShdw blurRad="38100" dist="38100" dir="2700000" algn="tl">
                    <a:srgbClr val="000000">
                      <a:alpha val="43137"/>
                    </a:srgbClr>
                  </a:outerShdw>
                </a:effectLst>
                <a:latin typeface="Albertus Medium" panose="020E0602030304020304" pitchFamily="34" charset="0"/>
              </a:rPr>
              <a:t>About 60% of Kurds are Muslim</a:t>
            </a:r>
          </a:p>
          <a:p>
            <a:pPr lvl="1" eaLnBrk="1" hangingPunct="1">
              <a:lnSpc>
                <a:spcPct val="80000"/>
              </a:lnSpc>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There are also substantial numbers of Christians and Jews</a:t>
            </a:r>
          </a:p>
          <a:p>
            <a:pPr lvl="1" eaLnBrk="1" hangingPunct="1">
              <a:lnSpc>
                <a:spcPct val="80000"/>
              </a:lnSpc>
              <a:buFont typeface="Wingdings" panose="05000000000000000000" pitchFamily="2" charset="2"/>
              <a:buChar char="q"/>
            </a:pPr>
            <a:r>
              <a:rPr lang="en-US" altLang="en-US" dirty="0" smtClean="0">
                <a:effectLst>
                  <a:outerShdw blurRad="38100" dist="38100" dir="2700000" algn="tl">
                    <a:srgbClr val="000000">
                      <a:alpha val="43137"/>
                    </a:srgbClr>
                  </a:outerShdw>
                </a:effectLst>
                <a:latin typeface="Albertus Medium" panose="020E0602030304020304" pitchFamily="34" charset="0"/>
              </a:rPr>
              <a:t>One group is the Babis who believe that when a person dies, his or her soul enters that of another, usually a newborn baby</a:t>
            </a:r>
          </a:p>
        </p:txBody>
      </p:sp>
    </p:spTree>
    <p:extLst>
      <p:ext uri="{BB962C8B-B14F-4D97-AF65-F5344CB8AC3E}">
        <p14:creationId xmlns:p14="http://schemas.microsoft.com/office/powerpoint/2010/main" val="308585733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63000" cy="1584176"/>
          </a:xfrm>
        </p:spPr>
        <p:txBody>
          <a:bodyPr/>
          <a:lstStyle/>
          <a:p>
            <a:pPr algn="ctr"/>
            <a:r>
              <a:rPr lang="en-US" sz="5400" b="1" dirty="0" smtClean="0">
                <a:effectLst>
                  <a:outerShdw blurRad="38100" dist="38100" dir="2700000" algn="tl">
                    <a:srgbClr val="000000">
                      <a:alpha val="43137"/>
                    </a:srgbClr>
                  </a:outerShdw>
                </a:effectLst>
                <a:latin typeface="Albertus Medium" panose="020E0602030304020304" pitchFamily="34" charset="0"/>
              </a:rPr>
              <a:t>There are 3 main religious groups in the Middle East:</a:t>
            </a:r>
            <a:endParaRPr lang="en-US" sz="4000" b="1" dirty="0">
              <a:effectLst>
                <a:outerShdw blurRad="38100" dist="38100" dir="2700000" algn="tl">
                  <a:srgbClr val="000000">
                    <a:alpha val="43137"/>
                  </a:srgbClr>
                </a:outerShdw>
              </a:effectLst>
              <a:latin typeface="Albertus Medium" panose="020E0602030304020304" pitchFamily="34" charset="0"/>
            </a:endParaRPr>
          </a:p>
        </p:txBody>
      </p:sp>
      <p:sp>
        <p:nvSpPr>
          <p:cNvPr id="3" name="Rectangle 2"/>
          <p:cNvSpPr/>
          <p:nvPr/>
        </p:nvSpPr>
        <p:spPr>
          <a:xfrm>
            <a:off x="862180" y="2492896"/>
            <a:ext cx="7056784" cy="3877985"/>
          </a:xfrm>
          <a:prstGeom prst="rect">
            <a:avLst/>
          </a:prstGeom>
        </p:spPr>
        <p:txBody>
          <a:bodyPr wrap="square">
            <a:spAutoFit/>
          </a:bodyPr>
          <a:lstStyle/>
          <a:p>
            <a:pPr marL="571500" indent="-571500">
              <a:buFont typeface="Wingdings" panose="05000000000000000000" pitchFamily="2" charset="2"/>
              <a:buChar char="q"/>
            </a:pPr>
            <a:r>
              <a:rPr lang="en-US" sz="6600" dirty="0" smtClean="0">
                <a:solidFill>
                  <a:prstClr val="white"/>
                </a:solidFill>
                <a:effectLst>
                  <a:outerShdw blurRad="38100" dist="38100" dir="2700000" algn="tl">
                    <a:srgbClr val="000000">
                      <a:alpha val="43137"/>
                    </a:srgbClr>
                  </a:outerShdw>
                </a:effectLst>
                <a:latin typeface="Albertus Medium" panose="020E0602030304020304" pitchFamily="34" charset="0"/>
              </a:rPr>
              <a:t> Judaism</a:t>
            </a:r>
          </a:p>
          <a:p>
            <a:pPr marL="571500" indent="-571500">
              <a:buFont typeface="Wingdings" panose="05000000000000000000" pitchFamily="2" charset="2"/>
              <a:buChar char="q"/>
            </a:pPr>
            <a:endParaRPr lang="en-US" dirty="0" smtClean="0">
              <a:solidFill>
                <a:prstClr val="white"/>
              </a:solidFill>
              <a:effectLst>
                <a:outerShdw blurRad="38100" dist="38100" dir="2700000" algn="tl">
                  <a:srgbClr val="000000">
                    <a:alpha val="43137"/>
                  </a:srgbClr>
                </a:outerShdw>
              </a:effectLst>
              <a:latin typeface="Albertus Medium" panose="020E0602030304020304" pitchFamily="34" charset="0"/>
            </a:endParaRPr>
          </a:p>
          <a:p>
            <a:pPr marL="571500" indent="-571500">
              <a:buFont typeface="Wingdings" panose="05000000000000000000" pitchFamily="2" charset="2"/>
              <a:buChar char="q"/>
            </a:pPr>
            <a:r>
              <a:rPr lang="en-US" sz="6600" dirty="0" smtClean="0">
                <a:solidFill>
                  <a:prstClr val="white"/>
                </a:solidFill>
                <a:effectLst>
                  <a:outerShdw blurRad="38100" dist="38100" dir="2700000" algn="tl">
                    <a:srgbClr val="000000">
                      <a:alpha val="43137"/>
                    </a:srgbClr>
                  </a:outerShdw>
                </a:effectLst>
                <a:latin typeface="Albertus Medium" panose="020E0602030304020304" pitchFamily="34" charset="0"/>
              </a:rPr>
              <a:t> Islam</a:t>
            </a:r>
          </a:p>
          <a:p>
            <a:pPr marL="571500" indent="-571500">
              <a:buFont typeface="Wingdings" panose="05000000000000000000" pitchFamily="2" charset="2"/>
              <a:buChar char="q"/>
            </a:pPr>
            <a:endParaRPr lang="en-US" dirty="0" smtClean="0">
              <a:solidFill>
                <a:prstClr val="white"/>
              </a:solidFill>
              <a:effectLst>
                <a:outerShdw blurRad="38100" dist="38100" dir="2700000" algn="tl">
                  <a:srgbClr val="000000">
                    <a:alpha val="43137"/>
                  </a:srgbClr>
                </a:outerShdw>
              </a:effectLst>
              <a:latin typeface="Albertus Medium" panose="020E0602030304020304" pitchFamily="34" charset="0"/>
            </a:endParaRPr>
          </a:p>
          <a:p>
            <a:pPr marL="571500" indent="-571500">
              <a:buFont typeface="Wingdings" panose="05000000000000000000" pitchFamily="2" charset="2"/>
              <a:buChar char="q"/>
            </a:pPr>
            <a:r>
              <a:rPr lang="en-US" sz="6600" dirty="0" smtClean="0">
                <a:solidFill>
                  <a:prstClr val="white"/>
                </a:solidFill>
                <a:effectLst>
                  <a:outerShdw blurRad="38100" dist="38100" dir="2700000" algn="tl">
                    <a:srgbClr val="000000">
                      <a:alpha val="43137"/>
                    </a:srgbClr>
                  </a:outerShdw>
                </a:effectLst>
                <a:latin typeface="Albertus Medium" panose="020E0602030304020304" pitchFamily="34" charset="0"/>
              </a:rPr>
              <a:t> Christianity</a:t>
            </a:r>
            <a:endParaRPr lang="en-US" sz="6600" dirty="0">
              <a:solidFill>
                <a:prstClr val="white"/>
              </a:solidFill>
              <a:effectLst>
                <a:outerShdw blurRad="38100" dist="38100" dir="2700000" algn="tl">
                  <a:srgbClr val="000000">
                    <a:alpha val="43137"/>
                  </a:srgbClr>
                </a:outerShdw>
              </a:effectLst>
              <a:latin typeface="Albertus Medium" panose="020E0602030304020304" pitchFamily="34" charset="0"/>
            </a:endParaRPr>
          </a:p>
        </p:txBody>
      </p:sp>
    </p:spTree>
    <p:extLst>
      <p:ext uri="{BB962C8B-B14F-4D97-AF65-F5344CB8AC3E}">
        <p14:creationId xmlns:p14="http://schemas.microsoft.com/office/powerpoint/2010/main" val="47304978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26" y="1556792"/>
            <a:ext cx="5468466" cy="4143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95536" y="332656"/>
            <a:ext cx="8229600" cy="1224136"/>
          </a:xfrm>
        </p:spPr>
        <p:txBody>
          <a:bodyPr/>
          <a:lstStyle/>
          <a:p>
            <a:pPr algn="ctr"/>
            <a:r>
              <a:rPr lang="en-US" sz="2800" dirty="0" smtClean="0">
                <a:effectLst>
                  <a:outerShdw blurRad="38100" dist="38100" dir="2700000" algn="tl">
                    <a:srgbClr val="000000">
                      <a:alpha val="43137"/>
                    </a:srgbClr>
                  </a:outerShdw>
                </a:effectLst>
                <a:latin typeface="Albertus Medium" panose="020E0602030304020304" pitchFamily="34" charset="0"/>
              </a:rPr>
              <a:t>Complete the “What I Think I Know” section at the top of your Religions of the Middle East Chart.</a:t>
            </a:r>
            <a:endParaRPr lang="en-US" sz="2800" dirty="0">
              <a:effectLst>
                <a:outerShdw blurRad="38100" dist="38100" dir="2700000" algn="tl">
                  <a:srgbClr val="000000">
                    <a:alpha val="43137"/>
                  </a:srgbClr>
                </a:outerShdw>
              </a:effectLst>
              <a:latin typeface="Albertus Medium" panose="020E0602030304020304" pitchFamily="34" charset="0"/>
            </a:endParaRPr>
          </a:p>
        </p:txBody>
      </p:sp>
      <p:sp>
        <p:nvSpPr>
          <p:cNvPr id="4" name="Title 1"/>
          <p:cNvSpPr txBox="1">
            <a:spLocks/>
          </p:cNvSpPr>
          <p:nvPr/>
        </p:nvSpPr>
        <p:spPr>
          <a:xfrm>
            <a:off x="467544" y="5623714"/>
            <a:ext cx="8229600" cy="93610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400" dirty="0" smtClean="0">
                <a:effectLst>
                  <a:outerShdw blurRad="38100" dist="38100" dir="2700000" algn="tl">
                    <a:srgbClr val="000000">
                      <a:alpha val="43137"/>
                    </a:srgbClr>
                  </a:outerShdw>
                </a:effectLst>
                <a:latin typeface="Albertus Medium" panose="020E0602030304020304" pitchFamily="34" charset="0"/>
              </a:rPr>
              <a:t>Pair and Share when instructed</a:t>
            </a:r>
            <a:endParaRPr lang="en-US" sz="4400" dirty="0">
              <a:effectLst>
                <a:outerShdw blurRad="38100" dist="38100" dir="2700000" algn="tl">
                  <a:srgbClr val="000000">
                    <a:alpha val="43137"/>
                  </a:srgbClr>
                </a:outerShdw>
              </a:effectLst>
              <a:latin typeface="Albertus Medium" panose="020E0602030304020304" pitchFamily="34" charset="0"/>
            </a:endParaRPr>
          </a:p>
        </p:txBody>
      </p:sp>
      <p:sp>
        <p:nvSpPr>
          <p:cNvPr id="3" name="Right Arrow 2"/>
          <p:cNvSpPr/>
          <p:nvPr/>
        </p:nvSpPr>
        <p:spPr>
          <a:xfrm>
            <a:off x="899592" y="1772816"/>
            <a:ext cx="1080120" cy="648072"/>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7956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2416</Words>
  <Application>Microsoft Office PowerPoint</Application>
  <PresentationFormat>On-screen Show (4:3)</PresentationFormat>
  <Paragraphs>219</Paragraphs>
  <Slides>34</Slides>
  <Notes>34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Albertus Extra Bold</vt:lpstr>
      <vt:lpstr>Albertus Medium</vt:lpstr>
      <vt:lpstr>Arial</vt:lpstr>
      <vt:lpstr>Calibri</vt:lpstr>
      <vt:lpstr>Wingdings</vt:lpstr>
      <vt:lpstr>Office Theme</vt:lpstr>
      <vt:lpstr>1_Office Theme</vt:lpstr>
      <vt:lpstr>2_Office Theme</vt:lpstr>
      <vt:lpstr>Essential Question:  How do ethnic and religious groups explain  the diverse cultures of the Middle East (Southwest Asia)?</vt:lpstr>
      <vt:lpstr>Standards:</vt:lpstr>
      <vt:lpstr>Ethnic Group vs. Religious Group</vt:lpstr>
      <vt:lpstr>There are 3 main ethnic groups in the Middle East:</vt:lpstr>
      <vt:lpstr>Arabs</vt:lpstr>
      <vt:lpstr>Persians</vt:lpstr>
      <vt:lpstr>Kurds</vt:lpstr>
      <vt:lpstr>There are 3 main religious groups in the Middle East:</vt:lpstr>
      <vt:lpstr>Complete the “What I Think I Know” section at the top of your Religions of the Middle East Chart.</vt:lpstr>
      <vt:lpstr>Religions of the Middle East:</vt:lpstr>
      <vt:lpstr>Judaism</vt:lpstr>
      <vt:lpstr>Judaism</vt:lpstr>
      <vt:lpstr>Synagogue</vt:lpstr>
      <vt:lpstr>PowerPoint Presentation</vt:lpstr>
      <vt:lpstr>PowerPoint Presentation</vt:lpstr>
      <vt:lpstr>Christianity</vt:lpstr>
      <vt:lpstr>Christianity</vt:lpstr>
      <vt:lpstr>PowerPoint Presentation</vt:lpstr>
      <vt:lpstr>PowerPoint Presentation</vt:lpstr>
      <vt:lpstr>PowerPoint Presentation</vt:lpstr>
      <vt:lpstr>Islam</vt:lpstr>
      <vt:lpstr>Islam</vt:lpstr>
      <vt:lpstr>Islam</vt:lpstr>
      <vt:lpstr>Mosque</vt:lpstr>
      <vt:lpstr>PowerPoint Presentation</vt:lpstr>
      <vt:lpstr>PowerPoint Presentation</vt:lpstr>
      <vt:lpstr>Diversity of Religions within  the Ethnic Groups</vt:lpstr>
      <vt:lpstr>What religion are the majority  of Americans?</vt:lpstr>
      <vt:lpstr>Just as there are different groups of Christians, there are also different groups of Muslims.</vt:lpstr>
      <vt:lpstr>So What’s The Difference?</vt:lpstr>
      <vt:lpstr>How They Disagree</vt:lpstr>
      <vt:lpstr>Sunni and Shia Muslims</vt:lpstr>
      <vt:lpstr>Complete the “Corrections or New Information” section of your Religions of the Middle East Chart.</vt:lpstr>
      <vt:lpstr>Diverse Cultures of the Middle East Summarizer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2014-02-21T02:04:43Z</dcterms:created>
  <dcterms:modified xsi:type="dcterms:W3CDTF">2018-08-22T14:10:48Z</dcterms:modified>
</cp:coreProperties>
</file>