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8" r:id="rId4"/>
    <p:sldId id="282" r:id="rId5"/>
    <p:sldId id="257" r:id="rId6"/>
    <p:sldId id="258" r:id="rId7"/>
    <p:sldId id="259" r:id="rId8"/>
    <p:sldId id="260" r:id="rId9"/>
    <p:sldId id="262" r:id="rId10"/>
    <p:sldId id="261" r:id="rId11"/>
    <p:sldId id="263" r:id="rId12"/>
    <p:sldId id="264" r:id="rId13"/>
    <p:sldId id="265" r:id="rId14"/>
    <p:sldId id="266" r:id="rId15"/>
    <p:sldId id="268" r:id="rId16"/>
    <p:sldId id="267"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3" r:id="rId31"/>
    <p:sldId id="303" r:id="rId32"/>
    <p:sldId id="291" r:id="rId33"/>
    <p:sldId id="284" r:id="rId34"/>
    <p:sldId id="287" r:id="rId35"/>
    <p:sldId id="285" r:id="rId36"/>
    <p:sldId id="286" r:id="rId37"/>
    <p:sldId id="288" r:id="rId38"/>
    <p:sldId id="289" r:id="rId39"/>
    <p:sldId id="290" r:id="rId40"/>
    <p:sldId id="297" r:id="rId41"/>
    <p:sldId id="292" r:id="rId42"/>
    <p:sldId id="293" r:id="rId43"/>
    <p:sldId id="301" r:id="rId44"/>
    <p:sldId id="294" r:id="rId45"/>
    <p:sldId id="295" r:id="rId46"/>
    <p:sldId id="299" r:id="rId47"/>
    <p:sldId id="296"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A1D"/>
    <a:srgbClr val="D4DD9B"/>
    <a:srgbClr val="697273"/>
    <a:srgbClr val="A5D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CD4B99-EC0A-4464-8510-3D7D5D8C9716}"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94139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4B99-EC0A-4464-8510-3D7D5D8C9716}"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91592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4B99-EC0A-4464-8510-3D7D5D8C9716}"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14058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4B99-EC0A-4464-8510-3D7D5D8C9716}"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50656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CD4B99-EC0A-4464-8510-3D7D5D8C9716}" type="datetimeFigureOut">
              <a:rPr lang="en-US" smtClean="0"/>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17046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D4B99-EC0A-4464-8510-3D7D5D8C9716}"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00598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D4B99-EC0A-4464-8510-3D7D5D8C9716}" type="datetimeFigureOut">
              <a:rPr lang="en-US" smtClean="0"/>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12133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D4B99-EC0A-4464-8510-3D7D5D8C9716}" type="datetimeFigureOut">
              <a:rPr lang="en-US" smtClean="0"/>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11765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D4B99-EC0A-4464-8510-3D7D5D8C9716}" type="datetimeFigureOut">
              <a:rPr lang="en-US" smtClean="0"/>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9409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CD4B99-EC0A-4464-8510-3D7D5D8C9716}"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9690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CD4B99-EC0A-4464-8510-3D7D5D8C9716}" type="datetimeFigureOut">
              <a:rPr lang="en-US" smtClean="0"/>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2938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D4B99-EC0A-4464-8510-3D7D5D8C9716}" type="datetimeFigureOut">
              <a:rPr lang="en-US" smtClean="0"/>
              <a:t>12/15/2020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B2EB2-D0D6-454E-AC04-2368A4099EC9}" type="slidenum">
              <a:rPr lang="en-US" smtClean="0"/>
              <a:t>‹#›</a:t>
            </a:fld>
            <a:endParaRPr lang="en-US"/>
          </a:p>
        </p:txBody>
      </p:sp>
    </p:spTree>
    <p:extLst>
      <p:ext uri="{BB962C8B-B14F-4D97-AF65-F5344CB8AC3E}">
        <p14:creationId xmlns:p14="http://schemas.microsoft.com/office/powerpoint/2010/main" val="91803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1640863" y="1347599"/>
            <a:ext cx="8897757" cy="3477875"/>
          </a:xfrm>
          <a:prstGeom prst="rect">
            <a:avLst/>
          </a:prstGeom>
          <a:noFill/>
        </p:spPr>
        <p:txBody>
          <a:bodyPr wrap="none" lIns="91440" tIns="45720" rIns="91440" bIns="45720">
            <a:spAutoFit/>
          </a:bodyPr>
          <a:lstStyle/>
          <a:p>
            <a:pPr algn="ctr"/>
            <a:r>
              <a:rPr lang="en-US" sz="110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Geography</a:t>
            </a:r>
          </a:p>
          <a:p>
            <a:pPr algn="ctr"/>
            <a:r>
              <a:rPr lang="en-US" sz="110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of Canada</a:t>
            </a:r>
            <a:endParaRPr lang="en-US" sz="110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454438" y="4944480"/>
            <a:ext cx="9270609" cy="461665"/>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Physical Features, Where People Live, &amp; How They Trade</a:t>
            </a:r>
          </a:p>
        </p:txBody>
      </p:sp>
    </p:spTree>
    <p:extLst>
      <p:ext uri="{BB962C8B-B14F-4D97-AF65-F5344CB8AC3E}">
        <p14:creationId xmlns:p14="http://schemas.microsoft.com/office/powerpoint/2010/main" val="70033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St%20Lawrence_ri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29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9409" y="337582"/>
            <a:ext cx="11620682" cy="1323439"/>
          </a:xfrm>
          <a:prstGeom prst="rect">
            <a:avLst/>
          </a:prstGeom>
          <a:noFill/>
        </p:spPr>
        <p:txBody>
          <a:bodyPr wrap="none" lIns="91440" tIns="45720" rIns="91440" bIns="45720">
            <a:spAutoFit/>
          </a:bodyPr>
          <a:lstStyle/>
          <a:p>
            <a:pPr algn="ctr"/>
            <a:r>
              <a:rPr lang="en-US" sz="80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St Lawrence Seaway</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A canal completed in 1959 at the eastern end of the Great Lakes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Connects the Great Lakes with the St. Lawrence River (which flows to the Atlantic Ocean)</a:t>
            </a: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Major source of overseas and US/Canada shipping &amp; trade</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Closed from November to April (frozen)</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Seaway has made cities in Eastern Canada home to many successful manufacturing companies </a:t>
            </a:r>
          </a:p>
        </p:txBody>
      </p:sp>
    </p:spTree>
    <p:extLst>
      <p:ext uri="{BB962C8B-B14F-4D97-AF65-F5344CB8AC3E}">
        <p14:creationId xmlns:p14="http://schemas.microsoft.com/office/powerpoint/2010/main" val="326310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stlawrencesea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19237" y="0"/>
            <a:ext cx="9153525"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35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sea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08125" y="0"/>
            <a:ext cx="917575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433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38138" y="337582"/>
            <a:ext cx="7103228"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Hudson Bay</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HUGE inland sea in east central Canada</a:t>
            </a:r>
          </a:p>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“an arm” of the Atlantic Ocean</a:t>
            </a:r>
          </a:p>
          <a:p>
            <a:pPr marL="914400" lvl="1" indent="-4572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Grain from Alberta &amp; Saskatchewan is shipped from Hudson Bay out to the Atlantic and on to other countries</a:t>
            </a:r>
          </a:p>
          <a:p>
            <a:pPr marL="914400" lvl="1" indent="-4572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Only navigable from July to October</a:t>
            </a:r>
          </a:p>
        </p:txBody>
      </p:sp>
    </p:spTree>
    <p:extLst>
      <p:ext uri="{BB962C8B-B14F-4D97-AF65-F5344CB8AC3E}">
        <p14:creationId xmlns:p14="http://schemas.microsoft.com/office/powerpoint/2010/main" val="194690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hudson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382000" cy="684847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hudson-b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62100" y="0"/>
            <a:ext cx="90678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539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hudson-bay-northern-lights_297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51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6261" y="337582"/>
            <a:ext cx="9366988"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Atlantic Ocean</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This is the 2</a:t>
            </a:r>
            <a:r>
              <a:rPr lang="en-US" sz="4000" baseline="30000" dirty="0">
                <a:latin typeface="KBScaredStraight" panose="02000603000000000000" pitchFamily="2" charset="0"/>
                <a:ea typeface="KBScaredStraight" panose="02000603000000000000" pitchFamily="2" charset="0"/>
              </a:rPr>
              <a:t>nd</a:t>
            </a:r>
            <a:r>
              <a:rPr lang="en-US" sz="4000" dirty="0">
                <a:latin typeface="KBScaredStraight" panose="02000603000000000000" pitchFamily="2" charset="0"/>
                <a:ea typeface="KBScaredStraight" panose="02000603000000000000" pitchFamily="2" charset="0"/>
              </a:rPr>
              <a:t> largest of the earth’s 5 oceans.</a:t>
            </a:r>
          </a:p>
          <a:p>
            <a:pPr marL="571500" indent="-5715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It’s also the most heavily traveled ocean.</a:t>
            </a:r>
          </a:p>
          <a:p>
            <a:pPr marL="571500" indent="-5715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It forms the eastern border of Canada.</a:t>
            </a:r>
          </a:p>
          <a:p>
            <a:pPr marL="1028700" lvl="1" indent="-57150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It’s a major shipping route to Europe &amp; Africa.</a:t>
            </a:r>
          </a:p>
        </p:txBody>
      </p:sp>
    </p:spTree>
    <p:extLst>
      <p:ext uri="{BB962C8B-B14F-4D97-AF65-F5344CB8AC3E}">
        <p14:creationId xmlns:p14="http://schemas.microsoft.com/office/powerpoint/2010/main" val="33413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07059" y="337582"/>
            <a:ext cx="9165394"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Pacific Ocean</a:t>
            </a:r>
          </a:p>
        </p:txBody>
      </p:sp>
      <p:sp>
        <p:nvSpPr>
          <p:cNvPr id="8" name="TextBox 7"/>
          <p:cNvSpPr txBox="1"/>
          <p:nvPr/>
        </p:nvSpPr>
        <p:spPr>
          <a:xfrm>
            <a:off x="576775" y="1862788"/>
            <a:ext cx="11226018" cy="3477875"/>
          </a:xfrm>
          <a:prstGeom prst="rect">
            <a:avLst/>
          </a:prstGeom>
          <a:noFill/>
        </p:spPr>
        <p:txBody>
          <a:bodyPr wrap="square" rtlCol="0">
            <a:spAutoFit/>
          </a:bodyPr>
          <a:lstStyle/>
          <a:p>
            <a:pPr marL="285750" indent="-285750">
              <a:buFont typeface="Arial" panose="020B0604020202020204" pitchFamily="34" charset="0"/>
              <a:buChar char="•"/>
            </a:pPr>
            <a:r>
              <a:rPr lang="en-US" sz="4400" dirty="0">
                <a:latin typeface="KBScaredStraight" panose="02000603000000000000" pitchFamily="2" charset="0"/>
                <a:ea typeface="KBScaredStraight" panose="02000603000000000000" pitchFamily="2" charset="0"/>
              </a:rPr>
              <a:t>Largest &amp; deepest of the world’s 5 oceans</a:t>
            </a:r>
          </a:p>
          <a:p>
            <a:pPr marL="285750" indent="-285750">
              <a:buFont typeface="Arial" panose="020B0604020202020204" pitchFamily="34" charset="0"/>
              <a:buChar char="•"/>
            </a:pPr>
            <a:r>
              <a:rPr lang="en-US" sz="4400" dirty="0">
                <a:latin typeface="KBScaredStraight" panose="02000603000000000000" pitchFamily="2" charset="0"/>
                <a:ea typeface="KBScaredStraight" panose="02000603000000000000" pitchFamily="2" charset="0"/>
              </a:rPr>
              <a:t>Covers 1/3 of the earth’s surface!</a:t>
            </a:r>
          </a:p>
          <a:p>
            <a:pPr marL="285750" indent="-285750">
              <a:buFont typeface="Arial" panose="020B0604020202020204" pitchFamily="34" charset="0"/>
              <a:buChar char="•"/>
            </a:pPr>
            <a:r>
              <a:rPr lang="en-US" sz="4400" dirty="0">
                <a:latin typeface="KBScaredStraight" panose="02000603000000000000" pitchFamily="2" charset="0"/>
                <a:ea typeface="KBScaredStraight" panose="02000603000000000000" pitchFamily="2" charset="0"/>
              </a:rPr>
              <a:t>Western border of Canada</a:t>
            </a:r>
          </a:p>
          <a:p>
            <a:pPr marL="742950" lvl="1" indent="-285750">
              <a:buFont typeface="Arial" panose="020B0604020202020204" pitchFamily="34" charset="0"/>
              <a:buChar char="•"/>
            </a:pPr>
            <a:r>
              <a:rPr lang="en-US" sz="4400" dirty="0">
                <a:latin typeface="KBScaredStraight" panose="02000603000000000000" pitchFamily="2" charset="0"/>
                <a:ea typeface="KBScaredStraight" panose="02000603000000000000" pitchFamily="2" charset="0"/>
              </a:rPr>
              <a:t>Major shipping route to Asia</a:t>
            </a:r>
          </a:p>
        </p:txBody>
      </p:sp>
    </p:spTree>
    <p:extLst>
      <p:ext uri="{BB962C8B-B14F-4D97-AF65-F5344CB8AC3E}">
        <p14:creationId xmlns:p14="http://schemas.microsoft.com/office/powerpoint/2010/main" val="148563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a:latin typeface="KBScaredStraight" panose="02000603000000000000" pitchFamily="2" charset="0"/>
                <a:ea typeface="KBScaredStraight" panose="02000603000000000000" pitchFamily="2" charset="0"/>
                <a:cs typeface="Arial" panose="020B0604020202020204" pitchFamily="34" charset="0"/>
              </a:rPr>
              <a:t>Print off the following slide for each student. They should complete the chart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3795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91785" y="337582"/>
            <a:ext cx="9795951"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Canadian Shield</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Stretches from Great Lakes to Arctic Ocean; covers half of Canada!</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Horseshoe region around Hudson Bay</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Region of mostly thin soil lying on top of rock, with many bare outcrops of rock &amp; thousands of lakes</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Major source of natural resources: timber, minerals, &amp; water</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Region is sparsely populated.</a:t>
            </a:r>
          </a:p>
        </p:txBody>
      </p:sp>
    </p:spTree>
    <p:extLst>
      <p:ext uri="{BB962C8B-B14F-4D97-AF65-F5344CB8AC3E}">
        <p14:creationId xmlns:p14="http://schemas.microsoft.com/office/powerpoint/2010/main" val="319066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800px-Canadian_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Canadian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0"/>
            <a:ext cx="6592888"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78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0579" y="337582"/>
            <a:ext cx="10438370"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Rocky Mountains</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Mountains located in Western Canada</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Includes western Alberta and eastern British Columbia</a:t>
            </a: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Stretch a distance of 2,000 miles!</a:t>
            </a: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Mining is the biggest industry in the region, followed closely by logging.</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Major minerals include: iron ore, copper, coal, gold.</a:t>
            </a: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Sparsely populated &amp; contain few cities</a:t>
            </a:r>
          </a:p>
        </p:txBody>
      </p:sp>
    </p:spTree>
    <p:extLst>
      <p:ext uri="{BB962C8B-B14F-4D97-AF65-F5344CB8AC3E}">
        <p14:creationId xmlns:p14="http://schemas.microsoft.com/office/powerpoint/2010/main" val="50099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RockyMountains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51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rocky_mountain_national_pa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30163"/>
            <a:ext cx="9144000" cy="688816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90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rock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212" y="502920"/>
            <a:ext cx="891757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38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20998" y="337582"/>
            <a:ext cx="8337540"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Be the Thing…</a:t>
            </a:r>
          </a:p>
        </p:txBody>
      </p:sp>
      <p:sp>
        <p:nvSpPr>
          <p:cNvPr id="8" name="TextBox 7"/>
          <p:cNvSpPr txBox="1"/>
          <p:nvPr/>
        </p:nvSpPr>
        <p:spPr>
          <a:xfrm>
            <a:off x="576775" y="1862788"/>
            <a:ext cx="11226018" cy="4524315"/>
          </a:xfrm>
          <a:prstGeom prst="rect">
            <a:avLst/>
          </a:prstGeom>
          <a:noFill/>
        </p:spPr>
        <p:txBody>
          <a:bodyPr wrap="square" rtlCol="0">
            <a:spAutoFit/>
          </a:bodyPr>
          <a:lstStyle/>
          <a:p>
            <a:r>
              <a:rPr lang="en-US" sz="3200" dirty="0">
                <a:latin typeface="KBScaredStraight" panose="02000603000000000000" pitchFamily="2" charset="0"/>
                <a:ea typeface="KBScaredStraight" panose="02000603000000000000" pitchFamily="2" charset="0"/>
              </a:rPr>
              <a:t>Your Task: </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Choose 1 of the physical features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Fold your paper “hamburger style” to make a desk tent</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On the front : Imagine that you are one of the features. Write 5 facts about yourself.</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On the back: draw an illustration of the feature</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We will walk around and try to guess the features!</a:t>
            </a:r>
          </a:p>
        </p:txBody>
      </p:sp>
    </p:spTree>
    <p:extLst>
      <p:ext uri="{BB962C8B-B14F-4D97-AF65-F5344CB8AC3E}">
        <p14:creationId xmlns:p14="http://schemas.microsoft.com/office/powerpoint/2010/main" val="405285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64477" y="337582"/>
            <a:ext cx="5650585"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Example:</a:t>
            </a:r>
          </a:p>
        </p:txBody>
      </p:sp>
      <p:sp>
        <p:nvSpPr>
          <p:cNvPr id="8" name="TextBox 7"/>
          <p:cNvSpPr txBox="1"/>
          <p:nvPr/>
        </p:nvSpPr>
        <p:spPr>
          <a:xfrm>
            <a:off x="576775" y="1862788"/>
            <a:ext cx="11226018" cy="4401205"/>
          </a:xfrm>
          <a:prstGeom prst="rect">
            <a:avLst/>
          </a:prstGeom>
          <a:noFill/>
        </p:spPr>
        <p:txBody>
          <a:bodyPr wrap="square" rtlCol="0">
            <a:spAutoFit/>
          </a:bodyPr>
          <a:lstStyle/>
          <a:p>
            <a:r>
              <a:rPr lang="en-US" sz="4000" dirty="0">
                <a:latin typeface="KBScaredStraight" panose="02000603000000000000" pitchFamily="2" charset="0"/>
                <a:ea typeface="KBScaredStraight" panose="02000603000000000000" pitchFamily="2" charset="0"/>
              </a:rPr>
              <a:t>Brrrrr! I am always so cold!! It’s chilly up here in northern Canada. I am so tired of everybody always picking on me. Dig, dig, dig all day long. I wish I had some pretty trees to look at…All that I can see is scraggly trees and flat, rocky land. It’s so lonely. No one lives near me. </a:t>
            </a:r>
          </a:p>
        </p:txBody>
      </p:sp>
    </p:spTree>
    <p:extLst>
      <p:ext uri="{BB962C8B-B14F-4D97-AF65-F5344CB8AC3E}">
        <p14:creationId xmlns:p14="http://schemas.microsoft.com/office/powerpoint/2010/main" val="314660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5" name="Picture 2" descr="800px-Canadian_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76485" y="4886266"/>
            <a:ext cx="11439030" cy="1631216"/>
          </a:xfrm>
          <a:prstGeom prst="rect">
            <a:avLst/>
          </a:prstGeom>
          <a:noFill/>
        </p:spPr>
        <p:txBody>
          <a:bodyPr wrap="none" lIns="91440" tIns="45720" rIns="91440" bIns="45720">
            <a:spAutoFit/>
          </a:bodyPr>
          <a:lstStyle/>
          <a:p>
            <a:pPr algn="ctr"/>
            <a:r>
              <a:rPr lang="en-US" sz="10000" b="1" dirty="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Canadian Shield!</a:t>
            </a:r>
          </a:p>
        </p:txBody>
      </p:sp>
    </p:spTree>
    <p:extLst>
      <p:ext uri="{BB962C8B-B14F-4D97-AF65-F5344CB8AC3E}">
        <p14:creationId xmlns:p14="http://schemas.microsoft.com/office/powerpoint/2010/main" val="167614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859145" y="-1876977"/>
            <a:ext cx="6860569" cy="10609385"/>
          </a:xfrm>
        </p:spPr>
      </p:pic>
    </p:spTree>
    <p:extLst>
      <p:ext uri="{BB962C8B-B14F-4D97-AF65-F5344CB8AC3E}">
        <p14:creationId xmlns:p14="http://schemas.microsoft.com/office/powerpoint/2010/main" val="320720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1577934" y="2028616"/>
            <a:ext cx="9023624" cy="3323987"/>
          </a:xfrm>
          <a:prstGeom prst="rect">
            <a:avLst/>
          </a:prstGeom>
          <a:noFill/>
        </p:spPr>
        <p:txBody>
          <a:bodyPr wrap="none" lIns="91440" tIns="45720" rIns="91440" bIns="45720">
            <a:spAutoFit/>
          </a:bodyPr>
          <a:lstStyle/>
          <a:p>
            <a:pPr algn="ctr"/>
            <a:r>
              <a:rPr lang="en-US" sz="70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Where People Live</a:t>
            </a:r>
          </a:p>
          <a:p>
            <a:pPr algn="ctr"/>
            <a:r>
              <a:rPr lang="en-US" sz="70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&amp;</a:t>
            </a:r>
          </a:p>
          <a:p>
            <a:pPr algn="ctr"/>
            <a:r>
              <a:rPr lang="en-US" sz="70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How They Trade</a:t>
            </a:r>
            <a:endParaRPr lang="en-US" sz="70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9774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endParaRPr lang="en-US" sz="4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a:latin typeface="KBScaredStraight" panose="02000603000000000000" pitchFamily="2" charset="0"/>
                <a:ea typeface="KBScaredStraight" panose="02000603000000000000" pitchFamily="2" charset="0"/>
                <a:cs typeface="Arial" panose="020B0604020202020204" pitchFamily="34" charset="0"/>
              </a:rPr>
              <a:t>Project the following slide on the board/wall, and have students point out or label the physical features.</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87562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0" descr="physical map of Canada.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9453" y="0"/>
            <a:ext cx="8133094"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673653" y="0"/>
            <a:ext cx="6338274" cy="1631216"/>
          </a:xfrm>
          <a:prstGeom prst="rect">
            <a:avLst/>
          </a:prstGeom>
          <a:noFill/>
        </p:spPr>
        <p:txBody>
          <a:bodyPr wrap="none" lIns="91440" tIns="45720" rIns="91440" bIns="45720">
            <a:spAutoFit/>
          </a:bodyPr>
          <a:lstStyle/>
          <a:p>
            <a:pPr algn="ctr"/>
            <a:r>
              <a:rPr lang="en-US" sz="5000" dirty="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Let’s Review:</a:t>
            </a:r>
          </a:p>
          <a:p>
            <a:pPr algn="ctr"/>
            <a:r>
              <a:rPr lang="en-US" sz="5000" dirty="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 Physical Features</a:t>
            </a:r>
          </a:p>
        </p:txBody>
      </p:sp>
    </p:spTree>
    <p:extLst>
      <p:ext uri="{BB962C8B-B14F-4D97-AF65-F5344CB8AC3E}">
        <p14:creationId xmlns:p14="http://schemas.microsoft.com/office/powerpoint/2010/main" val="208570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4964" y="337582"/>
            <a:ext cx="5389617"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Location</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2</a:t>
            </a:r>
            <a:r>
              <a:rPr lang="en-US" sz="3200" baseline="30000" dirty="0">
                <a:latin typeface="KBScaredStraight" panose="02000603000000000000" pitchFamily="2" charset="0"/>
                <a:ea typeface="KBScaredStraight" panose="02000603000000000000" pitchFamily="2" charset="0"/>
              </a:rPr>
              <a:t>nd</a:t>
            </a:r>
            <a:r>
              <a:rPr lang="en-US" sz="3200" dirty="0">
                <a:latin typeface="KBScaredStraight" panose="02000603000000000000" pitchFamily="2" charset="0"/>
                <a:ea typeface="KBScaredStraight" panose="02000603000000000000" pitchFamily="2" charset="0"/>
              </a:rPr>
              <a:t> largest country in the world (Russia is larger)</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Surrounded by three oceans: Atlantic, Arctic, &amp; Pacific</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Southern border is the US</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Alaska also forms part of the western border.</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Population is 33 million, which is small compared to its size (US population is 9 times larger!)</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90 percent of population lives within 100 miles of the US-Canadian border…WHY?</a:t>
            </a:r>
          </a:p>
        </p:txBody>
      </p:sp>
    </p:spTree>
    <p:extLst>
      <p:ext uri="{BB962C8B-B14F-4D97-AF65-F5344CB8AC3E}">
        <p14:creationId xmlns:p14="http://schemas.microsoft.com/office/powerpoint/2010/main" val="81162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7" name="Content Placeholder 3" descr="north amer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35944" y="-2622"/>
            <a:ext cx="7920111" cy="6860622"/>
          </a:xfrm>
          <a:prstGeom prst="rect">
            <a:avLst/>
          </a:prstGeom>
        </p:spPr>
      </p:pic>
    </p:spTree>
    <p:extLst>
      <p:ext uri="{BB962C8B-B14F-4D97-AF65-F5344CB8AC3E}">
        <p14:creationId xmlns:p14="http://schemas.microsoft.com/office/powerpoint/2010/main" val="245907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7487" y="337582"/>
            <a:ext cx="10384574"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Location &amp; Trade</a:t>
            </a:r>
          </a:p>
        </p:txBody>
      </p:sp>
      <p:sp>
        <p:nvSpPr>
          <p:cNvPr id="8" name="TextBox 7"/>
          <p:cNvSpPr txBox="1"/>
          <p:nvPr/>
        </p:nvSpPr>
        <p:spPr>
          <a:xfrm>
            <a:off x="576775" y="1862788"/>
            <a:ext cx="11226018"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Canada’s location in the world helps it to be a leader in world trade:</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It’s uniquely located on 3 oceans, so it has opportunities to trade with Europe &amp; Asia.</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Great Lakes and the St. Lawrence Seaway allow goods to be shipped to and from central Canada and the Atlantic Ocean</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A major benefit for Canada is its border with the US (#1 trading partner).</a:t>
            </a:r>
          </a:p>
          <a:p>
            <a:pPr marL="1200150" lvl="2"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Share over 3,000 miles of border &amp; trade is relatively easy</a:t>
            </a:r>
          </a:p>
          <a:p>
            <a:pPr marL="1200150" lvl="2"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80% of Canada’s exports come to US</a:t>
            </a:r>
          </a:p>
        </p:txBody>
      </p:sp>
    </p:spTree>
    <p:extLst>
      <p:ext uri="{BB962C8B-B14F-4D97-AF65-F5344CB8AC3E}">
        <p14:creationId xmlns:p14="http://schemas.microsoft.com/office/powerpoint/2010/main" val="3418488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47440" y="337582"/>
            <a:ext cx="4884671"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Climate</a:t>
            </a:r>
          </a:p>
        </p:txBody>
      </p:sp>
      <p:sp>
        <p:nvSpPr>
          <p:cNvPr id="8" name="TextBox 7"/>
          <p:cNvSpPr txBox="1"/>
          <p:nvPr/>
        </p:nvSpPr>
        <p:spPr>
          <a:xfrm>
            <a:off x="576775" y="1862788"/>
            <a:ext cx="1122601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a:t>
            </a:r>
            <a:r>
              <a:rPr lang="en-US" sz="2800" b="1" dirty="0">
                <a:latin typeface="KBScaredStraight" panose="02000603000000000000" pitchFamily="2" charset="0"/>
                <a:ea typeface="KBScaredStraight" panose="02000603000000000000" pitchFamily="2" charset="0"/>
              </a:rPr>
              <a:t>outheastern</a:t>
            </a:r>
            <a:r>
              <a:rPr lang="en-US" sz="2800" dirty="0">
                <a:latin typeface="KBScaredStraight" panose="02000603000000000000" pitchFamily="2" charset="0"/>
                <a:ea typeface="KBScaredStraight" panose="02000603000000000000" pitchFamily="2" charset="0"/>
              </a:rPr>
              <a:t> part of Canada has a MUCH warmer climate than the rest of the country.</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Warm to hot summers &amp; cold winters</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Allows for a long growing season</a:t>
            </a:r>
          </a:p>
          <a:p>
            <a:pPr marL="285750" indent="-285750">
              <a:buFont typeface="Arial" panose="020B0604020202020204" pitchFamily="34" charset="0"/>
              <a:buChar char="•"/>
            </a:pPr>
            <a:r>
              <a:rPr lang="en-US" sz="2800" b="1" dirty="0">
                <a:latin typeface="KBScaredStraight" panose="02000603000000000000" pitchFamily="2" charset="0"/>
                <a:ea typeface="KBScaredStraight" panose="02000603000000000000" pitchFamily="2" charset="0"/>
              </a:rPr>
              <a:t>Pacific coast </a:t>
            </a:r>
            <a:r>
              <a:rPr lang="en-US" sz="2800" dirty="0">
                <a:latin typeface="KBScaredStraight" panose="02000603000000000000" pitchFamily="2" charset="0"/>
                <a:ea typeface="KBScaredStraight" panose="02000603000000000000" pitchFamily="2" charset="0"/>
              </a:rPr>
              <a:t>has a temperate climate.</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Pacific ocean cools the region in summer and warms it in winter.</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Over 100 inches of precipitation per year</a:t>
            </a:r>
          </a:p>
          <a:p>
            <a:pPr marL="285750" indent="-285750">
              <a:buFont typeface="Arial" panose="020B0604020202020204" pitchFamily="34" charset="0"/>
              <a:buChar char="•"/>
            </a:pPr>
            <a:r>
              <a:rPr lang="en-US" sz="2800" b="1" dirty="0">
                <a:latin typeface="KBScaredStraight" panose="02000603000000000000" pitchFamily="2" charset="0"/>
                <a:ea typeface="KBScaredStraight" panose="02000603000000000000" pitchFamily="2" charset="0"/>
              </a:rPr>
              <a:t>Northern</a:t>
            </a:r>
            <a:r>
              <a:rPr lang="en-US" sz="2800" dirty="0">
                <a:latin typeface="KBScaredStraight" panose="02000603000000000000" pitchFamily="2" charset="0"/>
                <a:ea typeface="KBScaredStraight" panose="02000603000000000000" pitchFamily="2" charset="0"/>
              </a:rPr>
              <a:t> Canada is COLD!</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Few people live here – temperatures can be below freezing even in summer!</a:t>
            </a:r>
          </a:p>
        </p:txBody>
      </p:sp>
    </p:spTree>
    <p:extLst>
      <p:ext uri="{BB962C8B-B14F-4D97-AF65-F5344CB8AC3E}">
        <p14:creationId xmlns:p14="http://schemas.microsoft.com/office/powerpoint/2010/main" val="2847767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9962" y="337582"/>
            <a:ext cx="9879628"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Climate &amp; Trade</a:t>
            </a:r>
          </a:p>
        </p:txBody>
      </p:sp>
      <p:sp>
        <p:nvSpPr>
          <p:cNvPr id="8" name="TextBox 7"/>
          <p:cNvSpPr txBox="1"/>
          <p:nvPr/>
        </p:nvSpPr>
        <p:spPr>
          <a:xfrm>
            <a:off x="576775" y="1862788"/>
            <a:ext cx="11226018"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Canada’s location in the world helps it to be a leader in world trade:</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It’s uniquely located on 3 oceans, so it has opportunities to trade with Europe &amp; Asia.</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Great Lakes and the St. Lawrence Seaway allow goods to be shipped to and from central Canada and the Atlantic Ocean</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A major benefit for Canada is its border with the US (#1 trading partner).</a:t>
            </a:r>
          </a:p>
          <a:p>
            <a:pPr marL="1200150" lvl="2"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Share over 3,000 miles of border &amp; trade is relatively easy</a:t>
            </a:r>
          </a:p>
          <a:p>
            <a:pPr marL="1200150" lvl="2"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80% of Canada’s exports come to US</a:t>
            </a:r>
          </a:p>
        </p:txBody>
      </p:sp>
    </p:spTree>
    <p:extLst>
      <p:ext uri="{BB962C8B-B14F-4D97-AF65-F5344CB8AC3E}">
        <p14:creationId xmlns:p14="http://schemas.microsoft.com/office/powerpoint/2010/main" val="156012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2252" y="337582"/>
            <a:ext cx="11215058"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Natural Resources</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Rich in natural resources: </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coal, oil, natural gas, iron ore, nickel, zinc, copper, gold, lead, molybdenum, potash, diamonds, &amp; silver</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Rivers and lakes have an abundance of fish, fresh water, &amp; hydroelectric power.</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Good soil allows farmers to grow crops for Canadians--with enough left over to trade with other countries</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Timber is also a major natural resource.</a:t>
            </a:r>
          </a:p>
        </p:txBody>
      </p:sp>
    </p:spTree>
    <p:extLst>
      <p:ext uri="{BB962C8B-B14F-4D97-AF65-F5344CB8AC3E}">
        <p14:creationId xmlns:p14="http://schemas.microsoft.com/office/powerpoint/2010/main" val="312491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15537" y="337582"/>
            <a:ext cx="7348487"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N.R. &amp; Trade</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Sells oil and natural gas, fish, agricultural products, &amp; timber to other countries</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Hydroelectricity is used in Canada and also sold to the US.</a:t>
            </a: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5% of the land in Canada is arable (actually a large amount because there is so much land).</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Rich soil produces valuable crops that are consumed in Canada and traded to other countries.</a:t>
            </a:r>
          </a:p>
        </p:txBody>
      </p:sp>
    </p:spTree>
    <p:extLst>
      <p:ext uri="{BB962C8B-B14F-4D97-AF65-F5344CB8AC3E}">
        <p14:creationId xmlns:p14="http://schemas.microsoft.com/office/powerpoint/2010/main" val="282400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3364477" y="2028616"/>
            <a:ext cx="5450531" cy="2800767"/>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Physical</a:t>
            </a:r>
          </a:p>
          <a:p>
            <a:pPr algn="ctr"/>
            <a:r>
              <a:rPr lang="en-US" sz="88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Features</a:t>
            </a:r>
          </a:p>
        </p:txBody>
      </p:sp>
    </p:spTree>
    <p:extLst>
      <p:ext uri="{BB962C8B-B14F-4D97-AF65-F5344CB8AC3E}">
        <p14:creationId xmlns:p14="http://schemas.microsoft.com/office/powerpoint/2010/main" val="325691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503" y="0"/>
            <a:ext cx="10354994" cy="6858000"/>
          </a:xfrm>
        </p:spPr>
      </p:pic>
    </p:spTree>
    <p:extLst>
      <p:ext uri="{BB962C8B-B14F-4D97-AF65-F5344CB8AC3E}">
        <p14:creationId xmlns:p14="http://schemas.microsoft.com/office/powerpoint/2010/main" val="58417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5574" y="337582"/>
            <a:ext cx="9448420"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Pack Your Bags</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Inside of the suitcase, draw FIVE things that you are going to take with you on our class trip to Canada. </a:t>
            </a:r>
          </a:p>
          <a:p>
            <a:pPr marL="1200150" lvl="2"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Think about the location, climate, physical features, and natural resources of the country. Look in your notebook for clues about what you might need on your trip. </a:t>
            </a:r>
          </a:p>
          <a:p>
            <a:pPr marL="1200150" lvl="2"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Next, include a brief description of why you chose to bring that particular item.  </a:t>
            </a:r>
          </a:p>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Color your suitcase—be creative! </a:t>
            </a:r>
            <a:r>
              <a:rPr lang="en-US" sz="2400" dirty="0">
                <a:latin typeface="KBScaredStraight" panose="02000603000000000000" pitchFamily="2" charset="0"/>
                <a:ea typeface="KBScaredStraight" panose="02000603000000000000" pitchFamily="2" charset="0"/>
                <a:sym typeface="Wingdings" panose="05000000000000000000" pitchFamily="2" charset="2"/>
              </a:rPr>
              <a:t></a:t>
            </a:r>
            <a:r>
              <a:rPr lang="en-US" sz="2400" dirty="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1200150" lvl="2"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Example: I’m bringing a snowboard so that I can go down the Rocky Mountains!</a:t>
            </a:r>
          </a:p>
        </p:txBody>
      </p:sp>
      <p:pic>
        <p:nvPicPr>
          <p:cNvPr id="7" name="Picture 2" descr="http://www.best-of-web.com/_images/081112-130400-857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24" y="5501278"/>
            <a:ext cx="952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365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UITCA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02" y="15875"/>
            <a:ext cx="10311619"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281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623556"/>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r>
              <a:rPr lang="en-US" sz="2400" dirty="0">
                <a:latin typeface="KBScaredStraight" panose="02000603000000000000" pitchFamily="2" charset="0"/>
                <a:ea typeface="KBScaredStraight" panose="02000603000000000000" pitchFamily="2" charset="0"/>
                <a:cs typeface="Arial" panose="020B0604020202020204" pitchFamily="34" charset="0"/>
              </a:rPr>
              <a:t>I give my students the following handout at the beginning of our Canada unit. I tell them to keep it handy in their Interactive Notebook, and whenever we discuss any words that begin with certain letters, they are to write them down. The first person to complete the chart wins a prize. *The words have to be things that we’ve discussed in class, not things that they already know, so they must always pay attention!</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640424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302" y="0"/>
            <a:ext cx="10494498" cy="6858000"/>
          </a:xfrm>
        </p:spPr>
      </p:pic>
    </p:spTree>
    <p:extLst>
      <p:ext uri="{BB962C8B-B14F-4D97-AF65-F5344CB8AC3E}">
        <p14:creationId xmlns:p14="http://schemas.microsoft.com/office/powerpoint/2010/main" val="76213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0"/>
            <a:ext cx="6126480" cy="6858000"/>
          </a:xfrm>
          <a:prstGeom prst="rect">
            <a:avLst/>
          </a:prstGeom>
          <a:ln>
            <a:solidFill>
              <a:schemeClr val="tx1"/>
            </a:solidFill>
          </a:ln>
        </p:spPr>
      </p:pic>
    </p:spTree>
    <p:extLst>
      <p:ext uri="{BB962C8B-B14F-4D97-AF65-F5344CB8AC3E}">
        <p14:creationId xmlns:p14="http://schemas.microsoft.com/office/powerpoint/2010/main" val="21320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0"/>
            <a:ext cx="6126480" cy="6858000"/>
          </a:xfrm>
          <a:prstGeom prst="rect">
            <a:avLst/>
          </a:prstGeom>
          <a:ln>
            <a:solidFill>
              <a:schemeClr val="tx1"/>
            </a:solidFill>
          </a:ln>
        </p:spPr>
      </p:pic>
    </p:spTree>
    <p:extLst>
      <p:ext uri="{BB962C8B-B14F-4D97-AF65-F5344CB8AC3E}">
        <p14:creationId xmlns:p14="http://schemas.microsoft.com/office/powerpoint/2010/main" val="400307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99961" y="-1355567"/>
            <a:ext cx="6912340" cy="9595339"/>
          </a:xfrm>
        </p:spPr>
      </p:pic>
    </p:spTree>
    <p:extLst>
      <p:ext uri="{BB962C8B-B14F-4D97-AF65-F5344CB8AC3E}">
        <p14:creationId xmlns:p14="http://schemas.microsoft.com/office/powerpoint/2010/main" val="43480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Teachers</a:t>
            </a:r>
          </a:p>
          <a:p>
            <a:pPr>
              <a:lnSpc>
                <a:spcPct val="107000"/>
              </a:lnSpc>
              <a:spcAft>
                <a:spcPts val="800"/>
              </a:spcAft>
            </a:pPr>
            <a:r>
              <a:rPr lang="en-US" sz="2400" dirty="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cs typeface="Arial" panose="020B0604020202020204" pitchFamily="34" charset="0"/>
              </a:rPr>
              <a:t>I teach 6</a:t>
            </a:r>
            <a:r>
              <a:rPr lang="en-US" sz="2400" baseline="30000" dirty="0">
                <a:latin typeface="KBScaredStraight" panose="02000603000000000000" pitchFamily="2" charset="0"/>
                <a:ea typeface="KBScaredStraight" panose="02000603000000000000" pitchFamily="2" charset="0"/>
                <a:cs typeface="Arial" panose="020B0604020202020204" pitchFamily="34" charset="0"/>
              </a:rPr>
              <a:t>th</a:t>
            </a:r>
            <a:r>
              <a:rPr lang="en-US" sz="2400" dirty="0">
                <a:latin typeface="KBScaredStraight" panose="02000603000000000000" pitchFamily="2" charset="0"/>
                <a:ea typeface="KBScaredStraight" panose="02000603000000000000" pitchFamily="2" charset="0"/>
                <a:cs typeface="Arial" panose="020B0604020202020204" pitchFamily="34" charset="0"/>
              </a:rPr>
              <a:t> grade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a:latin typeface="KBScaredStraight" panose="02000603000000000000" pitchFamily="2" charset="0"/>
                <a:ea typeface="KBScaredStraight" panose="02000603000000000000" pitchFamily="2" charset="0"/>
                <a:cs typeface="Arial" panose="020B0604020202020204" pitchFamily="34" charset="0"/>
              </a:rPr>
              <a:t>© 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44458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0365" y="337582"/>
            <a:ext cx="7398757"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Great Lakes</a:t>
            </a:r>
          </a:p>
        </p:txBody>
      </p:sp>
      <p:sp>
        <p:nvSpPr>
          <p:cNvPr id="8" name="TextBox 7"/>
          <p:cNvSpPr txBox="1"/>
          <p:nvPr/>
        </p:nvSpPr>
        <p:spPr>
          <a:xfrm>
            <a:off x="576775" y="1862788"/>
            <a:ext cx="11226018" cy="433041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5 large freshwater lakes in central North America</a:t>
            </a:r>
          </a:p>
          <a:p>
            <a:pPr marL="742950" lvl="1" indent="-285750">
              <a:lnSpc>
                <a:spcPct val="90000"/>
              </a:lnSpc>
              <a:buFont typeface="Arial" panose="020B0604020202020204" pitchFamily="34" charset="0"/>
              <a:buChar char="•"/>
            </a:pPr>
            <a:r>
              <a:rPr lang="en-US" sz="3400" b="1" dirty="0">
                <a:latin typeface="KBScaredStraight" panose="02000603000000000000" pitchFamily="2" charset="0"/>
                <a:ea typeface="KBScaredStraight" panose="02000603000000000000" pitchFamily="2" charset="0"/>
              </a:rPr>
              <a:t>HOMES</a:t>
            </a:r>
            <a:r>
              <a:rPr lang="en-US" sz="3400" dirty="0">
                <a:latin typeface="KBScaredStraight" panose="02000603000000000000" pitchFamily="2" charset="0"/>
                <a:ea typeface="KBScaredStraight" panose="02000603000000000000" pitchFamily="2" charset="0"/>
              </a:rPr>
              <a:t> (Huron, Ontario, Michigan, Erie, Superior)</a:t>
            </a:r>
          </a:p>
          <a:p>
            <a:pPr marL="742950" lvl="1" indent="-285750">
              <a:lnSpc>
                <a:spcPct val="90000"/>
              </a:lnSpc>
              <a:buFont typeface="Arial" panose="020B0604020202020204" pitchFamily="34" charset="0"/>
              <a:buChar char="•"/>
            </a:pPr>
            <a:endParaRPr lang="en-US" sz="3400" dirty="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Serve as the “industrial heartland” of the continent because of all of the factories</a:t>
            </a:r>
          </a:p>
          <a:p>
            <a:pPr marL="457200" indent="-457200">
              <a:lnSpc>
                <a:spcPct val="90000"/>
              </a:lnSpc>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One of the world’s busiest shipping areas</a:t>
            </a:r>
          </a:p>
          <a:p>
            <a:pPr marL="742950" lvl="1" indent="-285750">
              <a:lnSpc>
                <a:spcPct val="90000"/>
              </a:lnSpc>
              <a:buFont typeface="Arial" panose="020B0604020202020204" pitchFamily="34" charset="0"/>
              <a:buChar char="•"/>
            </a:pPr>
            <a:r>
              <a:rPr lang="en-US" sz="3400" dirty="0">
                <a:latin typeface="KBScaredStraight" panose="02000603000000000000" pitchFamily="2" charset="0"/>
                <a:ea typeface="KBScaredStraight" panose="02000603000000000000" pitchFamily="2" charset="0"/>
              </a:rPr>
              <a:t>Most of Canada’s population lives in this region</a:t>
            </a:r>
          </a:p>
        </p:txBody>
      </p:sp>
    </p:spTree>
    <p:extLst>
      <p:ext uri="{BB962C8B-B14F-4D97-AF65-F5344CB8AC3E}">
        <p14:creationId xmlns:p14="http://schemas.microsoft.com/office/powerpoint/2010/main" val="33939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Great-Lakes-Screensaver_1.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916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descr="great_lakes_watershed.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31852" y="0"/>
            <a:ext cx="922655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37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6565" y="337582"/>
            <a:ext cx="11086368" cy="1446550"/>
          </a:xfrm>
          <a:prstGeom prst="rect">
            <a:avLst/>
          </a:prstGeom>
          <a:noFill/>
        </p:spPr>
        <p:txBody>
          <a:bodyPr wrap="none" lIns="91440" tIns="45720" rIns="91440" bIns="45720">
            <a:spAutoFit/>
          </a:bodyPr>
          <a:lstStyle/>
          <a:p>
            <a:pPr algn="ctr"/>
            <a:r>
              <a:rPr lang="en-US" sz="8800" b="1"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St Lawrence River</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Major source of overseas and US/Canada shipping &amp; trade</a:t>
            </a:r>
          </a:p>
          <a:p>
            <a:pPr marL="742950" lvl="1"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Shortcut that connects the Great Lakes to the Atlantic Ocean</a:t>
            </a:r>
          </a:p>
          <a:p>
            <a:pPr marL="742950" lvl="1" indent="-285750">
              <a:buFont typeface="Arial" panose="020B0604020202020204" pitchFamily="34" charset="0"/>
              <a:buChar char="•"/>
            </a:pPr>
            <a:endParaRPr lang="en-US" sz="40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000" dirty="0">
                <a:latin typeface="KBScaredStraight" panose="02000603000000000000" pitchFamily="2" charset="0"/>
                <a:ea typeface="KBScaredStraight" panose="02000603000000000000" pitchFamily="2" charset="0"/>
              </a:rPr>
              <a:t>Huge producer of hydroelectricity</a:t>
            </a:r>
          </a:p>
        </p:txBody>
      </p:sp>
    </p:spTree>
    <p:extLst>
      <p:ext uri="{BB962C8B-B14F-4D97-AF65-F5344CB8AC3E}">
        <p14:creationId xmlns:p14="http://schemas.microsoft.com/office/powerpoint/2010/main" val="216786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stlawrenceriv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44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1434</Words>
  <Application>Microsoft Office PowerPoint</Application>
  <PresentationFormat>Widescreen</PresentationFormat>
  <Paragraphs>136</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Calloway, Kenneth R</cp:lastModifiedBy>
  <cp:revision>17</cp:revision>
  <dcterms:created xsi:type="dcterms:W3CDTF">2013-08-24T22:20:40Z</dcterms:created>
  <dcterms:modified xsi:type="dcterms:W3CDTF">2020-12-15T17:47:42Z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2020-12-15T17:47:20Z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6d079169-3fe3-4b03-a157-6c8431d35021</vt:lpwstr>
  </property>
  <property fmtid="{D5CDD505-2E9C-101B-9397-08002B2CF9AE}" pid="8" name="MSIP_Label_0ee3c538-ec52-435f-ae58-017644bd9513_ContentBits">
    <vt:lpwstr>0</vt:lpwstr>
  </property>
</Properties>
</file>