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750" r:id="rId2"/>
    <p:sldId id="326" r:id="rId3"/>
    <p:sldId id="954" r:id="rId4"/>
    <p:sldId id="955" r:id="rId5"/>
    <p:sldId id="619" r:id="rId6"/>
    <p:sldId id="666" r:id="rId7"/>
    <p:sldId id="730" r:id="rId8"/>
    <p:sldId id="1011" r:id="rId9"/>
    <p:sldId id="1012" r:id="rId10"/>
    <p:sldId id="1013" r:id="rId11"/>
    <p:sldId id="1014" r:id="rId12"/>
    <p:sldId id="974" r:id="rId13"/>
    <p:sldId id="1015" r:id="rId14"/>
    <p:sldId id="1016" r:id="rId15"/>
    <p:sldId id="1017" r:id="rId16"/>
    <p:sldId id="1018" r:id="rId17"/>
    <p:sldId id="1019" r:id="rId18"/>
    <p:sldId id="405" r:id="rId19"/>
    <p:sldId id="854" r:id="rId20"/>
    <p:sldId id="919" r:id="rId21"/>
    <p:sldId id="855" r:id="rId22"/>
    <p:sldId id="995" r:id="rId23"/>
    <p:sldId id="996" r:id="rId24"/>
    <p:sldId id="997" r:id="rId25"/>
    <p:sldId id="863" r:id="rId26"/>
    <p:sldId id="864" r:id="rId27"/>
    <p:sldId id="998" r:id="rId28"/>
    <p:sldId id="874" r:id="rId29"/>
    <p:sldId id="921" r:id="rId30"/>
    <p:sldId id="922" r:id="rId31"/>
    <p:sldId id="875" r:id="rId32"/>
    <p:sldId id="876" r:id="rId33"/>
    <p:sldId id="856" r:id="rId34"/>
    <p:sldId id="999" r:id="rId35"/>
    <p:sldId id="923" r:id="rId36"/>
    <p:sldId id="877" r:id="rId37"/>
    <p:sldId id="878" r:id="rId38"/>
    <p:sldId id="1000" r:id="rId39"/>
    <p:sldId id="865" r:id="rId40"/>
    <p:sldId id="867" r:id="rId41"/>
    <p:sldId id="885" r:id="rId42"/>
    <p:sldId id="1001" r:id="rId43"/>
    <p:sldId id="1002" r:id="rId44"/>
    <p:sldId id="886" r:id="rId45"/>
    <p:sldId id="887" r:id="rId46"/>
    <p:sldId id="1003" r:id="rId47"/>
    <p:sldId id="927" r:id="rId48"/>
    <p:sldId id="888" r:id="rId49"/>
    <p:sldId id="1004" r:id="rId50"/>
    <p:sldId id="890" r:id="rId51"/>
    <p:sldId id="868" r:id="rId52"/>
    <p:sldId id="891" r:id="rId53"/>
    <p:sldId id="948" r:id="rId54"/>
    <p:sldId id="893" r:id="rId55"/>
    <p:sldId id="925" r:id="rId56"/>
    <p:sldId id="926" r:id="rId57"/>
    <p:sldId id="1009" r:id="rId58"/>
    <p:sldId id="895" r:id="rId59"/>
    <p:sldId id="1010" r:id="rId60"/>
    <p:sldId id="949" r:id="rId61"/>
    <p:sldId id="896" r:id="rId62"/>
    <p:sldId id="1007" r:id="rId63"/>
    <p:sldId id="1008" r:id="rId64"/>
    <p:sldId id="1006" r:id="rId65"/>
    <p:sldId id="898" r:id="rId66"/>
    <p:sldId id="1024" r:id="rId67"/>
    <p:sldId id="880" r:id="rId68"/>
    <p:sldId id="617" r:id="rId69"/>
    <p:sldId id="696" r:id="rId70"/>
    <p:sldId id="704" r:id="rId71"/>
    <p:sldId id="705" r:id="rId72"/>
    <p:sldId id="701" r:id="rId73"/>
    <p:sldId id="702" r:id="rId74"/>
    <p:sldId id="703" r:id="rId75"/>
    <p:sldId id="969" r:id="rId76"/>
    <p:sldId id="994" r:id="rId77"/>
    <p:sldId id="970" r:id="rId78"/>
    <p:sldId id="971" r:id="rId79"/>
    <p:sldId id="972" r:id="rId80"/>
    <p:sldId id="1005" r:id="rId81"/>
    <p:sldId id="1020" r:id="rId82"/>
    <p:sldId id="1021" r:id="rId83"/>
    <p:sldId id="1022" r:id="rId84"/>
    <p:sldId id="1023" r:id="rId85"/>
    <p:sldId id="340" r:id="rId86"/>
    <p:sldId id="664" r:id="rId87"/>
    <p:sldId id="992" r:id="rId88"/>
    <p:sldId id="993" r:id="rId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DC0ED"/>
    <a:srgbClr val="231F20"/>
    <a:srgbClr val="EFE37D"/>
    <a:srgbClr val="1C6AB5"/>
    <a:srgbClr val="D2232A"/>
    <a:srgbClr val="D2242B"/>
    <a:srgbClr val="FFFFFF"/>
    <a:srgbClr val="D71B23"/>
    <a:srgbClr val="A1C8E5"/>
    <a:srgbClr val="9DC4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407AB-E2E4-40A8-84CC-D07B95B2ACA6}" v="1" dt="2022-12-05T13:40:20.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4" d="100"/>
          <a:sy n="84" d="100"/>
        </p:scale>
        <p:origin x="636" y="3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950220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246661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71216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A10352-1206-4AC8-987B-9372C527D03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160365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A10352-1206-4AC8-987B-9372C527D03E}" type="datetimeFigureOut">
              <a:rPr lang="en-US" smtClean="0"/>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3421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A10352-1206-4AC8-987B-9372C527D03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41531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A10352-1206-4AC8-987B-9372C527D03E}" type="datetimeFigureOut">
              <a:rPr lang="en-US" smtClean="0"/>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026243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A10352-1206-4AC8-987B-9372C527D03E}" type="datetimeFigureOut">
              <a:rPr lang="en-US" smtClean="0"/>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3480258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A10352-1206-4AC8-987B-9372C527D03E}" type="datetimeFigureOut">
              <a:rPr lang="en-US" smtClean="0"/>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889635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2161171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A10352-1206-4AC8-987B-9372C527D03E}" type="datetimeFigureOut">
              <a:rPr lang="en-US" smtClean="0"/>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F896FB-FB40-46B2-B5E0-4C7E00A60162}" type="slidenum">
              <a:rPr lang="en-US" smtClean="0"/>
              <a:t>‹#›</a:t>
            </a:fld>
            <a:endParaRPr lang="en-US"/>
          </a:p>
        </p:txBody>
      </p:sp>
    </p:spTree>
    <p:extLst>
      <p:ext uri="{BB962C8B-B14F-4D97-AF65-F5344CB8AC3E}">
        <p14:creationId xmlns:p14="http://schemas.microsoft.com/office/powerpoint/2010/main" val="4013652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10352-1206-4AC8-987B-9372C527D03E}" type="datetimeFigureOut">
              <a:rPr lang="en-US" smtClean="0"/>
              <a:t>12/5/2022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F896FB-FB40-46B2-B5E0-4C7E00A60162}" type="slidenum">
              <a:rPr lang="en-US" smtClean="0"/>
              <a:t>‹#›</a:t>
            </a:fld>
            <a:endParaRPr lang="en-US"/>
          </a:p>
        </p:txBody>
      </p:sp>
    </p:spTree>
    <p:extLst>
      <p:ext uri="{BB962C8B-B14F-4D97-AF65-F5344CB8AC3E}">
        <p14:creationId xmlns:p14="http://schemas.microsoft.com/office/powerpoint/2010/main" val="35269602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blogs.lse.ac.uk/politicsandpolicy/sunak-survival-uk-businesses/" TargetMode="External"/><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f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hyperlink" Target="http://www.teacherspayteachers.com/Store/Brain-Wrinkles" TargetMode="External"/><Relationship Id="rId7" Type="http://schemas.openxmlformats.org/officeDocument/2006/relationships/image" Target="../media/image36.jpe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8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www.teacherspayteachers.com/Store/Brain-Wrinkles" TargetMode="External"/><Relationship Id="rId7" Type="http://schemas.openxmlformats.org/officeDocument/2006/relationships/hyperlink" Target="http://www.teacherspayteachers.com/Store/Redpepper" TargetMode="External"/><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8.jpeg"/><Relationship Id="rId5" Type="http://schemas.openxmlformats.org/officeDocument/2006/relationships/hyperlink" Target="http://www.teacherspayteachers.com/Store/Kimberly-Geswein-Fonts" TargetMode="External"/><Relationship Id="rId4" Type="http://schemas.openxmlformats.org/officeDocument/2006/relationships/image" Target="../media/image3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blipFill>
            <a:blip r:embed="rId2"/>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54641" y="282388"/>
            <a:ext cx="8807823" cy="3442447"/>
          </a:xfrm>
          <a:prstGeom prst="rect">
            <a:avLst/>
          </a:prstGeom>
          <a:solidFill>
            <a:srgbClr val="1C6AB5"/>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1485024"/>
            <a:ext cx="9144000" cy="1323439"/>
          </a:xfrm>
          <a:prstGeom prst="rect">
            <a:avLst/>
          </a:prstGeom>
          <a:noFill/>
        </p:spPr>
        <p:txBody>
          <a:bodyPr wrap="square" rtlCol="0">
            <a:spAutoFit/>
          </a:bodyPr>
          <a:lstStyle/>
          <a:p>
            <a:pPr algn="ctr"/>
            <a:r>
              <a:rPr lang="en-US" sz="8000" dirty="0">
                <a:ln>
                  <a:solidFill>
                    <a:sysClr val="windowText" lastClr="000000"/>
                  </a:solidFill>
                </a:ln>
                <a:solidFill>
                  <a:schemeClr val="bg1"/>
                </a:solidFill>
                <a:latin typeface="KG HAPPY" panose="02000000000000000000" pitchFamily="2" charset="0"/>
              </a:rPr>
              <a:t>GOVERNMENTS</a:t>
            </a:r>
          </a:p>
        </p:txBody>
      </p:sp>
      <p:sp>
        <p:nvSpPr>
          <p:cNvPr id="7" name="TextBox 6"/>
          <p:cNvSpPr txBox="1"/>
          <p:nvPr/>
        </p:nvSpPr>
        <p:spPr>
          <a:xfrm>
            <a:off x="443752" y="3191991"/>
            <a:ext cx="8229600" cy="523220"/>
          </a:xfrm>
          <a:prstGeom prst="rect">
            <a:avLst/>
          </a:prstGeom>
          <a:noFill/>
        </p:spPr>
        <p:txBody>
          <a:bodyPr wrap="square" rtlCol="0">
            <a:spAutoFit/>
          </a:bodyPr>
          <a:lstStyle/>
          <a:p>
            <a:pPr algn="ctr"/>
            <a:r>
              <a:rPr lang="en-US" sz="2800" dirty="0">
                <a:latin typeface="KG Payphone" panose="02000000000000000000" pitchFamily="2" charset="0"/>
              </a:rPr>
              <a:t>Presentation, Graphic Organizers, &amp; Activities</a:t>
            </a:r>
          </a:p>
        </p:txBody>
      </p:sp>
      <p:sp>
        <p:nvSpPr>
          <p:cNvPr id="20" name="TextBox 19"/>
          <p:cNvSpPr txBox="1"/>
          <p:nvPr/>
        </p:nvSpPr>
        <p:spPr>
          <a:xfrm>
            <a:off x="127561" y="137006"/>
            <a:ext cx="8782209" cy="1569660"/>
          </a:xfrm>
          <a:prstGeom prst="rect">
            <a:avLst/>
          </a:prstGeom>
          <a:noFill/>
        </p:spPr>
        <p:txBody>
          <a:bodyPr wrap="square" rtlCol="0">
            <a:spAutoFit/>
          </a:bodyPr>
          <a:lstStyle/>
          <a:p>
            <a:pPr algn="ctr"/>
            <a:r>
              <a:rPr lang="en-US" sz="9600" dirty="0">
                <a:latin typeface="KG Eyes Wide Open" panose="02000506000000020004" pitchFamily="2" charset="0"/>
              </a:rPr>
              <a:t>Europe’s</a:t>
            </a:r>
            <a:endParaRPr lang="en-US" sz="7200" dirty="0">
              <a:latin typeface="KG Eyes Wide Open" panose="02000506000000020004" pitchFamily="2" charset="0"/>
            </a:endParaRPr>
          </a:p>
        </p:txBody>
      </p:sp>
      <p:sp>
        <p:nvSpPr>
          <p:cNvPr id="16" name="TextBox 15"/>
          <p:cNvSpPr txBox="1"/>
          <p:nvPr/>
        </p:nvSpPr>
        <p:spPr>
          <a:xfrm>
            <a:off x="13448" y="1500309"/>
            <a:ext cx="9144000" cy="1323439"/>
          </a:xfrm>
          <a:prstGeom prst="rect">
            <a:avLst/>
          </a:prstGeom>
          <a:noFill/>
        </p:spPr>
        <p:txBody>
          <a:bodyPr wrap="square" rtlCol="0">
            <a:spAutoFit/>
          </a:bodyPr>
          <a:lstStyle/>
          <a:p>
            <a:pPr algn="ctr"/>
            <a:r>
              <a:rPr lang="en-US" sz="8000" dirty="0">
                <a:ln w="38100">
                  <a:solidFill>
                    <a:sysClr val="windowText" lastClr="000000"/>
                  </a:solidFill>
                </a:ln>
                <a:solidFill>
                  <a:schemeClr val="bg1"/>
                </a:solidFill>
                <a:latin typeface="KG HAPPY Solid" panose="02000000000000000000" pitchFamily="2" charset="0"/>
              </a:rPr>
              <a:t>GOVERNMENTS</a:t>
            </a:r>
          </a:p>
        </p:txBody>
      </p:sp>
      <p:pic>
        <p:nvPicPr>
          <p:cNvPr id="18" name="Picture 17"/>
          <p:cNvPicPr>
            <a:picLocks noChangeAspect="1"/>
          </p:cNvPicPr>
          <p:nvPr/>
        </p:nvPicPr>
        <p:blipFill>
          <a:blip r:embed="rId3"/>
          <a:stretch>
            <a:fillRect/>
          </a:stretch>
        </p:blipFill>
        <p:spPr>
          <a:xfrm>
            <a:off x="6489831" y="3880171"/>
            <a:ext cx="2433571" cy="1828800"/>
          </a:xfrm>
          <a:prstGeom prst="rect">
            <a:avLst/>
          </a:prstGeom>
          <a:ln w="38100">
            <a:solidFill>
              <a:schemeClr val="tx1"/>
            </a:solid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9332C38D-4E06-4130-B20E-380A04D3469B}"/>
              </a:ext>
            </a:extLst>
          </p:cNvPr>
          <p:cNvSpPr txBox="1"/>
          <p:nvPr/>
        </p:nvSpPr>
        <p:spPr>
          <a:xfrm>
            <a:off x="207150" y="2531605"/>
            <a:ext cx="8782209" cy="830997"/>
          </a:xfrm>
          <a:prstGeom prst="rect">
            <a:avLst/>
          </a:prstGeom>
          <a:noFill/>
        </p:spPr>
        <p:txBody>
          <a:bodyPr wrap="square" rtlCol="0">
            <a:spAutoFit/>
          </a:bodyPr>
          <a:lstStyle/>
          <a:p>
            <a:pPr algn="ctr"/>
            <a:r>
              <a:rPr lang="en-US" sz="4800" dirty="0">
                <a:latin typeface="KG HAPPY Solid" panose="02000000000000000000" pitchFamily="2" charset="0"/>
              </a:rPr>
              <a:t>UK, Germany, &amp; Russia</a:t>
            </a:r>
          </a:p>
        </p:txBody>
      </p:sp>
      <p:pic>
        <p:nvPicPr>
          <p:cNvPr id="2" name="Picture 1">
            <a:extLst>
              <a:ext uri="{FF2B5EF4-FFF2-40B4-BE49-F238E27FC236}">
                <a16:creationId xmlns:a16="http://schemas.microsoft.com/office/drawing/2014/main" id="{435FCE94-7AD1-4BC9-A9B6-E46181239E82}"/>
              </a:ext>
            </a:extLst>
          </p:cNvPr>
          <p:cNvPicPr>
            <a:picLocks noChangeAspect="1"/>
          </p:cNvPicPr>
          <p:nvPr/>
        </p:nvPicPr>
        <p:blipFill>
          <a:blip r:embed="rId4"/>
          <a:stretch>
            <a:fillRect/>
          </a:stretch>
        </p:blipFill>
        <p:spPr>
          <a:xfrm>
            <a:off x="221316" y="3864361"/>
            <a:ext cx="2432756"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D832236A-148F-4A92-8ED1-53493235C3DA}"/>
              </a:ext>
            </a:extLst>
          </p:cNvPr>
          <p:cNvPicPr>
            <a:picLocks noChangeAspect="1"/>
          </p:cNvPicPr>
          <p:nvPr/>
        </p:nvPicPr>
        <p:blipFill>
          <a:blip r:embed="rId5"/>
          <a:stretch>
            <a:fillRect/>
          </a:stretch>
        </p:blipFill>
        <p:spPr>
          <a:xfrm>
            <a:off x="1437694" y="5180970"/>
            <a:ext cx="2067051" cy="1554480"/>
          </a:xfrm>
          <a:prstGeom prst="rect">
            <a:avLst/>
          </a:prstGeom>
          <a:ln w="38100">
            <a:solidFill>
              <a:schemeClr val="tx1"/>
            </a:solid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26A54B8-D73D-4A3B-A0CB-D041F8F1F45E}"/>
              </a:ext>
            </a:extLst>
          </p:cNvPr>
          <p:cNvPicPr>
            <a:picLocks noChangeAspect="1"/>
          </p:cNvPicPr>
          <p:nvPr/>
        </p:nvPicPr>
        <p:blipFill>
          <a:blip r:embed="rId6"/>
          <a:stretch>
            <a:fillRect/>
          </a:stretch>
        </p:blipFill>
        <p:spPr>
          <a:xfrm rot="16200000">
            <a:off x="3386624" y="4169161"/>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5C61381-4F71-4BD7-9DDA-F42BAA39B39C}"/>
              </a:ext>
            </a:extLst>
          </p:cNvPr>
          <p:cNvPicPr>
            <a:picLocks noChangeAspect="1"/>
          </p:cNvPicPr>
          <p:nvPr/>
        </p:nvPicPr>
        <p:blipFill>
          <a:blip r:embed="rId7"/>
          <a:stretch>
            <a:fillRect/>
          </a:stretch>
        </p:blipFill>
        <p:spPr>
          <a:xfrm>
            <a:off x="4655802" y="4869566"/>
            <a:ext cx="1223911"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07CBC032-CDB7-41FC-83FE-A25C646D21FA}"/>
              </a:ext>
            </a:extLst>
          </p:cNvPr>
          <p:cNvPicPr>
            <a:picLocks noChangeAspect="1"/>
          </p:cNvPicPr>
          <p:nvPr/>
        </p:nvPicPr>
        <p:blipFill>
          <a:blip r:embed="rId8"/>
          <a:stretch>
            <a:fillRect/>
          </a:stretch>
        </p:blipFill>
        <p:spPr>
          <a:xfrm>
            <a:off x="6499947" y="3864361"/>
            <a:ext cx="2443118"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E6054651-9B27-48A2-826E-5B0550256D72}"/>
              </a:ext>
            </a:extLst>
          </p:cNvPr>
          <p:cNvPicPr>
            <a:picLocks noChangeAspect="1"/>
          </p:cNvPicPr>
          <p:nvPr/>
        </p:nvPicPr>
        <p:blipFill>
          <a:blip r:embed="rId9"/>
          <a:stretch>
            <a:fillRect/>
          </a:stretch>
        </p:blipFill>
        <p:spPr>
          <a:xfrm>
            <a:off x="6081624" y="4869566"/>
            <a:ext cx="242527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29271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3</a:t>
            </a:r>
          </a:p>
        </p:txBody>
      </p:sp>
      <p:sp>
        <p:nvSpPr>
          <p:cNvPr id="6" name="TextBox 5"/>
          <p:cNvSpPr txBox="1"/>
          <p:nvPr/>
        </p:nvSpPr>
        <p:spPr>
          <a:xfrm rot="5400000">
            <a:off x="686211" y="-837552"/>
            <a:ext cx="6642848" cy="8533105"/>
          </a:xfrm>
          <a:prstGeom prst="rect">
            <a:avLst/>
          </a:prstGeom>
          <a:noFill/>
        </p:spPr>
        <p:txBody>
          <a:bodyPr wrap="square" rtlCol="0">
            <a:spAutoFit/>
          </a:bodyPr>
          <a:lstStyle/>
          <a:p>
            <a:pPr>
              <a:defRPr/>
            </a:pPr>
            <a:r>
              <a:rPr lang="en-US" sz="1250" b="1" dirty="0">
                <a:solidFill>
                  <a:sysClr val="windowText" lastClr="000000"/>
                </a:solidFill>
                <a:latin typeface="KG First Time In Forever" panose="02000506000000020003" pitchFamily="2" charset="0"/>
                <a:ea typeface="KBScaredStraight" panose="02000603000000000000" pitchFamily="2" charset="0"/>
              </a:rPr>
              <a:t>Parliamentary Democracy</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with the most members in the House of Commons is asked by the queen to become prime minister.</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The prime minister is the chief executive (head of the government) and runs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of the government.</a:t>
            </a:r>
          </a:p>
          <a:p>
            <a:pPr>
              <a:defRPr/>
            </a:pPr>
            <a:endParaRPr lang="en-US" sz="1250" b="1"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250" b="1" dirty="0">
                <a:solidFill>
                  <a:sysClr val="windowText" lastClr="000000"/>
                </a:solidFill>
                <a:latin typeface="KG First Time In Forever" panose="02000506000000020003" pitchFamily="2" charset="0"/>
                <a:ea typeface="KBScaredStraight" panose="02000603000000000000" pitchFamily="2" charset="0"/>
              </a:rPr>
              <a:t>Role of Citizens</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Much like in the US, citizens have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like freedom of speech, press, religion, and assembly.</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Citizens also have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Men and women who are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of age may choose to vote in national elections.</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Citizens can choose representatives from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Citizens do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the leader (chief executive), only members of the House of Commons.</a:t>
            </a:r>
          </a:p>
          <a:p>
            <a:pPr>
              <a:defRPr/>
            </a:pPr>
            <a:endParaRPr lang="en-US" sz="1250" dirty="0">
              <a:latin typeface="KG First Time In Forever" panose="02000506000000020003" pitchFamily="2" charset="0"/>
              <a:ea typeface="KBScaredStraight" panose="02000603000000000000" pitchFamily="2" charset="0"/>
            </a:endParaRPr>
          </a:p>
          <a:p>
            <a:pPr>
              <a:defRPr/>
            </a:pPr>
            <a:r>
              <a:rPr lang="en-US" sz="1250" b="1" dirty="0">
                <a:latin typeface="KG First Time In Forever" panose="02000506000000020003" pitchFamily="2" charset="0"/>
                <a:ea typeface="KBScaredStraight" panose="02000603000000000000" pitchFamily="2" charset="0"/>
              </a:rPr>
              <a:t>GERMANY</a:t>
            </a:r>
            <a:br>
              <a:rPr lang="en-US" sz="1250" b="1" dirty="0">
                <a:latin typeface="KG First Time In Forever" panose="02000506000000020003" pitchFamily="2" charset="0"/>
                <a:ea typeface="KBScaredStraight" panose="02000603000000000000" pitchFamily="2" charset="0"/>
              </a:rPr>
            </a:br>
            <a:r>
              <a:rPr lang="en-US" sz="1250" b="1" dirty="0">
                <a:latin typeface="KG First Time In Forever" panose="02000506000000020003" pitchFamily="2" charset="0"/>
                <a:ea typeface="KBScaredStraight" panose="02000603000000000000" pitchFamily="2" charset="0"/>
              </a:rPr>
              <a:t>Leadership</a:t>
            </a:r>
          </a:p>
          <a:p>
            <a:pPr marL="171450" indent="-171450">
              <a:buFont typeface="Arial" panose="020B0604020202020204" pitchFamily="34" charset="0"/>
              <a:buChar char="•"/>
            </a:pPr>
            <a:r>
              <a:rPr lang="en-US" sz="1250" dirty="0">
                <a:latin typeface="KG First Time In Forever" panose="02000506000000020003" pitchFamily="2" charset="0"/>
                <a:ea typeface="KBScaredStraight" panose="02000603000000000000" pitchFamily="2" charset="0"/>
              </a:rPr>
              <a:t>Germany’s</a:t>
            </a:r>
            <a:r>
              <a:rPr lang="en-US" sz="1250" b="1" dirty="0">
                <a:latin typeface="KG First Time In Forever" panose="02000506000000020003" pitchFamily="2" charset="0"/>
                <a:ea typeface="KBScaredStraight" panose="02000603000000000000" pitchFamily="2" charset="0"/>
              </a:rPr>
              <a:t>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 is the </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powerful chief executive and head of the military.</a:t>
            </a:r>
          </a:p>
          <a:p>
            <a:pPr marL="171450" indent="-171450">
              <a:buFont typeface="Arial" panose="020B0604020202020204" pitchFamily="34" charset="0"/>
              <a:buChar char="•"/>
            </a:pP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He or she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(Bundestag) in making and enforcing Germany’s laws.</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b="1" dirty="0">
                <a:latin typeface="KG First Time In Forever" panose="02000506000000020003" pitchFamily="2" charset="0"/>
                <a:ea typeface="KBScaredStraight" panose="02000603000000000000" pitchFamily="2" charset="0"/>
              </a:rPr>
              <a:t> </a:t>
            </a:r>
            <a:r>
              <a:rPr lang="en-US" sz="1250" dirty="0">
                <a:latin typeface="KG First Time In Forever" panose="02000506000000020003" pitchFamily="2" charset="0"/>
                <a:ea typeface="KBScaredStraight" panose="02000603000000000000" pitchFamily="2" charset="0"/>
              </a:rPr>
              <a:t>is </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the official head of state and has very little power. </a:t>
            </a:r>
          </a:p>
          <a:p>
            <a:pPr marL="171450" indent="-171450">
              <a:buFont typeface="Arial" panose="020B0604020202020204" pitchFamily="34" charset="0"/>
              <a:buChar char="•"/>
              <a:defRPr/>
            </a:pPr>
            <a:r>
              <a:rPr lang="en-US" sz="1250" dirty="0">
                <a:latin typeface="KG First Time In Forever" panose="02000506000000020003" pitchFamily="2" charset="0"/>
                <a:ea typeface="KBScaredStraight" panose="02000603000000000000" pitchFamily="2" charset="0"/>
              </a:rPr>
              <a:t>The d</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uties are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and is a symbol for the country.</a:t>
            </a:r>
          </a:p>
          <a:p>
            <a:pPr>
              <a:defRPr/>
            </a:pPr>
            <a:endParaRPr lang="en-US" sz="1250" b="1" dirty="0">
              <a:latin typeface="KG First Time In Forever" panose="02000506000000020003" pitchFamily="2" charset="0"/>
              <a:ea typeface="KBScaredStraight" panose="02000603000000000000" pitchFamily="2" charset="0"/>
            </a:endParaRPr>
          </a:p>
          <a:p>
            <a:pPr>
              <a:defRPr/>
            </a:pPr>
            <a:r>
              <a:rPr lang="en-US" sz="1250" b="1" dirty="0">
                <a:latin typeface="KG First Time In Forever" panose="02000506000000020003" pitchFamily="2" charset="0"/>
                <a:ea typeface="KBScaredStraight" panose="02000603000000000000" pitchFamily="2" charset="0"/>
              </a:rPr>
              <a:t>How Leaders Are Chosen</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a:t>
            </a:r>
            <a:r>
              <a:rPr lang="en-US" sz="1250" b="1" dirty="0">
                <a:solidFill>
                  <a:sysClr val="windowText" lastClr="000000"/>
                </a:solidFill>
                <a:latin typeface="KG First Time In Forever" panose="02000506000000020003" pitchFamily="2" charset="0"/>
                <a:ea typeface="KBScaredStraight" panose="02000603000000000000" pitchFamily="2" charset="0"/>
              </a:rPr>
              <a:t>chancellor</a:t>
            </a:r>
            <a:r>
              <a:rPr lang="en-US" sz="1250" dirty="0">
                <a:solidFill>
                  <a:sysClr val="windowText" lastClr="000000"/>
                </a:solidFill>
                <a:latin typeface="KG First Time In Forever" panose="02000506000000020003" pitchFamily="2" charset="0"/>
                <a:ea typeface="KBScaredStraight" panose="02000603000000000000" pitchFamily="2" charset="0"/>
              </a:rPr>
              <a:t> is </a:t>
            </a:r>
            <a:r>
              <a:rPr lang="en-US" sz="1250" dirty="0">
                <a:latin typeface="KG First Time In Forever" panose="02000506000000020003" pitchFamily="2" charset="0"/>
                <a:ea typeface="KBScaredStraight" panose="02000603000000000000" pitchFamily="2" charset="0"/>
              </a:rPr>
              <a:t>the leader of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in Germany’s legislature (indirectly elected by the German people).</a:t>
            </a:r>
          </a:p>
          <a:p>
            <a:pPr marL="171450" indent="-171450">
              <a:buFont typeface="Arial" panose="020B0604020202020204" pitchFamily="34" charset="0"/>
              <a:buChar char="•"/>
            </a:pP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A special committee of representatives from the legislature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a:t>
            </a:r>
          </a:p>
          <a:p>
            <a:endParaRPr lang="en-US" sz="1250" dirty="0">
              <a:latin typeface="KG First Time In Forever" panose="02000506000000020003" pitchFamily="2" charset="0"/>
              <a:ea typeface="KBScaredStraight" panose="02000603000000000000" pitchFamily="2" charset="0"/>
            </a:endParaRPr>
          </a:p>
          <a:p>
            <a:r>
              <a:rPr lang="en-US" sz="1250" b="1" dirty="0">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Germany’s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is called Parliament.</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are called the </a:t>
            </a:r>
            <a:r>
              <a:rPr lang="en-US" sz="1250" dirty="0">
                <a:latin typeface="KG First Time In Forever" panose="02000506000000020003" pitchFamily="2" charset="0"/>
                <a:ea typeface="KBScaredStraight" panose="02000603000000000000" pitchFamily="2" charset="0"/>
              </a:rPr>
              <a:t>Bundestag and the Bundesrat</a:t>
            </a:r>
            <a:r>
              <a:rPr lang="en-US" sz="125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German citizens age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elect members of both houses.</a:t>
            </a:r>
          </a:p>
          <a:p>
            <a:endParaRPr lang="en-US" sz="1250" dirty="0">
              <a:solidFill>
                <a:sysClr val="windowText" lastClr="000000"/>
              </a:solidFill>
              <a:latin typeface="KG First Time In Forever" panose="02000506000000020003" pitchFamily="2" charset="0"/>
              <a:ea typeface="KBScaredStraight" panose="02000603000000000000" pitchFamily="2" charset="0"/>
            </a:endParaRPr>
          </a:p>
          <a:p>
            <a:r>
              <a:rPr lang="en-US" sz="1250" b="1" dirty="0">
                <a:solidFill>
                  <a:sysClr val="windowText" lastClr="000000"/>
                </a:solidFill>
                <a:latin typeface="KG First Time In Forever" panose="02000506000000020003" pitchFamily="2" charset="0"/>
                <a:ea typeface="KBScaredStraight" panose="02000603000000000000" pitchFamily="2" charset="0"/>
              </a:rPr>
              <a:t>Bundestag</a:t>
            </a:r>
          </a:p>
          <a:p>
            <a:pPr marL="171450" indent="-171450">
              <a:buFont typeface="Arial" panose="020B0604020202020204" pitchFamily="34" charset="0"/>
              <a:buChar char="•"/>
            </a:pP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The Bundestag is the lower house and has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a:t>
            </a:r>
          </a:p>
          <a:p>
            <a:pPr marL="171450" indent="-171450">
              <a:buFont typeface="Arial" panose="020B0604020202020204" pitchFamily="34" charset="0"/>
              <a:buChar char="•"/>
            </a:pP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Citizens of each German state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a:t>
            </a:r>
          </a:p>
          <a:p>
            <a:pPr marL="171450" indent="-171450">
              <a:buFont typeface="Arial" panose="020B0604020202020204" pitchFamily="34" charset="0"/>
              <a:buChar char="•"/>
            </a:pP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Members of this house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(chief executive of Germany).</a:t>
            </a: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pPr>
              <a:defRPr/>
            </a:pPr>
            <a:endParaRPr lang="en-US" sz="1200" b="1"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pPr>
              <a:defRPr/>
            </a:pP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746568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4</a:t>
            </a:r>
          </a:p>
        </p:txBody>
      </p:sp>
      <p:sp>
        <p:nvSpPr>
          <p:cNvPr id="6" name="TextBox 5"/>
          <p:cNvSpPr txBox="1"/>
          <p:nvPr/>
        </p:nvSpPr>
        <p:spPr>
          <a:xfrm rot="5400000">
            <a:off x="1043166" y="-402818"/>
            <a:ext cx="6642848" cy="7663636"/>
          </a:xfrm>
          <a:prstGeom prst="rect">
            <a:avLst/>
          </a:prstGeom>
          <a:noFill/>
        </p:spPr>
        <p:txBody>
          <a:bodyPr wrap="square" rtlCol="0">
            <a:spAutoFit/>
          </a:bodyPr>
          <a:lstStyle/>
          <a:p>
            <a:pPr>
              <a:defRPr/>
            </a:pPr>
            <a:r>
              <a:rPr lang="en-US" sz="1200" b="1" dirty="0">
                <a:solidFill>
                  <a:sysClr val="windowText" lastClr="000000"/>
                </a:solidFill>
                <a:latin typeface="KG First Time In Forever" panose="02000506000000020003" pitchFamily="2" charset="0"/>
                <a:ea typeface="KBScaredStraight" panose="02000603000000000000" pitchFamily="2" charset="0"/>
              </a:rPr>
              <a:t>Parliamentary Democracy</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Germany’s parliamentary democracy is structured very much like that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00" dirty="0">
                <a:latin typeface="KG First Time In Forever" panose="02000506000000020003" pitchFamily="2" charset="0"/>
                <a:ea typeface="KBScaredStraight" panose="02000603000000000000" pitchFamily="2" charset="0"/>
              </a:rPr>
              <a:t>German citizens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of the Bundestag.</a:t>
            </a:r>
          </a:p>
          <a:p>
            <a:pPr marL="171450" indent="-171450">
              <a:buFont typeface="Arial" panose="020B0604020202020204" pitchFamily="34" charset="0"/>
              <a:buChar char="•"/>
              <a:defRPr/>
            </a:pPr>
            <a:r>
              <a:rPr lang="en-US" sz="1200" dirty="0">
                <a:latin typeface="KG First Time In Forever" panose="02000506000000020003" pitchFamily="2" charset="0"/>
                <a:ea typeface="KBScaredStraight" panose="02000603000000000000" pitchFamily="2" charset="0"/>
              </a:rPr>
              <a:t>Several political parties are represented in the Bundestag, and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party becomes the chief executive (chancellor).</a:t>
            </a:r>
          </a:p>
          <a:p>
            <a:pPr>
              <a:defRPr/>
            </a:pPr>
            <a:endParaRPr lang="en-US" sz="1200" dirty="0">
              <a:latin typeface="KG First Time In Forever" panose="02000506000000020003" pitchFamily="2" charset="0"/>
              <a:ea typeface="KBScaredStraight" panose="02000603000000000000" pitchFamily="2" charset="0"/>
            </a:endParaRPr>
          </a:p>
          <a:p>
            <a:pPr>
              <a:defRPr/>
            </a:pPr>
            <a:r>
              <a:rPr lang="en-US" sz="1200" b="1" dirty="0">
                <a:latin typeface="KG First Time In Forever" panose="02000506000000020003" pitchFamily="2" charset="0"/>
                <a:ea typeface="KBScaredStraight" panose="02000603000000000000" pitchFamily="2" charset="0"/>
              </a:rPr>
              <a:t>Role of Citizens</a:t>
            </a:r>
          </a:p>
          <a:p>
            <a:pPr marL="171450" indent="-171450">
              <a:buFont typeface="Arial" panose="020B0604020202020204" pitchFamily="34" charset="0"/>
              <a:buChar char="•"/>
              <a:defRPr/>
            </a:pPr>
            <a:r>
              <a:rPr lang="en-US" sz="1200" dirty="0">
                <a:latin typeface="KG First Time In Forever" panose="02000506000000020003" pitchFamily="2" charset="0"/>
                <a:ea typeface="KBScaredStraight" panose="02000603000000000000" pitchFamily="2" charset="0"/>
              </a:rPr>
              <a:t>In Germany, citizens age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can vote in elections.</a:t>
            </a:r>
          </a:p>
          <a:p>
            <a:pPr marL="171450" indent="-171450">
              <a:buFont typeface="Arial" panose="020B0604020202020204" pitchFamily="34" charset="0"/>
              <a:buChar char="•"/>
              <a:defRPr/>
            </a:pPr>
            <a:r>
              <a:rPr lang="en-US" sz="1200" dirty="0">
                <a:latin typeface="KG First Time In Forever" panose="02000506000000020003" pitchFamily="2" charset="0"/>
                <a:ea typeface="KBScaredStraight" panose="02000603000000000000" pitchFamily="2" charset="0"/>
              </a:rPr>
              <a:t>Germany’s constitution called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established rights and personal freedoms for German citizens, including freedom of speech and religion, equal rights for women, and equal education for all.</a:t>
            </a:r>
          </a:p>
          <a:p>
            <a:pPr>
              <a:defRPr/>
            </a:pPr>
            <a:endParaRPr lang="en-US" sz="1200" dirty="0">
              <a:latin typeface="KG First Time In Forever" panose="02000506000000020003" pitchFamily="2" charset="0"/>
              <a:ea typeface="KBScaredStraight" panose="02000603000000000000" pitchFamily="2" charset="0"/>
            </a:endParaRPr>
          </a:p>
          <a:p>
            <a:pPr>
              <a:defRPr/>
            </a:pPr>
            <a:r>
              <a:rPr lang="en-US" sz="1200" b="1" dirty="0">
                <a:latin typeface="KG First Time In Forever" panose="02000506000000020003" pitchFamily="2" charset="0"/>
                <a:ea typeface="KBScaredStraight" panose="02000603000000000000" pitchFamily="2" charset="0"/>
              </a:rPr>
              <a:t>UK &amp; Germany</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UK and Germany are both very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latin typeface="KG First Time In Forever" panose="02000506000000020003" pitchFamily="2" charset="0"/>
                <a:ea typeface="KBScaredStraight" panose="02000603000000000000" pitchFamily="2" charset="0"/>
              </a:rPr>
              <a:t>.</a:t>
            </a:r>
            <a:endPar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171450" indent="-171450">
              <a:buFont typeface="Arial" panose="020B0604020202020204" pitchFamily="34" charset="0"/>
              <a:buChar char="•"/>
            </a:pPr>
            <a:r>
              <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rPr>
              <a:t>Both are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rPr>
              <a:t> democracies.</a:t>
            </a:r>
          </a:p>
          <a:p>
            <a:pPr marL="171450" indent="-171450">
              <a:buFont typeface="Arial" panose="020B0604020202020204" pitchFamily="34" charset="0"/>
              <a:buChar char="•"/>
            </a:pPr>
            <a:r>
              <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rPr>
              <a:t>Citizens have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rPr>
              <a:t>and freedoms.</a:t>
            </a:r>
          </a:p>
          <a:p>
            <a:pPr marL="171450" indent="-171450">
              <a:buFont typeface="Arial" panose="020B0604020202020204" pitchFamily="34" charset="0"/>
              <a:buChar char="•"/>
            </a:pPr>
            <a:r>
              <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rPr>
              <a:t>People can participate in government by running for office, voting, and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rPr>
              <a:t>on important issues. </a:t>
            </a:r>
          </a:p>
          <a:p>
            <a:endPar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200" b="1" dirty="0">
                <a:latin typeface="KG First Time In Forever" panose="02000506000000020003" pitchFamily="2" charset="0"/>
                <a:ea typeface="KBScaredStraight" panose="02000603000000000000" pitchFamily="2" charset="0"/>
                <a:cs typeface="KBScaredStraight" panose="02000603000000000000" pitchFamily="2" charset="0"/>
              </a:rPr>
              <a:t>RUSSIA</a:t>
            </a:r>
          </a:p>
          <a:p>
            <a:r>
              <a:rPr lang="en-US" altLang="en-US" sz="1200" b="1" dirty="0">
                <a:latin typeface="KG First Time In Forever" panose="02000506000000020003" pitchFamily="2" charset="0"/>
                <a:ea typeface="KBScaredStraight" panose="02000603000000000000" pitchFamily="2" charset="0"/>
                <a:cs typeface="KBScaredStraight" panose="02000603000000000000" pitchFamily="2" charset="0"/>
              </a:rPr>
              <a:t>Background</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Russia’s government has gone through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over the past several decades.</a:t>
            </a:r>
            <a:br>
              <a:rPr lang="en-US" sz="1200" dirty="0">
                <a:solidFill>
                  <a:sysClr val="windowText" lastClr="000000"/>
                </a:solidFill>
                <a:latin typeface="KG First Time In Forever" panose="02000506000000020003" pitchFamily="2" charset="0"/>
                <a:ea typeface="KBScaredStraight" panose="02000603000000000000" pitchFamily="2" charset="0"/>
              </a:rPr>
            </a:br>
            <a:r>
              <a:rPr lang="en-US" sz="1200" dirty="0">
                <a:solidFill>
                  <a:sysClr val="windowText" lastClr="000000"/>
                </a:solidFill>
                <a:latin typeface="KG First Time In Forever" panose="02000506000000020003" pitchFamily="2" charset="0"/>
                <a:ea typeface="KBScaredStraight" panose="02000603000000000000" pitchFamily="2" charset="0"/>
              </a:rPr>
              <a:t>During the Cold War era, Russia was part of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solidFill>
                  <a:sysClr val="windowText" lastClr="000000"/>
                </a:solidFill>
                <a:latin typeface="KG First Time In Forever" panose="02000506000000020003" pitchFamily="2" charset="0"/>
                <a:ea typeface="KBScaredStraight" panose="02000603000000000000" pitchFamily="2" charset="0"/>
              </a:rPr>
              <a:t> Soviet Union.</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As more and more personal and economic freedoms began opening up in the country during the 1990s, Russia shifted from a communist country to a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Today, Russia’s government is based on the presidential democracy of 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solidFill>
                  <a:sysClr val="windowText" lastClr="000000"/>
                </a:solidFill>
                <a:latin typeface="KG First Time In Forever" panose="02000506000000020003" pitchFamily="2" charset="0"/>
                <a:ea typeface="KBScaredStraight" panose="02000603000000000000" pitchFamily="2" charset="0"/>
              </a:rPr>
              <a:t>.</a:t>
            </a:r>
          </a:p>
          <a:p>
            <a:endPar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200" b="1" dirty="0">
                <a:latin typeface="KG First Time In Forever" panose="02000506000000020003" pitchFamily="2" charset="0"/>
                <a:ea typeface="KBScaredStraight" panose="02000603000000000000" pitchFamily="2" charset="0"/>
                <a:cs typeface="KBScaredStraight" panose="02000603000000000000" pitchFamily="2" charset="0"/>
              </a:rPr>
              <a:t>Leadership</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solidFill>
                  <a:sysClr val="windowText" lastClr="000000"/>
                </a:solidFill>
                <a:latin typeface="KG First Time In Forever" panose="02000506000000020003" pitchFamily="2" charset="0"/>
                <a:ea typeface="KBScaredStraight" panose="02000603000000000000" pitchFamily="2" charset="0"/>
              </a:rPr>
              <a:t> is the chief executive with the most political power.</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Can issue orders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of the legislature</a:t>
            </a:r>
          </a:p>
          <a:p>
            <a:pPr marL="171450" indent="-171450">
              <a:buFont typeface="Arial" panose="020B0604020202020204" pitchFamily="34" charset="0"/>
              <a:buChar char="•"/>
            </a:pPr>
            <a:r>
              <a:rPr lang="en-US" sz="1200" dirty="0">
                <a:latin typeface="KG First Time In Forever" panose="02000506000000020003" pitchFamily="2" charset="0"/>
                <a:ea typeface="KBScaredStraight" panose="02000603000000000000" pitchFamily="2" charset="0"/>
              </a:rPr>
              <a:t>Appoints many </a:t>
            </a:r>
            <a:r>
              <a:rPr lang="en-US" sz="1200" dirty="0">
                <a:latin typeface="Tahoma" panose="020B0604030504040204" pitchFamily="34" charset="0"/>
                <a:ea typeface="Tahoma" panose="020B0604030504040204" pitchFamily="34" charset="0"/>
                <a:cs typeface="Tahoma" panose="020B0604030504040204" pitchFamily="34" charset="0"/>
              </a:rPr>
              <a:t>________________________</a:t>
            </a:r>
            <a:r>
              <a:rPr lang="en-US" sz="1200" dirty="0">
                <a:latin typeface="KG First Time In Forever" panose="02000506000000020003" pitchFamily="2" charset="0"/>
                <a:ea typeface="KBScaredStraight" panose="02000603000000000000" pitchFamily="2" charset="0"/>
              </a:rPr>
              <a:t>, including the prime minister</a:t>
            </a:r>
          </a:p>
          <a:p>
            <a:pPr marL="171450" indent="-171450">
              <a:buFont typeface="Arial" panose="020B0604020202020204" pitchFamily="34" charset="0"/>
              <a:buChar char="•"/>
              <a:defRPr/>
            </a:pPr>
            <a:r>
              <a:rPr lang="en-US" sz="1200" dirty="0">
                <a:latin typeface="KG First Time In Forever" panose="02000506000000020003" pitchFamily="2" charset="0"/>
                <a:ea typeface="KBScaredStraight" panose="02000603000000000000" pitchFamily="2" charset="0"/>
              </a:rPr>
              <a:t>The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serves more of an administrative role and helps with the day-to-day running of the government.</a:t>
            </a:r>
          </a:p>
          <a:p>
            <a:pPr>
              <a:defRPr/>
            </a:pPr>
            <a:endParaRPr lang="en-US" sz="1200" dirty="0">
              <a:latin typeface="KG First Time In Forever" panose="02000506000000020003" pitchFamily="2" charset="0"/>
              <a:ea typeface="KBScaredStraight" panose="02000603000000000000" pitchFamily="2" charset="0"/>
            </a:endParaRPr>
          </a:p>
          <a:p>
            <a:pPr>
              <a:defRPr/>
            </a:pPr>
            <a:r>
              <a:rPr lang="en-US" sz="1200" b="1" dirty="0">
                <a:latin typeface="KG First Time In Forever" panose="02000506000000020003" pitchFamily="2" charset="0"/>
                <a:ea typeface="KBScaredStraight" panose="02000603000000000000" pitchFamily="2" charset="0"/>
              </a:rPr>
              <a:t>How Leaders Are Chosen</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Russians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solidFill>
                  <a:sysClr val="windowText" lastClr="000000"/>
                </a:solidFill>
                <a:latin typeface="KG First Time In Forever" panose="02000506000000020003" pitchFamily="2" charset="0"/>
                <a:ea typeface="KBScaredStraight" panose="02000603000000000000" pitchFamily="2" charset="0"/>
              </a:rPr>
              <a:t>a </a:t>
            </a:r>
            <a:r>
              <a:rPr lang="en-US" sz="1200" b="1" dirty="0">
                <a:solidFill>
                  <a:sysClr val="windowText" lastClr="000000"/>
                </a:solidFill>
                <a:latin typeface="KG First Time In Forever" panose="02000506000000020003" pitchFamily="2" charset="0"/>
                <a:ea typeface="KBScaredStraight" panose="02000603000000000000" pitchFamily="2" charset="0"/>
              </a:rPr>
              <a:t>president</a:t>
            </a:r>
            <a:r>
              <a:rPr lang="en-US" sz="1200" dirty="0">
                <a:solidFill>
                  <a:sysClr val="windowText" lastClr="000000"/>
                </a:solidFill>
                <a:latin typeface="KG First Time In Forever" panose="02000506000000020003" pitchFamily="2" charset="0"/>
                <a:ea typeface="KBScaredStraight" panose="02000603000000000000" pitchFamily="2" charset="0"/>
              </a:rPr>
              <a:t> to serve as the chief executive for a six-year term.</a:t>
            </a:r>
          </a:p>
          <a:p>
            <a:pPr marL="171450" indent="-171450">
              <a:buFont typeface="Arial" panose="020B0604020202020204" pitchFamily="34" charset="0"/>
              <a:buChar char="•"/>
            </a:pPr>
            <a:r>
              <a:rPr lang="en-US" sz="1200" dirty="0">
                <a:solidFill>
                  <a:sysClr val="windowText" lastClr="000000"/>
                </a:solidFill>
                <a:latin typeface="KG First Time In Forever" panose="02000506000000020003" pitchFamily="2" charset="0"/>
                <a:ea typeface="KBScaredStraight" panose="02000603000000000000" pitchFamily="2" charset="0"/>
              </a:rPr>
              <a:t>The president then </a:t>
            </a:r>
            <a:r>
              <a:rPr lang="en-US" sz="1200" dirty="0">
                <a:latin typeface="Tahoma" panose="020B0604030504040204" pitchFamily="34" charset="0"/>
                <a:ea typeface="Tahoma" panose="020B0604030504040204" pitchFamily="34" charset="0"/>
                <a:cs typeface="Tahoma" panose="020B0604030504040204" pitchFamily="34" charset="0"/>
              </a:rPr>
              <a:t>________________________ </a:t>
            </a:r>
            <a:r>
              <a:rPr lang="en-US" sz="1200" dirty="0">
                <a:latin typeface="KG First Time In Forever" panose="02000506000000020003" pitchFamily="2" charset="0"/>
                <a:ea typeface="KBScaredStraight" panose="02000603000000000000" pitchFamily="2" charset="0"/>
              </a:rPr>
              <a:t>to help with running the government</a:t>
            </a:r>
            <a:r>
              <a:rPr lang="en-US" sz="1200" dirty="0">
                <a:solidFill>
                  <a:sysClr val="windowText" lastClr="000000"/>
                </a:solidFill>
                <a:latin typeface="KG First Time In Forever" panose="02000506000000020003" pitchFamily="2" charset="0"/>
                <a:ea typeface="KBScaredStraight" panose="02000603000000000000" pitchFamily="2" charset="0"/>
              </a:rPr>
              <a:t>. </a:t>
            </a:r>
            <a:endParaRPr lang="en-US" sz="12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74921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5</a:t>
            </a:r>
          </a:p>
        </p:txBody>
      </p:sp>
      <p:sp>
        <p:nvSpPr>
          <p:cNvPr id="6" name="TextBox 5"/>
          <p:cNvSpPr txBox="1"/>
          <p:nvPr/>
        </p:nvSpPr>
        <p:spPr>
          <a:xfrm rot="5400000">
            <a:off x="1079617" y="-441290"/>
            <a:ext cx="6642848" cy="7740581"/>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Russia’s bicameral legislature is called the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It consists of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latin typeface="KG First Time In Forever" panose="02000506000000020003" pitchFamily="2" charset="0"/>
                <a:ea typeface="KBScaredStraight" panose="02000603000000000000" pitchFamily="2" charset="0"/>
              </a:rPr>
              <a:t>called the Federation Council and the State Duma.</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Citizens vote to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latin typeface="KG First Time In Forever" panose="02000506000000020003" pitchFamily="2" charset="0"/>
                <a:ea typeface="KBScaredStraight" panose="02000603000000000000" pitchFamily="2" charset="0"/>
              </a:rPr>
              <a:t>to the State Duma, while members of the Federation Council are appointed by Russia’s many lower district governments.</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Presidential Democracy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 has a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 democracy.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Citizens directly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every six years.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executive branch (president)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of the legislative branch (Federal Assembly.</a:t>
            </a:r>
            <a:endParaRPr lang="en-US" sz="1400" dirty="0">
              <a:latin typeface="KG First Time In Forever" panose="02000506000000020003" pitchFamily="2" charset="0"/>
              <a:ea typeface="KBScaredStraight" panose="02000603000000000000" pitchFamily="2" charset="0"/>
            </a:endParaRP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Role of Citizens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Citizens age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are free to vote or run for office.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Russians have a lot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over the government today than they did a couple decades ago.</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 adopted a new constitution in 1993 that guarantees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of speech, religion, the press, assembly, etc.</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Other important rights granted, which were denied during Communist rule, include freedom of movement, mail correspondence, and right to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t>
            </a:r>
          </a:p>
          <a:p>
            <a:endPar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400" b="1" dirty="0">
                <a:latin typeface="KG First Time In Forever" panose="02000506000000020003" pitchFamily="2" charset="0"/>
                <a:ea typeface="KBScaredStraight" panose="02000603000000000000" pitchFamily="2" charset="0"/>
                <a:cs typeface="KBScaredStraight" panose="02000603000000000000" pitchFamily="2" charset="0"/>
              </a:rPr>
              <a:t>Struggles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Unfortunately, freedoms for Russia’s citizens are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a:t>
            </a:r>
            <a:endParaRPr lang="en-US" altLang="en-US" sz="1400" dirty="0">
              <a:solidFill>
                <a:sysClr val="windowText" lastClr="000000"/>
              </a:solidFill>
              <a:latin typeface="KG First Time In Forever" panose="02000506000000020003" pitchFamily="2" charset="0"/>
              <a:ea typeface="KBScaredStraight" panose="02000603000000000000" pitchFamily="2" charset="0"/>
              <a:cs typeface="KBScaredStraight" panose="02000603000000000000" pitchFamily="2" charset="0"/>
            </a:endParaRP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Even though Russia is a democracy, the Russian government is often accused of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of speech.</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The government often uses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 with the press and media so that information is manipulated.</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Russians who criticize the government often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 such as jail time. </a:t>
            </a:r>
          </a:p>
          <a:p>
            <a:endPar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571486" indent="-571486">
              <a:buFont typeface="Arial" panose="020B0604020202020204" pitchFamily="34" charset="0"/>
              <a:buChar char="•"/>
            </a:pPr>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b="1" dirty="0">
              <a:latin typeface="KG First Time In Forever" panose="02000506000000020003" pitchFamily="2" charset="0"/>
              <a:ea typeface="KBScaredStraight" panose="02000603000000000000" pitchFamily="2" charset="0"/>
            </a:endParaRPr>
          </a:p>
          <a:p>
            <a:pPr>
              <a:defRPr/>
            </a:pP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384886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a:t>
            </a:r>
          </a:p>
        </p:txBody>
      </p:sp>
      <p:sp>
        <p:nvSpPr>
          <p:cNvPr id="6" name="TextBox 5"/>
          <p:cNvSpPr txBox="1"/>
          <p:nvPr/>
        </p:nvSpPr>
        <p:spPr>
          <a:xfrm rot="5400000">
            <a:off x="481474" y="-964510"/>
            <a:ext cx="6642848" cy="8787021"/>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Let’s Review</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How do citizens participate in government?</a:t>
            </a:r>
          </a:p>
          <a:p>
            <a:pPr marL="171450" indent="-171450">
              <a:buFont typeface="Arial" panose="020B0604020202020204" pitchFamily="34" charset="0"/>
              <a:buChar char="•"/>
            </a:pPr>
            <a:r>
              <a:rPr lang="en-US" sz="1400" b="1" dirty="0">
                <a:solidFill>
                  <a:sysClr val="windowText" lastClr="000000"/>
                </a:solidFill>
                <a:latin typeface="KG First Time In Forever" panose="02000506000000020003" pitchFamily="2" charset="0"/>
                <a:ea typeface="KBScaredStraight" panose="02000603000000000000" pitchFamily="2" charset="0"/>
              </a:rPr>
              <a:t>AUTOCRACY</a:t>
            </a:r>
            <a:r>
              <a:rPr lang="en-US" sz="1400" dirty="0">
                <a:solidFill>
                  <a:sysClr val="windowText" lastClr="000000"/>
                </a:solidFill>
                <a:latin typeface="KG First Time In Forever" panose="02000506000000020003" pitchFamily="2" charset="0"/>
                <a:ea typeface="KBScaredStraight" panose="02000603000000000000" pitchFamily="2" charset="0"/>
              </a:rPr>
              <a:t>: citizens have a very limited role in government; </a:t>
            </a:r>
            <a:r>
              <a:rPr lang="en-US" sz="1400" dirty="0">
                <a:solidFill>
                  <a:srgbClr val="FF0000"/>
                </a:solidFill>
                <a:latin typeface="KG First Time In Forever" panose="02000506000000020003" pitchFamily="2" charset="0"/>
                <a:ea typeface="KBScaredStraight" panose="02000603000000000000" pitchFamily="2" charset="0"/>
              </a:rPr>
              <a:t>one person </a:t>
            </a:r>
            <a:r>
              <a:rPr lang="en-US" sz="1400" dirty="0">
                <a:solidFill>
                  <a:sysClr val="windowText" lastClr="000000"/>
                </a:solidFill>
                <a:latin typeface="KG First Time In Forever" panose="02000506000000020003" pitchFamily="2" charset="0"/>
                <a:ea typeface="KBScaredStraight" panose="02000603000000000000" pitchFamily="2" charset="0"/>
              </a:rPr>
              <a:t>has all of the power</a:t>
            </a:r>
          </a:p>
          <a:p>
            <a:pPr marL="171450" indent="-171450">
              <a:buFont typeface="Arial" panose="020B0604020202020204" pitchFamily="34" charset="0"/>
              <a:buChar char="•"/>
            </a:pPr>
            <a:r>
              <a:rPr lang="en-US" sz="1400" b="1" dirty="0">
                <a:solidFill>
                  <a:sysClr val="windowText" lastClr="000000"/>
                </a:solidFill>
                <a:latin typeface="KG First Time In Forever" panose="02000506000000020003" pitchFamily="2" charset="0"/>
                <a:ea typeface="KBScaredStraight" panose="02000603000000000000" pitchFamily="2" charset="0"/>
              </a:rPr>
              <a:t>DEMOCRACY</a:t>
            </a:r>
            <a:r>
              <a:rPr lang="en-US" sz="1400" dirty="0">
                <a:solidFill>
                  <a:sysClr val="windowText" lastClr="000000"/>
                </a:solidFill>
                <a:latin typeface="KG First Time In Forever" panose="02000506000000020003" pitchFamily="2" charset="0"/>
                <a:ea typeface="KBScaredStraight" panose="02000603000000000000" pitchFamily="2" charset="0"/>
              </a:rPr>
              <a:t>: </a:t>
            </a:r>
            <a:r>
              <a:rPr lang="en-US" sz="1400" dirty="0">
                <a:latin typeface="KG First Time In Forever" panose="02000506000000020003" pitchFamily="2" charset="0"/>
                <a:ea typeface="KBScaredStraight" panose="02000603000000000000" pitchFamily="2" charset="0"/>
              </a:rPr>
              <a:t>supreme power is vested in the people &amp; exercised by them directly or indirectly through a system of representation involving </a:t>
            </a:r>
            <a:r>
              <a:rPr lang="en-US" sz="1400" dirty="0">
                <a:solidFill>
                  <a:srgbClr val="FF0000"/>
                </a:solidFill>
                <a:latin typeface="KG First Time In Forever" panose="02000506000000020003" pitchFamily="2" charset="0"/>
                <a:ea typeface="KBScaredStraight" panose="02000603000000000000" pitchFamily="2" charset="0"/>
              </a:rPr>
              <a:t>free elections</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Change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For centuries, </a:t>
            </a:r>
            <a:r>
              <a:rPr lang="en-US" sz="1400" dirty="0">
                <a:solidFill>
                  <a:srgbClr val="FF0000"/>
                </a:solidFill>
                <a:latin typeface="KG First Time In Forever" panose="02000506000000020003" pitchFamily="2" charset="0"/>
                <a:ea typeface="KBScaredStraight" panose="02000603000000000000" pitchFamily="2" charset="0"/>
              </a:rPr>
              <a:t>absolute monarchs </a:t>
            </a:r>
            <a:r>
              <a:rPr lang="en-US" sz="1400" dirty="0">
                <a:solidFill>
                  <a:sysClr val="windowText" lastClr="000000"/>
                </a:solidFill>
                <a:latin typeface="KG First Time In Forever" panose="02000506000000020003" pitchFamily="2" charset="0"/>
                <a:ea typeface="KBScaredStraight" panose="02000603000000000000" pitchFamily="2" charset="0"/>
              </a:rPr>
              <a:t>ruled many European nations.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Under this system, kings and queens held </a:t>
            </a:r>
            <a:r>
              <a:rPr lang="en-US" sz="1400" dirty="0">
                <a:solidFill>
                  <a:srgbClr val="FF0000"/>
                </a:solidFill>
                <a:latin typeface="KG First Time In Forever" panose="02000506000000020003" pitchFamily="2" charset="0"/>
                <a:ea typeface="KBScaredStraight" panose="02000603000000000000" pitchFamily="2" charset="0"/>
              </a:rPr>
              <a:t>most of the power </a:t>
            </a:r>
            <a:r>
              <a:rPr lang="en-US" sz="1400" dirty="0">
                <a:solidFill>
                  <a:sysClr val="windowText" lastClr="000000"/>
                </a:solidFill>
                <a:latin typeface="KG First Time In Forever" panose="02000506000000020003" pitchFamily="2" charset="0"/>
                <a:ea typeface="KBScaredStraight" panose="02000603000000000000" pitchFamily="2" charset="0"/>
              </a:rPr>
              <a:t>and citizens had a very limited (if any) role in the government.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Much has changed in Europe today, as most countries are </a:t>
            </a:r>
            <a:r>
              <a:rPr lang="en-US" sz="1400" dirty="0">
                <a:solidFill>
                  <a:srgbClr val="FF0000"/>
                </a:solidFill>
                <a:latin typeface="KG First Time In Forever" panose="02000506000000020003" pitchFamily="2" charset="0"/>
                <a:ea typeface="KBScaredStraight" panose="02000603000000000000" pitchFamily="2" charset="0"/>
              </a:rPr>
              <a:t>democracies</a:t>
            </a:r>
            <a:r>
              <a:rPr lang="en-US" sz="1400" dirty="0">
                <a:solidFill>
                  <a:sysClr val="windowText" lastClr="000000"/>
                </a:solidFill>
                <a:latin typeface="KG First Time In Forever" panose="02000506000000020003" pitchFamily="2" charset="0"/>
                <a:ea typeface="KBScaredStraight" panose="02000603000000000000" pitchFamily="2" charset="0"/>
              </a:rPr>
              <a:t> where the citizens hold the most power.</a:t>
            </a:r>
          </a:p>
          <a:p>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Let’s Review</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What are the two types of </a:t>
            </a:r>
            <a:r>
              <a:rPr lang="en-US" sz="1400" dirty="0">
                <a:solidFill>
                  <a:srgbClr val="FF0000"/>
                </a:solidFill>
                <a:latin typeface="KG First Time In Forever" panose="02000506000000020003" pitchFamily="2" charset="0"/>
                <a:ea typeface="KBScaredStraight" panose="02000603000000000000" pitchFamily="2" charset="0"/>
              </a:rPr>
              <a:t>democratic governments</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PARLIAMENTARY: </a:t>
            </a:r>
            <a:r>
              <a:rPr lang="en-US" sz="1400" dirty="0">
                <a:latin typeface="KG First Time In Forever" panose="02000506000000020003" pitchFamily="2" charset="0"/>
                <a:ea typeface="KBScaredStraight" panose="02000603000000000000" pitchFamily="2" charset="0"/>
              </a:rPr>
              <a:t>citizens elect </a:t>
            </a:r>
            <a:r>
              <a:rPr lang="en-US" sz="1400" dirty="0">
                <a:solidFill>
                  <a:srgbClr val="FF0000"/>
                </a:solidFill>
                <a:latin typeface="KG First Time In Forever" panose="02000506000000020003" pitchFamily="2" charset="0"/>
                <a:ea typeface="KBScaredStraight" panose="02000603000000000000" pitchFamily="2" charset="0"/>
              </a:rPr>
              <a:t>members of Parliament</a:t>
            </a:r>
            <a:r>
              <a:rPr lang="en-US" sz="1400" dirty="0">
                <a:latin typeface="KG First Time In Forever" panose="02000506000000020003" pitchFamily="2" charset="0"/>
                <a:ea typeface="KBScaredStraight" panose="02000603000000000000" pitchFamily="2" charset="0"/>
              </a:rPr>
              <a:t>, and then the members select the leader.</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leader works with or </a:t>
            </a:r>
            <a:r>
              <a:rPr lang="en-US" sz="1400" dirty="0">
                <a:solidFill>
                  <a:srgbClr val="FF0000"/>
                </a:solidFill>
                <a:latin typeface="KG First Time In Forever" panose="02000506000000020003" pitchFamily="2" charset="0"/>
                <a:ea typeface="KBScaredStraight" panose="02000603000000000000" pitchFamily="2" charset="0"/>
              </a:rPr>
              <a:t>through the legislature</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PRESIDENTIAL: </a:t>
            </a:r>
            <a:r>
              <a:rPr lang="en-US" sz="1400" dirty="0">
                <a:latin typeface="KG First Time In Forever" panose="02000506000000020003" pitchFamily="2" charset="0"/>
                <a:ea typeface="KBScaredStraight" panose="02000603000000000000" pitchFamily="2" charset="0"/>
              </a:rPr>
              <a:t>system of government in which the leader is constitutionally </a:t>
            </a:r>
            <a:r>
              <a:rPr lang="en-US" sz="1400" dirty="0">
                <a:solidFill>
                  <a:srgbClr val="FF0000"/>
                </a:solidFill>
                <a:latin typeface="KG First Time In Forever" panose="02000506000000020003" pitchFamily="2" charset="0"/>
                <a:ea typeface="KBScaredStraight" panose="02000603000000000000" pitchFamily="2" charset="0"/>
              </a:rPr>
              <a:t>independent</a:t>
            </a:r>
            <a:r>
              <a:rPr lang="en-US" sz="1400" dirty="0">
                <a:latin typeface="KG First Time In Forever" panose="02000506000000020003" pitchFamily="2" charset="0"/>
                <a:ea typeface="KBScaredStraight" panose="02000603000000000000" pitchFamily="2" charset="0"/>
              </a:rPr>
              <a:t> of the legislature.</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Citizens directly elect leader, who works </a:t>
            </a:r>
            <a:r>
              <a:rPr lang="en-US" sz="1400" dirty="0">
                <a:solidFill>
                  <a:srgbClr val="FF0000"/>
                </a:solidFill>
                <a:latin typeface="KG First Time In Forever" panose="02000506000000020003" pitchFamily="2" charset="0"/>
                <a:ea typeface="KBScaredStraight" panose="02000603000000000000" pitchFamily="2" charset="0"/>
              </a:rPr>
              <a:t>separately from legislature</a:t>
            </a:r>
            <a:r>
              <a:rPr lang="en-US" sz="1400" dirty="0">
                <a:latin typeface="KG First Time In Forever" panose="02000506000000020003" pitchFamily="2" charset="0"/>
                <a:ea typeface="KBScaredStraight" panose="02000603000000000000" pitchFamily="2" charset="0"/>
              </a:rPr>
              <a:t>.</a:t>
            </a:r>
          </a:p>
          <a:p>
            <a:pPr>
              <a:defRPr/>
            </a:pPr>
            <a:endParaRPr lang="en-US" sz="1400" dirty="0">
              <a:latin typeface="KG First Time In Forever" panose="02000506000000020003" pitchFamily="2" charset="0"/>
              <a:ea typeface="KBScaredStraight" panose="02000603000000000000" pitchFamily="2" charset="0"/>
            </a:endParaRPr>
          </a:p>
          <a:p>
            <a:pPr>
              <a:defRPr/>
            </a:pPr>
            <a:r>
              <a:rPr lang="en-US" sz="1400" b="1" dirty="0">
                <a:latin typeface="KG First Time In Forever" panose="02000506000000020003" pitchFamily="2" charset="0"/>
                <a:ea typeface="KBScaredStraight" panose="02000603000000000000" pitchFamily="2" charset="0"/>
              </a:rPr>
              <a:t>Parliamentary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A majority of European governments have </a:t>
            </a:r>
            <a:r>
              <a:rPr lang="en-US" sz="1400" dirty="0">
                <a:solidFill>
                  <a:srgbClr val="FF0000"/>
                </a:solidFill>
                <a:latin typeface="KG First Time In Forever" panose="02000506000000020003" pitchFamily="2" charset="0"/>
                <a:ea typeface="KBScaredStraight" panose="02000603000000000000" pitchFamily="2" charset="0"/>
              </a:rPr>
              <a:t>parliamentary democracies</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legislature (Parliament) holds much power and </a:t>
            </a:r>
            <a:r>
              <a:rPr lang="en-US" sz="1400" dirty="0">
                <a:solidFill>
                  <a:srgbClr val="FF0000"/>
                </a:solidFill>
                <a:latin typeface="KG First Time In Forever" panose="02000506000000020003" pitchFamily="2" charset="0"/>
                <a:ea typeface="KBScaredStraight" panose="02000603000000000000" pitchFamily="2" charset="0"/>
              </a:rPr>
              <a:t>elects a prime minister </a:t>
            </a:r>
            <a:r>
              <a:rPr lang="en-US" sz="1400" dirty="0">
                <a:solidFill>
                  <a:sysClr val="windowText" lastClr="000000"/>
                </a:solidFill>
                <a:latin typeface="KG First Time In Forever" panose="02000506000000020003" pitchFamily="2" charset="0"/>
                <a:ea typeface="KBScaredStraight" panose="02000603000000000000" pitchFamily="2" charset="0"/>
              </a:rPr>
              <a:t>to be the chief executive.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Parliamentary democracies also often have a head of state who represents the country at ceremonial functions but typically holds </a:t>
            </a:r>
            <a:r>
              <a:rPr lang="en-US" sz="1400" dirty="0">
                <a:solidFill>
                  <a:srgbClr val="FF0000"/>
                </a:solidFill>
                <a:latin typeface="KG First Time In Forever" panose="02000506000000020003" pitchFamily="2" charset="0"/>
                <a:ea typeface="KBScaredStraight" panose="02000603000000000000" pitchFamily="2" charset="0"/>
              </a:rPr>
              <a:t>very little real power</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Presidential</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Several </a:t>
            </a:r>
            <a:r>
              <a:rPr lang="en-US" sz="1400" dirty="0">
                <a:solidFill>
                  <a:srgbClr val="FF0000"/>
                </a:solidFill>
                <a:latin typeface="KG First Time In Forever" panose="02000506000000020003" pitchFamily="2" charset="0"/>
                <a:ea typeface="KBScaredStraight" panose="02000603000000000000" pitchFamily="2" charset="0"/>
              </a:rPr>
              <a:t>presidential democracies </a:t>
            </a:r>
            <a:r>
              <a:rPr lang="en-US" sz="1400" dirty="0">
                <a:solidFill>
                  <a:sysClr val="windowText" lastClr="000000"/>
                </a:solidFill>
                <a:latin typeface="KG First Time In Forever" panose="02000506000000020003" pitchFamily="2" charset="0"/>
                <a:ea typeface="KBScaredStraight" panose="02000603000000000000" pitchFamily="2" charset="0"/>
              </a:rPr>
              <a:t>can also be found in Europe.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In countries with presidential democracies, </a:t>
            </a:r>
            <a:r>
              <a:rPr lang="en-US" sz="1400" dirty="0">
                <a:solidFill>
                  <a:srgbClr val="FF0000"/>
                </a:solidFill>
                <a:latin typeface="KG First Time In Forever" panose="02000506000000020003" pitchFamily="2" charset="0"/>
                <a:ea typeface="KBScaredStraight" panose="02000603000000000000" pitchFamily="2" charset="0"/>
              </a:rPr>
              <a:t>power is divided </a:t>
            </a:r>
            <a:r>
              <a:rPr lang="en-US" sz="1400" dirty="0">
                <a:solidFill>
                  <a:sysClr val="windowText" lastClr="000000"/>
                </a:solidFill>
                <a:latin typeface="KG First Time In Forever" panose="02000506000000020003" pitchFamily="2" charset="0"/>
                <a:ea typeface="KBScaredStraight" panose="02000603000000000000" pitchFamily="2" charset="0"/>
              </a:rPr>
              <a:t>between separate executive and legislative branches.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chief executive is </a:t>
            </a:r>
            <a:r>
              <a:rPr lang="en-US" sz="1400" dirty="0">
                <a:solidFill>
                  <a:srgbClr val="FF0000"/>
                </a:solidFill>
                <a:latin typeface="KG First Time In Forever" panose="02000506000000020003" pitchFamily="2" charset="0"/>
                <a:ea typeface="KBScaredStraight" panose="02000603000000000000" pitchFamily="2" charset="0"/>
              </a:rPr>
              <a:t>elected by the people</a:t>
            </a:r>
            <a:r>
              <a:rPr lang="en-US" sz="1400" dirty="0">
                <a:solidFill>
                  <a:sysClr val="windowText" lastClr="000000"/>
                </a:solidFill>
                <a:latin typeface="KG First Time In Forever" panose="02000506000000020003" pitchFamily="2" charset="0"/>
                <a:ea typeface="KBScaredStraight" panose="02000603000000000000" pitchFamily="2" charset="0"/>
              </a:rPr>
              <a:t>, and also acts as the head of state in some cases.</a:t>
            </a:r>
            <a:endParaRPr lang="en-US" sz="1400" dirty="0">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pPr>
            <a:endParaRPr lang="en-US" sz="12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pPr>
              <a:defRPr/>
            </a:pP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85899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a:t>
            </a:r>
          </a:p>
        </p:txBody>
      </p:sp>
      <p:sp>
        <p:nvSpPr>
          <p:cNvPr id="6" name="TextBox 5"/>
          <p:cNvSpPr txBox="1"/>
          <p:nvPr/>
        </p:nvSpPr>
        <p:spPr>
          <a:xfrm rot="5400000">
            <a:off x="880656" y="-518234"/>
            <a:ext cx="6642848" cy="7894469"/>
          </a:xfrm>
          <a:prstGeom prst="rect">
            <a:avLst/>
          </a:prstGeom>
          <a:noFill/>
        </p:spPr>
        <p:txBody>
          <a:bodyPr wrap="square" rtlCol="0">
            <a:spAutoFit/>
          </a:bodyPr>
          <a:lstStyle/>
          <a:p>
            <a:pPr>
              <a:defRPr/>
            </a:pPr>
            <a:r>
              <a:rPr lang="en-US" sz="1300" b="1" dirty="0">
                <a:solidFill>
                  <a:sysClr val="windowText" lastClr="000000"/>
                </a:solidFill>
                <a:latin typeface="KG First Time In Forever" panose="02000506000000020003" pitchFamily="2" charset="0"/>
                <a:ea typeface="KBScaredStraight" panose="02000603000000000000" pitchFamily="2" charset="0"/>
              </a:rPr>
              <a:t>Let’s Review</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Know the difference when it comes to </a:t>
            </a:r>
            <a:r>
              <a:rPr lang="en-US" sz="1300" dirty="0">
                <a:solidFill>
                  <a:srgbClr val="FF0000"/>
                </a:solidFill>
                <a:latin typeface="KG First Time In Forever" panose="02000506000000020003" pitchFamily="2" charset="0"/>
                <a:ea typeface="KBScaredStraight" panose="02000603000000000000" pitchFamily="2" charset="0"/>
              </a:rPr>
              <a:t>leadership</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300" b="1" dirty="0">
                <a:latin typeface="KG First Time In Forever" panose="02000506000000020003" pitchFamily="2" charset="0"/>
                <a:ea typeface="KBScaredStraight" panose="02000603000000000000" pitchFamily="2" charset="0"/>
              </a:rPr>
              <a:t>Chief Executive: </a:t>
            </a:r>
            <a:r>
              <a:rPr lang="en-US" sz="1300" dirty="0">
                <a:latin typeface="KG First Time In Forever" panose="02000506000000020003" pitchFamily="2" charset="0"/>
                <a:ea typeface="KBScaredStraight" panose="02000603000000000000" pitchFamily="2" charset="0"/>
              </a:rPr>
              <a:t>is the Head of Government; this is a country’s </a:t>
            </a:r>
            <a:r>
              <a:rPr lang="en-US" sz="1300" dirty="0">
                <a:solidFill>
                  <a:srgbClr val="FF0000"/>
                </a:solidFill>
                <a:latin typeface="KG First Time In Forever" panose="02000506000000020003" pitchFamily="2" charset="0"/>
                <a:ea typeface="KBScaredStraight" panose="02000603000000000000" pitchFamily="2" charset="0"/>
              </a:rPr>
              <a:t>top powerful official </a:t>
            </a:r>
            <a:r>
              <a:rPr lang="en-US" sz="1300" dirty="0">
                <a:latin typeface="KG First Time In Forever" panose="02000506000000020003" pitchFamily="2" charset="0"/>
                <a:ea typeface="KBScaredStraight" panose="02000603000000000000" pitchFamily="2" charset="0"/>
              </a:rPr>
              <a:t>who manages the day-to-day activities of the government.</a:t>
            </a:r>
          </a:p>
          <a:p>
            <a:pPr marL="171450" indent="-171450">
              <a:buFont typeface="Arial" panose="020B0604020202020204" pitchFamily="34" charset="0"/>
              <a:buChar char="•"/>
              <a:defRPr/>
            </a:pPr>
            <a:r>
              <a:rPr lang="en-US" sz="1300" b="1" dirty="0">
                <a:latin typeface="KG First Time In Forever" panose="02000506000000020003" pitchFamily="2" charset="0"/>
                <a:ea typeface="KBScaredStraight" panose="02000603000000000000" pitchFamily="2" charset="0"/>
              </a:rPr>
              <a:t>Head of State: </a:t>
            </a:r>
            <a:r>
              <a:rPr lang="en-US" sz="1300" dirty="0">
                <a:latin typeface="KG First Time In Forever" panose="02000506000000020003" pitchFamily="2" charset="0"/>
                <a:ea typeface="KBScaredStraight" panose="02000603000000000000" pitchFamily="2" charset="0"/>
              </a:rPr>
              <a:t>is a leader who officially represents the nation during ceremonial events, but in reality holds very </a:t>
            </a:r>
            <a:r>
              <a:rPr lang="en-US" sz="1300" dirty="0">
                <a:solidFill>
                  <a:srgbClr val="FF0000"/>
                </a:solidFill>
                <a:latin typeface="KG First Time In Forever" panose="02000506000000020003" pitchFamily="2" charset="0"/>
                <a:ea typeface="KBScaredStraight" panose="02000603000000000000" pitchFamily="2" charset="0"/>
              </a:rPr>
              <a:t>little political power</a:t>
            </a:r>
            <a:r>
              <a:rPr lang="en-US" sz="1300" dirty="0">
                <a:latin typeface="KG First Time In Forever" panose="02000506000000020003" pitchFamily="2" charset="0"/>
                <a:ea typeface="KBScaredStraight" panose="02000603000000000000" pitchFamily="2" charset="0"/>
              </a:rPr>
              <a:t>.</a:t>
            </a:r>
          </a:p>
          <a:p>
            <a:pPr>
              <a:defRPr/>
            </a:pPr>
            <a:endParaRPr lang="en-US" sz="1300" dirty="0">
              <a:latin typeface="KG First Time In Forever" panose="02000506000000020003" pitchFamily="2" charset="0"/>
              <a:ea typeface="KBScaredStraight" panose="02000603000000000000" pitchFamily="2" charset="0"/>
            </a:endParaRPr>
          </a:p>
          <a:p>
            <a:pPr>
              <a:defRPr/>
            </a:pPr>
            <a:r>
              <a:rPr lang="en-US" sz="1300" b="1" dirty="0">
                <a:latin typeface="KG First Time In Forever" panose="02000506000000020003" pitchFamily="2" charset="0"/>
                <a:ea typeface="KBScaredStraight" panose="02000603000000000000" pitchFamily="2" charset="0"/>
              </a:rPr>
              <a:t>UNITED KINGDOM</a:t>
            </a:r>
          </a:p>
          <a:p>
            <a:pPr>
              <a:defRPr/>
            </a:pPr>
            <a:r>
              <a:rPr lang="en-US" sz="1300" b="1" dirty="0">
                <a:latin typeface="KG First Time In Forever" panose="02000506000000020003" pitchFamily="2" charset="0"/>
                <a:ea typeface="KBScaredStraight" panose="02000603000000000000" pitchFamily="2" charset="0"/>
              </a:rPr>
              <a:t>Background</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In the past, the United Kingdom was a </a:t>
            </a:r>
            <a:r>
              <a:rPr lang="en-US" sz="1300" dirty="0">
                <a:solidFill>
                  <a:srgbClr val="FF0000"/>
                </a:solidFill>
                <a:latin typeface="KG First Time In Forever" panose="02000506000000020003" pitchFamily="2" charset="0"/>
                <a:ea typeface="KBScaredStraight" panose="02000603000000000000" pitchFamily="2" charset="0"/>
              </a:rPr>
              <a:t>powerful monarchy</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reigning king or queen had the </a:t>
            </a:r>
            <a:r>
              <a:rPr lang="en-US" sz="1300" dirty="0">
                <a:solidFill>
                  <a:srgbClr val="FF0000"/>
                </a:solidFill>
                <a:latin typeface="KG First Time In Forever" panose="02000506000000020003" pitchFamily="2" charset="0"/>
                <a:ea typeface="KBScaredStraight" panose="02000603000000000000" pitchFamily="2" charset="0"/>
              </a:rPr>
              <a:t>ultimate power </a:t>
            </a:r>
            <a:r>
              <a:rPr lang="en-US" sz="1300" dirty="0">
                <a:solidFill>
                  <a:sysClr val="windowText" lastClr="000000"/>
                </a:solidFill>
                <a:latin typeface="KG First Time In Forever" panose="02000506000000020003" pitchFamily="2" charset="0"/>
                <a:ea typeface="KBScaredStraight" panose="02000603000000000000" pitchFamily="2" charset="0"/>
              </a:rPr>
              <a:t>and British citizens had little to no right to participate in government.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Today, the monarch still reigns, but has </a:t>
            </a:r>
            <a:r>
              <a:rPr lang="en-US" sz="1300" dirty="0">
                <a:solidFill>
                  <a:srgbClr val="FF0000"/>
                </a:solidFill>
                <a:latin typeface="KG First Time In Forever" panose="02000506000000020003" pitchFamily="2" charset="0"/>
                <a:ea typeface="KBScaredStraight" panose="02000603000000000000" pitchFamily="2" charset="0"/>
              </a:rPr>
              <a:t>very little influence </a:t>
            </a:r>
            <a:r>
              <a:rPr lang="en-US" sz="1300" dirty="0">
                <a:solidFill>
                  <a:sysClr val="windowText" lastClr="000000"/>
                </a:solidFill>
                <a:latin typeface="KG First Time In Forever" panose="02000506000000020003" pitchFamily="2" charset="0"/>
                <a:ea typeface="KBScaredStraight" panose="02000603000000000000" pitchFamily="2" charset="0"/>
              </a:rPr>
              <a:t>in the country’s government.</a:t>
            </a:r>
          </a:p>
          <a:p>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r>
              <a:rPr lang="en-US" sz="1300" b="1" dirty="0">
                <a:solidFill>
                  <a:sysClr val="windowText" lastClr="000000"/>
                </a:solidFill>
                <a:latin typeface="KG First Time In Forever" panose="02000506000000020003" pitchFamily="2" charset="0"/>
                <a:ea typeface="KBScaredStraight" panose="02000603000000000000" pitchFamily="2" charset="0"/>
              </a:rPr>
              <a:t>Leadership</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t>
            </a:r>
            <a:r>
              <a:rPr lang="en-US" sz="1300" b="1" dirty="0">
                <a:solidFill>
                  <a:srgbClr val="FF0000"/>
                </a:solidFill>
                <a:latin typeface="KG First Time In Forever" panose="02000506000000020003" pitchFamily="2" charset="0"/>
                <a:ea typeface="KBScaredStraight" panose="02000603000000000000" pitchFamily="2" charset="0"/>
              </a:rPr>
              <a:t>prime minister </a:t>
            </a:r>
            <a:r>
              <a:rPr lang="en-US" sz="1300" dirty="0">
                <a:solidFill>
                  <a:sysClr val="windowText" lastClr="000000"/>
                </a:solidFill>
                <a:latin typeface="KG First Time In Forever" panose="02000506000000020003" pitchFamily="2" charset="0"/>
                <a:ea typeface="KBScaredStraight" panose="02000603000000000000" pitchFamily="2" charset="0"/>
              </a:rPr>
              <a:t>is the chief executive of the national government that holds the most political power.</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He or she </a:t>
            </a:r>
            <a:r>
              <a:rPr lang="en-US" sz="1300" dirty="0">
                <a:solidFill>
                  <a:srgbClr val="FF0000"/>
                </a:solidFill>
                <a:latin typeface="KG First Time In Forever" panose="02000506000000020003" pitchFamily="2" charset="0"/>
                <a:ea typeface="KBScaredStraight" panose="02000603000000000000" pitchFamily="2" charset="0"/>
              </a:rPr>
              <a:t>leads Parliament </a:t>
            </a:r>
            <a:r>
              <a:rPr lang="en-US" sz="1300" dirty="0">
                <a:latin typeface="KG First Time In Forever" panose="02000506000000020003" pitchFamily="2" charset="0"/>
                <a:ea typeface="KBScaredStraight" panose="02000603000000000000" pitchFamily="2" charset="0"/>
              </a:rPr>
              <a:t>in making and enforcing laws in the UK.</a:t>
            </a:r>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t>
            </a:r>
            <a:r>
              <a:rPr lang="en-US" sz="1300" b="1" dirty="0">
                <a:solidFill>
                  <a:srgbClr val="FF0000"/>
                </a:solidFill>
                <a:latin typeface="KG First Time In Forever" panose="02000506000000020003" pitchFamily="2" charset="0"/>
                <a:ea typeface="KBScaredStraight" panose="02000603000000000000" pitchFamily="2" charset="0"/>
              </a:rPr>
              <a:t>monarch</a:t>
            </a:r>
            <a:r>
              <a:rPr lang="en-US" sz="1300" dirty="0">
                <a:solidFill>
                  <a:sysClr val="windowText" lastClr="000000"/>
                </a:solidFill>
                <a:latin typeface="KG First Time In Forever" panose="02000506000000020003" pitchFamily="2" charset="0"/>
                <a:ea typeface="KBScaredStraight" panose="02000603000000000000" pitchFamily="2" charset="0"/>
              </a:rPr>
              <a:t> is the head of state who performs mostly ceremonial duties and holds little political power.</a:t>
            </a:r>
          </a:p>
          <a:p>
            <a:pPr marL="171450" indent="-171450">
              <a:buFont typeface="Arial" panose="020B0604020202020204" pitchFamily="34" charset="0"/>
              <a:buChar char="•"/>
            </a:pP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This role is restricted by the constitution of the United Kingdom (</a:t>
            </a:r>
            <a:r>
              <a:rPr lang="en-US" altLang="en-US" sz="1300" b="1"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constitutional monarchy</a:t>
            </a: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a:t>
            </a:r>
          </a:p>
          <a:p>
            <a:endPar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300" b="1" dirty="0">
                <a:latin typeface="KG First Time In Forever" panose="02000506000000020003" pitchFamily="2" charset="0"/>
                <a:ea typeface="KBScaredStraight" panose="02000603000000000000" pitchFamily="2" charset="0"/>
                <a:cs typeface="KBScaredStraight" panose="02000603000000000000" pitchFamily="2" charset="0"/>
              </a:rPr>
              <a:t>How Leaders Are Chosen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t>
            </a:r>
            <a:r>
              <a:rPr lang="en-US" sz="130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1300" dirty="0">
                <a:solidFill>
                  <a:sysClr val="windowText" lastClr="000000"/>
                </a:solidFill>
                <a:latin typeface="KG First Time In Forever" panose="02000506000000020003" pitchFamily="2" charset="0"/>
                <a:ea typeface="KBScaredStraight" panose="02000603000000000000" pitchFamily="2" charset="0"/>
              </a:rPr>
              <a:t>is </a:t>
            </a:r>
            <a:r>
              <a:rPr lang="en-US" sz="1300" dirty="0">
                <a:solidFill>
                  <a:srgbClr val="FF0000"/>
                </a:solidFill>
                <a:latin typeface="KG First Time In Forever" panose="02000506000000020003" pitchFamily="2" charset="0"/>
                <a:ea typeface="KBScaredStraight" panose="02000603000000000000" pitchFamily="2" charset="0"/>
              </a:rPr>
              <a:t>elected by members </a:t>
            </a:r>
            <a:r>
              <a:rPr lang="en-US" sz="1300" dirty="0">
                <a:solidFill>
                  <a:sysClr val="windowText" lastClr="000000"/>
                </a:solidFill>
                <a:latin typeface="KG First Time In Forever" panose="02000506000000020003" pitchFamily="2" charset="0"/>
                <a:ea typeface="KBScaredStraight" panose="02000603000000000000" pitchFamily="2" charset="0"/>
              </a:rPr>
              <a:t>in parliament from the majority party.</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Citizens elect members of parliament, and then the members </a:t>
            </a:r>
            <a:r>
              <a:rPr lang="en-US" sz="1300" dirty="0">
                <a:solidFill>
                  <a:srgbClr val="FF0000"/>
                </a:solidFill>
                <a:latin typeface="KG First Time In Forever" panose="02000506000000020003" pitchFamily="2" charset="0"/>
                <a:ea typeface="KBScaredStraight" panose="02000603000000000000" pitchFamily="2" charset="0"/>
              </a:rPr>
              <a:t>vote for prime minister</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British </a:t>
            </a:r>
            <a:r>
              <a:rPr lang="en-US" sz="1300" b="1" dirty="0">
                <a:solidFill>
                  <a:sysClr val="windowText" lastClr="000000"/>
                </a:solidFill>
                <a:latin typeface="KG First Time In Forever" panose="02000506000000020003" pitchFamily="2" charset="0"/>
                <a:ea typeface="KBScaredStraight" panose="02000603000000000000" pitchFamily="2" charset="0"/>
              </a:rPr>
              <a:t>monarch</a:t>
            </a:r>
            <a:r>
              <a:rPr lang="en-US" sz="1300" dirty="0">
                <a:solidFill>
                  <a:sysClr val="windowText" lastClr="000000"/>
                </a:solidFill>
                <a:latin typeface="KG First Time In Forever" panose="02000506000000020003" pitchFamily="2" charset="0"/>
                <a:ea typeface="KBScaredStraight" panose="02000603000000000000" pitchFamily="2" charset="0"/>
              </a:rPr>
              <a:t> is a position </a:t>
            </a:r>
            <a:r>
              <a:rPr lang="en-US" sz="1300" dirty="0">
                <a:solidFill>
                  <a:srgbClr val="FF0000"/>
                </a:solidFill>
                <a:latin typeface="KG First Time In Forever" panose="02000506000000020003" pitchFamily="2" charset="0"/>
                <a:ea typeface="KBScaredStraight" panose="02000603000000000000" pitchFamily="2" charset="0"/>
              </a:rPr>
              <a:t>inherited</a:t>
            </a:r>
            <a:r>
              <a:rPr lang="en-US" sz="1300" dirty="0">
                <a:solidFill>
                  <a:sysClr val="windowText" lastClr="000000"/>
                </a:solidFill>
                <a:latin typeface="KG First Time In Forever" panose="02000506000000020003" pitchFamily="2" charset="0"/>
                <a:ea typeface="KBScaredStraight" panose="02000603000000000000" pitchFamily="2" charset="0"/>
              </a:rPr>
              <a:t> through the family line</a:t>
            </a:r>
            <a:r>
              <a:rPr lang="en-US" sz="1300" dirty="0">
                <a:latin typeface="KG First Time In Forever" panose="02000506000000020003" pitchFamily="2" charset="0"/>
                <a:ea typeface="KBScaredStraight" panose="02000603000000000000" pitchFamily="2" charset="0"/>
              </a:rPr>
              <a:t>.</a:t>
            </a:r>
          </a:p>
          <a:p>
            <a:endParaRPr lang="en-US" sz="1300" dirty="0">
              <a:latin typeface="KG First Time In Forever" panose="02000506000000020003" pitchFamily="2" charset="0"/>
              <a:ea typeface="KBScaredStraight" panose="02000603000000000000" pitchFamily="2" charset="0"/>
            </a:endParaRPr>
          </a:p>
          <a:p>
            <a:r>
              <a:rPr lang="en-US" sz="1300" b="1" dirty="0">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United Kingdom’s </a:t>
            </a:r>
            <a:r>
              <a:rPr lang="en-US" sz="1300" dirty="0">
                <a:solidFill>
                  <a:srgbClr val="FF0000"/>
                </a:solidFill>
                <a:latin typeface="KG First Time In Forever" panose="02000506000000020003" pitchFamily="2" charset="0"/>
                <a:ea typeface="KBScaredStraight" panose="02000603000000000000" pitchFamily="2" charset="0"/>
              </a:rPr>
              <a:t>bicameral legislature </a:t>
            </a:r>
            <a:r>
              <a:rPr lang="en-US" sz="1300" dirty="0">
                <a:solidFill>
                  <a:sysClr val="windowText" lastClr="000000"/>
                </a:solidFill>
                <a:latin typeface="KG First Time In Forever" panose="02000506000000020003" pitchFamily="2" charset="0"/>
                <a:ea typeface="KBScaredStraight" panose="02000603000000000000" pitchFamily="2" charset="0"/>
              </a:rPr>
              <a:t>is called Parliament.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t>
            </a:r>
            <a:r>
              <a:rPr lang="en-US" sz="1300" dirty="0">
                <a:solidFill>
                  <a:srgbClr val="FF0000"/>
                </a:solidFill>
                <a:latin typeface="KG First Time In Forever" panose="02000506000000020003" pitchFamily="2" charset="0"/>
                <a:ea typeface="KBScaredStraight" panose="02000603000000000000" pitchFamily="2" charset="0"/>
              </a:rPr>
              <a:t>two houses </a:t>
            </a:r>
            <a:r>
              <a:rPr lang="en-US" sz="1300" dirty="0">
                <a:solidFill>
                  <a:sysClr val="windowText" lastClr="000000"/>
                </a:solidFill>
                <a:latin typeface="KG First Time In Forever" panose="02000506000000020003" pitchFamily="2" charset="0"/>
                <a:ea typeface="KBScaredStraight" panose="02000603000000000000" pitchFamily="2" charset="0"/>
              </a:rPr>
              <a:t>are called the House of Lords and the House of Commons.</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Members of the House of Lords are </a:t>
            </a:r>
            <a:r>
              <a:rPr lang="en-US" sz="1300" dirty="0">
                <a:solidFill>
                  <a:srgbClr val="FF0000"/>
                </a:solidFill>
                <a:latin typeface="KG First Time In Forever" panose="02000506000000020003" pitchFamily="2" charset="0"/>
                <a:ea typeface="KBScaredStraight" panose="02000603000000000000" pitchFamily="2" charset="0"/>
              </a:rPr>
              <a:t>appointed</a:t>
            </a:r>
            <a:r>
              <a:rPr lang="en-US" sz="1300" dirty="0">
                <a:solidFill>
                  <a:sysClr val="windowText" lastClr="000000"/>
                </a:solidFill>
                <a:latin typeface="KG First Time In Forever" panose="02000506000000020003" pitchFamily="2" charset="0"/>
                <a:ea typeface="KBScaredStraight" panose="02000603000000000000" pitchFamily="2" charset="0"/>
              </a:rPr>
              <a:t> to the position.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Members in the House of Commons are </a:t>
            </a:r>
            <a:r>
              <a:rPr lang="en-US" sz="1300" dirty="0">
                <a:solidFill>
                  <a:srgbClr val="FF0000"/>
                </a:solidFill>
                <a:latin typeface="KG First Time In Forever" panose="02000506000000020003" pitchFamily="2" charset="0"/>
                <a:ea typeface="KBScaredStraight" panose="02000603000000000000" pitchFamily="2" charset="0"/>
              </a:rPr>
              <a:t>elected</a:t>
            </a:r>
            <a:r>
              <a:rPr lang="en-US" sz="1300" dirty="0">
                <a:solidFill>
                  <a:sysClr val="windowText" lastClr="000000"/>
                </a:solidFill>
                <a:latin typeface="KG First Time In Forever" panose="02000506000000020003" pitchFamily="2" charset="0"/>
                <a:ea typeface="KBScaredStraight" panose="02000603000000000000" pitchFamily="2" charset="0"/>
              </a:rPr>
              <a:t> by Britain’s citizens.</a:t>
            </a:r>
          </a:p>
          <a:p>
            <a:endParaRPr lang="en-US" sz="1300" dirty="0">
              <a:solidFill>
                <a:sysClr val="windowText" lastClr="000000"/>
              </a:solidFill>
              <a:latin typeface="KG First Time In Forever" panose="02000506000000020003" pitchFamily="2" charset="0"/>
              <a:ea typeface="KBScaredStraight" panose="02000603000000000000" pitchFamily="2" charset="0"/>
            </a:endParaRPr>
          </a:p>
          <a:p>
            <a:r>
              <a:rPr lang="en-US" sz="1300" b="1" dirty="0">
                <a:solidFill>
                  <a:sysClr val="windowText" lastClr="000000"/>
                </a:solidFill>
                <a:latin typeface="KG First Time In Forever" panose="02000506000000020003" pitchFamily="2" charset="0"/>
                <a:ea typeface="KBScaredStraight" panose="02000603000000000000" pitchFamily="2" charset="0"/>
              </a:rPr>
              <a:t>House of Commons</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UK’s citizens </a:t>
            </a:r>
            <a:r>
              <a:rPr lang="en-US" sz="1300" dirty="0">
                <a:solidFill>
                  <a:srgbClr val="FF0000"/>
                </a:solidFill>
                <a:latin typeface="KG First Time In Forever" panose="02000506000000020003" pitchFamily="2" charset="0"/>
                <a:ea typeface="KBScaredStraight" panose="02000603000000000000" pitchFamily="2" charset="0"/>
              </a:rPr>
              <a:t>elect these members</a:t>
            </a:r>
            <a:r>
              <a:rPr lang="en-US" sz="13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646 members total: </a:t>
            </a:r>
            <a:r>
              <a:rPr lang="en-US" sz="1300" dirty="0">
                <a:solidFill>
                  <a:srgbClr val="FF0000"/>
                </a:solidFill>
                <a:latin typeface="KG First Time In Forever" panose="02000506000000020003" pitchFamily="2" charset="0"/>
                <a:ea typeface="KBScaredStraight" panose="02000603000000000000" pitchFamily="2" charset="0"/>
              </a:rPr>
              <a:t>529 from England</a:t>
            </a:r>
            <a:r>
              <a:rPr lang="en-US" sz="1300" dirty="0">
                <a:latin typeface="KG First Time In Forever" panose="02000506000000020003" pitchFamily="2" charset="0"/>
                <a:ea typeface="KBScaredStraight" panose="02000603000000000000" pitchFamily="2" charset="0"/>
              </a:rPr>
              <a:t>, 40 from Wales, 59 from Scotland, and 18 from Northern Ireland</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This branch controls the </a:t>
            </a:r>
            <a:r>
              <a:rPr lang="en-US" sz="1300" dirty="0">
                <a:solidFill>
                  <a:srgbClr val="FF0000"/>
                </a:solidFill>
                <a:latin typeface="KG First Time In Forever" panose="02000506000000020003" pitchFamily="2" charset="0"/>
                <a:ea typeface="KBScaredStraight" panose="02000603000000000000" pitchFamily="2" charset="0"/>
              </a:rPr>
              <a:t>country’s budget </a:t>
            </a:r>
            <a:r>
              <a:rPr lang="en-US" sz="1300" dirty="0">
                <a:latin typeface="KG First Time In Forever" panose="02000506000000020003" pitchFamily="2" charset="0"/>
                <a:ea typeface="KBScaredStraight" panose="02000603000000000000" pitchFamily="2" charset="0"/>
              </a:rPr>
              <a:t>(has lots of power).</a:t>
            </a: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323895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3</a:t>
            </a:r>
          </a:p>
        </p:txBody>
      </p:sp>
      <p:sp>
        <p:nvSpPr>
          <p:cNvPr id="6" name="TextBox 5"/>
          <p:cNvSpPr txBox="1"/>
          <p:nvPr/>
        </p:nvSpPr>
        <p:spPr>
          <a:xfrm rot="5400000">
            <a:off x="473559" y="-1179954"/>
            <a:ext cx="6642848" cy="9217908"/>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Parliamentary Democracy</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a:t>
            </a:r>
            <a:r>
              <a:rPr lang="en-US" sz="1400" dirty="0">
                <a:solidFill>
                  <a:srgbClr val="FF0000"/>
                </a:solidFill>
                <a:latin typeface="KG First Time In Forever" panose="02000506000000020003" pitchFamily="2" charset="0"/>
                <a:ea typeface="KBScaredStraight" panose="02000603000000000000" pitchFamily="2" charset="0"/>
              </a:rPr>
              <a:t>leader of the political party </a:t>
            </a:r>
            <a:r>
              <a:rPr lang="en-US" sz="1400" dirty="0">
                <a:latin typeface="KG First Time In Forever" panose="02000506000000020003" pitchFamily="2" charset="0"/>
                <a:ea typeface="KBScaredStraight" panose="02000603000000000000" pitchFamily="2" charset="0"/>
              </a:rPr>
              <a:t>with the most members in the House of Commons is asked by the queen to become prime minister.</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prime minister is the chief executive (head of the government) and runs the </a:t>
            </a:r>
            <a:r>
              <a:rPr lang="en-US" sz="1400" dirty="0">
                <a:solidFill>
                  <a:srgbClr val="FF0000"/>
                </a:solidFill>
                <a:latin typeface="KG First Time In Forever" panose="02000506000000020003" pitchFamily="2" charset="0"/>
                <a:ea typeface="KBScaredStraight" panose="02000603000000000000" pitchFamily="2" charset="0"/>
              </a:rPr>
              <a:t>day-to-day activities </a:t>
            </a:r>
            <a:r>
              <a:rPr lang="en-US" sz="1400" dirty="0">
                <a:latin typeface="KG First Time In Forever" panose="02000506000000020003" pitchFamily="2" charset="0"/>
                <a:ea typeface="KBScaredStraight" panose="02000603000000000000" pitchFamily="2" charset="0"/>
              </a:rPr>
              <a:t>of the government.</a:t>
            </a:r>
          </a:p>
          <a:p>
            <a:pPr>
              <a:defRPr/>
            </a:pPr>
            <a:endParaRPr lang="en-US" sz="1400" b="1" dirty="0">
              <a:solidFill>
                <a:sysClr val="windowText" lastClr="000000"/>
              </a:solidFill>
              <a:latin typeface="KG First Time In Forever" panose="02000506000000020003" pitchFamily="2" charset="0"/>
              <a:ea typeface="KBScaredStraight" panose="02000603000000000000" pitchFamily="2" charset="0"/>
            </a:endParaRPr>
          </a:p>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Role of Citizens</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Much like in the US, citizens have </a:t>
            </a:r>
            <a:r>
              <a:rPr lang="en-US" sz="1400" dirty="0">
                <a:solidFill>
                  <a:srgbClr val="FF0000"/>
                </a:solidFill>
                <a:latin typeface="KG First Time In Forever" panose="02000506000000020003" pitchFamily="2" charset="0"/>
                <a:ea typeface="KBScaredStraight" panose="02000603000000000000" pitchFamily="2" charset="0"/>
              </a:rPr>
              <a:t>many personal freedoms </a:t>
            </a:r>
            <a:r>
              <a:rPr lang="en-US" sz="1400" dirty="0">
                <a:latin typeface="KG First Time In Forever" panose="02000506000000020003" pitchFamily="2" charset="0"/>
                <a:ea typeface="KBScaredStraight" panose="02000603000000000000" pitchFamily="2" charset="0"/>
              </a:rPr>
              <a:t>like freedom of speech, press, religion, and assembly.</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Citizens also have the </a:t>
            </a:r>
            <a:r>
              <a:rPr lang="en-US" sz="1400" dirty="0">
                <a:solidFill>
                  <a:srgbClr val="FF0000"/>
                </a:solidFill>
                <a:latin typeface="KG First Time In Forever" panose="02000506000000020003" pitchFamily="2" charset="0"/>
                <a:ea typeface="KBScaredStraight" panose="02000603000000000000" pitchFamily="2" charset="0"/>
              </a:rPr>
              <a:t>right to vote</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Men and women who are </a:t>
            </a:r>
            <a:r>
              <a:rPr lang="en-US" sz="1400" dirty="0">
                <a:solidFill>
                  <a:srgbClr val="FF0000"/>
                </a:solidFill>
                <a:latin typeface="KG First Time In Forever" panose="02000506000000020003" pitchFamily="2" charset="0"/>
                <a:ea typeface="KBScaredStraight" panose="02000603000000000000" pitchFamily="2" charset="0"/>
              </a:rPr>
              <a:t>18 years </a:t>
            </a:r>
            <a:r>
              <a:rPr lang="en-US" sz="1400" dirty="0">
                <a:latin typeface="KG First Time In Forever" panose="02000506000000020003" pitchFamily="2" charset="0"/>
                <a:ea typeface="KBScaredStraight" panose="02000603000000000000" pitchFamily="2" charset="0"/>
              </a:rPr>
              <a:t>of age may choose to vote in national elections.</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Citizens can choose representatives from </a:t>
            </a:r>
            <a:r>
              <a:rPr lang="en-US" sz="1400" dirty="0">
                <a:solidFill>
                  <a:srgbClr val="FF0000"/>
                </a:solidFill>
                <a:latin typeface="KG First Time In Forever" panose="02000506000000020003" pitchFamily="2" charset="0"/>
                <a:ea typeface="KBScaredStraight" panose="02000603000000000000" pitchFamily="2" charset="0"/>
              </a:rPr>
              <a:t>many political parties</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Citizens do </a:t>
            </a:r>
            <a:r>
              <a:rPr lang="en-US" sz="1400" dirty="0">
                <a:solidFill>
                  <a:srgbClr val="FF0000"/>
                </a:solidFill>
                <a:latin typeface="KG First Time In Forever" panose="02000506000000020003" pitchFamily="2" charset="0"/>
                <a:ea typeface="KBScaredStraight" panose="02000603000000000000" pitchFamily="2" charset="0"/>
              </a:rPr>
              <a:t>NOT directly elect </a:t>
            </a:r>
            <a:r>
              <a:rPr lang="en-US" sz="1400" dirty="0">
                <a:latin typeface="KG First Time In Forever" panose="02000506000000020003" pitchFamily="2" charset="0"/>
                <a:ea typeface="KBScaredStraight" panose="02000603000000000000" pitchFamily="2" charset="0"/>
              </a:rPr>
              <a:t>the leader (chief executive), only members of the House of Commons.</a:t>
            </a:r>
          </a:p>
          <a:p>
            <a:pPr>
              <a:defRPr/>
            </a:pPr>
            <a:endParaRPr lang="en-US" sz="1400" dirty="0">
              <a:latin typeface="KG First Time In Forever" panose="02000506000000020003" pitchFamily="2" charset="0"/>
              <a:ea typeface="KBScaredStraight" panose="02000603000000000000" pitchFamily="2" charset="0"/>
            </a:endParaRPr>
          </a:p>
          <a:p>
            <a:pPr>
              <a:defRPr/>
            </a:pPr>
            <a:r>
              <a:rPr lang="en-US" sz="1400" b="1" dirty="0">
                <a:latin typeface="KG First Time In Forever" panose="02000506000000020003" pitchFamily="2" charset="0"/>
                <a:ea typeface="KBScaredStraight" panose="02000603000000000000" pitchFamily="2" charset="0"/>
              </a:rPr>
              <a:t>GERMANY</a:t>
            </a:r>
            <a:br>
              <a:rPr lang="en-US" sz="1400" b="1" dirty="0">
                <a:latin typeface="KG First Time In Forever" panose="02000506000000020003" pitchFamily="2" charset="0"/>
                <a:ea typeface="KBScaredStraight" panose="02000603000000000000" pitchFamily="2" charset="0"/>
              </a:rPr>
            </a:br>
            <a:r>
              <a:rPr lang="en-US" sz="1400" b="1" dirty="0">
                <a:latin typeface="KG First Time In Forever" panose="02000506000000020003" pitchFamily="2" charset="0"/>
                <a:ea typeface="KBScaredStraight" panose="02000603000000000000" pitchFamily="2" charset="0"/>
              </a:rPr>
              <a:t>Leadership</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Germany’s</a:t>
            </a:r>
            <a:r>
              <a:rPr lang="en-US" sz="1400" b="1" dirty="0">
                <a:latin typeface="KG First Time In Forever" panose="02000506000000020003" pitchFamily="2" charset="0"/>
                <a:ea typeface="KBScaredStraight" panose="02000603000000000000" pitchFamily="2" charset="0"/>
              </a:rPr>
              <a:t> </a:t>
            </a:r>
            <a:r>
              <a:rPr lang="en-US" sz="1400" b="1" dirty="0">
                <a:solidFill>
                  <a:srgbClr val="FF0000"/>
                </a:solidFill>
                <a:latin typeface="KG First Time In Forever" panose="02000506000000020003" pitchFamily="2" charset="0"/>
                <a:ea typeface="KBScaredStraight" panose="02000603000000000000" pitchFamily="2" charset="0"/>
              </a:rPr>
              <a:t>chancellor</a:t>
            </a:r>
            <a:r>
              <a:rPr lang="en-US" sz="1400" dirty="0">
                <a:latin typeface="KG First Time In Forever" panose="02000506000000020003" pitchFamily="2" charset="0"/>
                <a:ea typeface="KBScaredStraight" panose="02000603000000000000" pitchFamily="2" charset="0"/>
              </a:rPr>
              <a:t> is the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powerful chief executive and head of the military.</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He or she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leads the parliament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(Bundestag) in making and enforcing Germany’s laws.</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a:t>
            </a:r>
            <a:r>
              <a:rPr lang="en-US" sz="1400" b="1" dirty="0">
                <a:solidFill>
                  <a:srgbClr val="FF0000"/>
                </a:solidFill>
                <a:latin typeface="KG First Time In Forever" panose="02000506000000020003" pitchFamily="2" charset="0"/>
                <a:ea typeface="KBScaredStraight" panose="02000603000000000000" pitchFamily="2" charset="0"/>
              </a:rPr>
              <a:t>president</a:t>
            </a:r>
            <a:r>
              <a:rPr lang="en-US" sz="1400" b="1" dirty="0">
                <a:latin typeface="KG First Time In Forever" panose="02000506000000020003" pitchFamily="2" charset="0"/>
                <a:ea typeface="KBScaredStraight" panose="02000603000000000000" pitchFamily="2" charset="0"/>
              </a:rPr>
              <a:t> </a:t>
            </a:r>
            <a:r>
              <a:rPr lang="en-US" sz="1400" dirty="0">
                <a:latin typeface="KG First Time In Forever" panose="02000506000000020003" pitchFamily="2" charset="0"/>
                <a:ea typeface="KBScaredStraight" panose="02000603000000000000" pitchFamily="2" charset="0"/>
              </a:rPr>
              <a:t>is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the official head of state and has very little power. </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d</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uties are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mostly ceremonial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and is a symbol for the country.</a:t>
            </a:r>
          </a:p>
          <a:p>
            <a:pPr>
              <a:defRPr/>
            </a:pPr>
            <a:endParaRPr lang="en-US" sz="1400" b="1" dirty="0">
              <a:latin typeface="KG First Time In Forever" panose="02000506000000020003" pitchFamily="2" charset="0"/>
              <a:ea typeface="KBScaredStraight" panose="02000603000000000000" pitchFamily="2" charset="0"/>
            </a:endParaRPr>
          </a:p>
          <a:p>
            <a:pPr>
              <a:defRPr/>
            </a:pPr>
            <a:r>
              <a:rPr lang="en-US" sz="1400" b="1" dirty="0">
                <a:latin typeface="KG First Time In Forever" panose="02000506000000020003" pitchFamily="2" charset="0"/>
                <a:ea typeface="KBScaredStraight" panose="02000603000000000000" pitchFamily="2" charset="0"/>
              </a:rPr>
              <a:t>How Leaders Are Chosen</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a:t>
            </a:r>
            <a:r>
              <a:rPr lang="en-US" sz="1400" b="1" dirty="0">
                <a:solidFill>
                  <a:sysClr val="windowText" lastClr="000000"/>
                </a:solidFill>
                <a:latin typeface="KG First Time In Forever" panose="02000506000000020003" pitchFamily="2" charset="0"/>
                <a:ea typeface="KBScaredStraight" panose="02000603000000000000" pitchFamily="2" charset="0"/>
              </a:rPr>
              <a:t>chancellor</a:t>
            </a:r>
            <a:r>
              <a:rPr lang="en-US" sz="1400" dirty="0">
                <a:solidFill>
                  <a:sysClr val="windowText" lastClr="000000"/>
                </a:solidFill>
                <a:latin typeface="KG First Time In Forever" panose="02000506000000020003" pitchFamily="2" charset="0"/>
                <a:ea typeface="KBScaredStraight" panose="02000603000000000000" pitchFamily="2" charset="0"/>
              </a:rPr>
              <a:t> is </a:t>
            </a:r>
            <a:r>
              <a:rPr lang="en-US" sz="1400" dirty="0">
                <a:latin typeface="KG First Time In Forever" panose="02000506000000020003" pitchFamily="2" charset="0"/>
                <a:ea typeface="KBScaredStraight" panose="02000603000000000000" pitchFamily="2" charset="0"/>
              </a:rPr>
              <a:t>the leader of the </a:t>
            </a:r>
            <a:r>
              <a:rPr lang="en-US" sz="1400" dirty="0">
                <a:solidFill>
                  <a:srgbClr val="FF0000"/>
                </a:solidFill>
                <a:latin typeface="KG First Time In Forever" panose="02000506000000020003" pitchFamily="2" charset="0"/>
                <a:ea typeface="KBScaredStraight" panose="02000603000000000000" pitchFamily="2" charset="0"/>
              </a:rPr>
              <a:t>majority party </a:t>
            </a:r>
            <a:r>
              <a:rPr lang="en-US" sz="1400" dirty="0">
                <a:latin typeface="KG First Time In Forever" panose="02000506000000020003" pitchFamily="2" charset="0"/>
                <a:ea typeface="KBScaredStraight" panose="02000603000000000000" pitchFamily="2" charset="0"/>
              </a:rPr>
              <a:t>in Germany’s legislature (indirectly elected by the German people).</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 special committee of representatives from the legislature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appoint the </a:t>
            </a:r>
            <a:r>
              <a:rPr lang="en-US" altLang="en-US" sz="1400" b="1"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president</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Germany’s </a:t>
            </a:r>
            <a:r>
              <a:rPr lang="en-US" sz="1400" dirty="0">
                <a:solidFill>
                  <a:srgbClr val="FF0000"/>
                </a:solidFill>
                <a:latin typeface="KG First Time In Forever" panose="02000506000000020003" pitchFamily="2" charset="0"/>
                <a:ea typeface="KBScaredStraight" panose="02000603000000000000" pitchFamily="2" charset="0"/>
              </a:rPr>
              <a:t>bicameral legislature </a:t>
            </a:r>
            <a:r>
              <a:rPr lang="en-US" sz="1400" dirty="0">
                <a:solidFill>
                  <a:sysClr val="windowText" lastClr="000000"/>
                </a:solidFill>
                <a:latin typeface="KG First Time In Forever" panose="02000506000000020003" pitchFamily="2" charset="0"/>
                <a:ea typeface="KBScaredStraight" panose="02000603000000000000" pitchFamily="2" charset="0"/>
              </a:rPr>
              <a:t>is called Parliament.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a:t>
            </a:r>
            <a:r>
              <a:rPr lang="en-US" sz="1400" dirty="0">
                <a:solidFill>
                  <a:srgbClr val="FF0000"/>
                </a:solidFill>
                <a:latin typeface="KG First Time In Forever" panose="02000506000000020003" pitchFamily="2" charset="0"/>
                <a:ea typeface="KBScaredStraight" panose="02000603000000000000" pitchFamily="2" charset="0"/>
              </a:rPr>
              <a:t>two houses </a:t>
            </a:r>
            <a:r>
              <a:rPr lang="en-US" sz="1400" dirty="0">
                <a:solidFill>
                  <a:sysClr val="windowText" lastClr="000000"/>
                </a:solidFill>
                <a:latin typeface="KG First Time In Forever" panose="02000506000000020003" pitchFamily="2" charset="0"/>
                <a:ea typeface="KBScaredStraight" panose="02000603000000000000" pitchFamily="2" charset="0"/>
              </a:rPr>
              <a:t>are called the </a:t>
            </a:r>
            <a:r>
              <a:rPr lang="en-US" sz="1400" dirty="0">
                <a:latin typeface="KG First Time In Forever" panose="02000506000000020003" pitchFamily="2" charset="0"/>
                <a:ea typeface="KBScaredStraight" panose="02000603000000000000" pitchFamily="2" charset="0"/>
              </a:rPr>
              <a:t>Bundestag and the Bundesrat</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German citizens age </a:t>
            </a:r>
            <a:r>
              <a:rPr lang="en-US" sz="1400" dirty="0">
                <a:solidFill>
                  <a:srgbClr val="FF0000"/>
                </a:solidFill>
                <a:latin typeface="KG First Time In Forever" panose="02000506000000020003" pitchFamily="2" charset="0"/>
                <a:ea typeface="KBScaredStraight" panose="02000603000000000000" pitchFamily="2" charset="0"/>
              </a:rPr>
              <a:t>18 and older </a:t>
            </a:r>
            <a:r>
              <a:rPr lang="en-US" sz="1400" dirty="0">
                <a:solidFill>
                  <a:sysClr val="windowText" lastClr="000000"/>
                </a:solidFill>
                <a:latin typeface="KG First Time In Forever" panose="02000506000000020003" pitchFamily="2" charset="0"/>
                <a:ea typeface="KBScaredStraight" panose="02000603000000000000" pitchFamily="2" charset="0"/>
              </a:rPr>
              <a:t>elect members of both houses.</a:t>
            </a:r>
          </a:p>
          <a:p>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Bundestag</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The Bundestag is the lower house and has the </a:t>
            </a:r>
            <a:r>
              <a:rPr lang="en-US" altLang="en-US" sz="1400" b="1"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most</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 power</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Citizens of each German state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elect its members</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Members of this house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elect the </a:t>
            </a:r>
            <a:r>
              <a:rPr lang="en-US" altLang="en-US" sz="1400" b="1"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chancellor</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(chief executive of Germany).</a:t>
            </a:r>
          </a:p>
          <a:p>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pPr>
              <a:defRPr/>
            </a:pPr>
            <a:endParaRPr lang="en-US" sz="1200" b="1"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pPr>
              <a:defRPr/>
            </a:pP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981216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4</a:t>
            </a:r>
          </a:p>
        </p:txBody>
      </p:sp>
      <p:sp>
        <p:nvSpPr>
          <p:cNvPr id="6" name="TextBox 5"/>
          <p:cNvSpPr txBox="1"/>
          <p:nvPr/>
        </p:nvSpPr>
        <p:spPr>
          <a:xfrm rot="5400000">
            <a:off x="976348" y="-318179"/>
            <a:ext cx="6642848" cy="7494359"/>
          </a:xfrm>
          <a:prstGeom prst="rect">
            <a:avLst/>
          </a:prstGeom>
          <a:noFill/>
        </p:spPr>
        <p:txBody>
          <a:bodyPr wrap="square" rtlCol="0">
            <a:spAutoFit/>
          </a:bodyPr>
          <a:lstStyle/>
          <a:p>
            <a:pPr>
              <a:defRPr/>
            </a:pPr>
            <a:r>
              <a:rPr lang="en-US" sz="1300" b="1" dirty="0">
                <a:solidFill>
                  <a:sysClr val="windowText" lastClr="000000"/>
                </a:solidFill>
                <a:latin typeface="KG First Time In Forever" panose="02000506000000020003" pitchFamily="2" charset="0"/>
                <a:ea typeface="KBScaredStraight" panose="02000603000000000000" pitchFamily="2" charset="0"/>
              </a:rPr>
              <a:t>Parliamentary Democracy</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Germany’s parliamentary democracy is structured very much like that </a:t>
            </a:r>
            <a:r>
              <a:rPr lang="en-US" sz="1300" dirty="0">
                <a:solidFill>
                  <a:srgbClr val="FF0000"/>
                </a:solidFill>
                <a:latin typeface="KG First Time In Forever" panose="02000506000000020003" pitchFamily="2" charset="0"/>
                <a:ea typeface="KBScaredStraight" panose="02000603000000000000" pitchFamily="2" charset="0"/>
              </a:rPr>
              <a:t>in the UK</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300" dirty="0">
                <a:latin typeface="KG First Time In Forever" panose="02000506000000020003" pitchFamily="2" charset="0"/>
                <a:ea typeface="KBScaredStraight" panose="02000603000000000000" pitchFamily="2" charset="0"/>
              </a:rPr>
              <a:t>German citizens </a:t>
            </a:r>
            <a:r>
              <a:rPr lang="en-US" sz="1300" dirty="0">
                <a:solidFill>
                  <a:srgbClr val="FF0000"/>
                </a:solidFill>
                <a:latin typeface="KG First Time In Forever" panose="02000506000000020003" pitchFamily="2" charset="0"/>
                <a:ea typeface="KBScaredStraight" panose="02000603000000000000" pitchFamily="2" charset="0"/>
              </a:rPr>
              <a:t>elect members </a:t>
            </a:r>
            <a:r>
              <a:rPr lang="en-US" sz="1300" dirty="0">
                <a:latin typeface="KG First Time In Forever" panose="02000506000000020003" pitchFamily="2" charset="0"/>
                <a:ea typeface="KBScaredStraight" panose="02000603000000000000" pitchFamily="2" charset="0"/>
              </a:rPr>
              <a:t>of the Bundestag.</a:t>
            </a:r>
          </a:p>
          <a:p>
            <a:pPr marL="171450" indent="-171450">
              <a:buFont typeface="Arial" panose="020B0604020202020204" pitchFamily="34" charset="0"/>
              <a:buChar char="•"/>
              <a:defRPr/>
            </a:pPr>
            <a:r>
              <a:rPr lang="en-US" sz="1300" dirty="0">
                <a:latin typeface="KG First Time In Forever" panose="02000506000000020003" pitchFamily="2" charset="0"/>
                <a:ea typeface="KBScaredStraight" panose="02000603000000000000" pitchFamily="2" charset="0"/>
              </a:rPr>
              <a:t>Several political parties are represented in the Bundestag, and the </a:t>
            </a:r>
            <a:r>
              <a:rPr lang="en-US" sz="1300" dirty="0">
                <a:solidFill>
                  <a:srgbClr val="FF0000"/>
                </a:solidFill>
                <a:latin typeface="KG First Time In Forever" panose="02000506000000020003" pitchFamily="2" charset="0"/>
                <a:ea typeface="KBScaredStraight" panose="02000603000000000000" pitchFamily="2" charset="0"/>
              </a:rPr>
              <a:t>leader of the majority </a:t>
            </a:r>
            <a:r>
              <a:rPr lang="en-US" sz="1300" dirty="0">
                <a:latin typeface="KG First Time In Forever" panose="02000506000000020003" pitchFamily="2" charset="0"/>
                <a:ea typeface="KBScaredStraight" panose="02000603000000000000" pitchFamily="2" charset="0"/>
              </a:rPr>
              <a:t>party becomes the chief executive (chancellor).</a:t>
            </a:r>
          </a:p>
          <a:p>
            <a:pPr>
              <a:defRPr/>
            </a:pPr>
            <a:endParaRPr lang="en-US" sz="1300" dirty="0">
              <a:latin typeface="KG First Time In Forever" panose="02000506000000020003" pitchFamily="2" charset="0"/>
              <a:ea typeface="KBScaredStraight" panose="02000603000000000000" pitchFamily="2" charset="0"/>
            </a:endParaRPr>
          </a:p>
          <a:p>
            <a:pPr>
              <a:defRPr/>
            </a:pPr>
            <a:r>
              <a:rPr lang="en-US" sz="1300" b="1" dirty="0">
                <a:latin typeface="KG First Time In Forever" panose="02000506000000020003" pitchFamily="2" charset="0"/>
                <a:ea typeface="KBScaredStraight" panose="02000603000000000000" pitchFamily="2" charset="0"/>
              </a:rPr>
              <a:t>Role of Citizens</a:t>
            </a:r>
          </a:p>
          <a:p>
            <a:pPr marL="171450" indent="-171450">
              <a:buFont typeface="Arial" panose="020B0604020202020204" pitchFamily="34" charset="0"/>
              <a:buChar char="•"/>
              <a:defRPr/>
            </a:pPr>
            <a:r>
              <a:rPr lang="en-US" sz="1300" dirty="0">
                <a:latin typeface="KG First Time In Forever" panose="02000506000000020003" pitchFamily="2" charset="0"/>
                <a:ea typeface="KBScaredStraight" panose="02000603000000000000" pitchFamily="2" charset="0"/>
              </a:rPr>
              <a:t>In Germany, citizens age </a:t>
            </a:r>
            <a:r>
              <a:rPr lang="en-US" sz="1300" dirty="0">
                <a:solidFill>
                  <a:srgbClr val="FF0000"/>
                </a:solidFill>
                <a:latin typeface="KG First Time In Forever" panose="02000506000000020003" pitchFamily="2" charset="0"/>
                <a:ea typeface="KBScaredStraight" panose="02000603000000000000" pitchFamily="2" charset="0"/>
              </a:rPr>
              <a:t>18 and older </a:t>
            </a:r>
            <a:r>
              <a:rPr lang="en-US" sz="1300" dirty="0">
                <a:latin typeface="KG First Time In Forever" panose="02000506000000020003" pitchFamily="2" charset="0"/>
                <a:ea typeface="KBScaredStraight" panose="02000603000000000000" pitchFamily="2" charset="0"/>
              </a:rPr>
              <a:t>can vote in elections.</a:t>
            </a:r>
          </a:p>
          <a:p>
            <a:pPr marL="171450" indent="-171450">
              <a:buFont typeface="Arial" panose="020B0604020202020204" pitchFamily="34" charset="0"/>
              <a:buChar char="•"/>
              <a:defRPr/>
            </a:pPr>
            <a:r>
              <a:rPr lang="en-US" sz="1300" dirty="0">
                <a:latin typeface="KG First Time In Forever" panose="02000506000000020003" pitchFamily="2" charset="0"/>
                <a:ea typeface="KBScaredStraight" panose="02000603000000000000" pitchFamily="2" charset="0"/>
              </a:rPr>
              <a:t>Germany’s constitution called the </a:t>
            </a:r>
            <a:r>
              <a:rPr lang="en-US" sz="1300" b="1" dirty="0">
                <a:solidFill>
                  <a:srgbClr val="FF0000"/>
                </a:solidFill>
                <a:latin typeface="KG First Time In Forever" panose="02000506000000020003" pitchFamily="2" charset="0"/>
                <a:ea typeface="KBScaredStraight" panose="02000603000000000000" pitchFamily="2" charset="0"/>
              </a:rPr>
              <a:t>Basic Law </a:t>
            </a:r>
            <a:r>
              <a:rPr lang="en-US" sz="1300" dirty="0">
                <a:latin typeface="KG First Time In Forever" panose="02000506000000020003" pitchFamily="2" charset="0"/>
                <a:ea typeface="KBScaredStraight" panose="02000603000000000000" pitchFamily="2" charset="0"/>
              </a:rPr>
              <a:t>established rights and personal freedoms for German citizens, including freedom of speech and religion, equal rights for women, and equal education for all.</a:t>
            </a:r>
          </a:p>
          <a:p>
            <a:pPr>
              <a:defRPr/>
            </a:pPr>
            <a:endParaRPr lang="en-US" sz="1300" dirty="0">
              <a:latin typeface="KG First Time In Forever" panose="02000506000000020003" pitchFamily="2" charset="0"/>
              <a:ea typeface="KBScaredStraight" panose="02000603000000000000" pitchFamily="2" charset="0"/>
            </a:endParaRPr>
          </a:p>
          <a:p>
            <a:pPr>
              <a:defRPr/>
            </a:pPr>
            <a:r>
              <a:rPr lang="en-US" sz="1300" b="1" dirty="0">
                <a:latin typeface="KG First Time In Forever" panose="02000506000000020003" pitchFamily="2" charset="0"/>
                <a:ea typeface="KBScaredStraight" panose="02000603000000000000" pitchFamily="2" charset="0"/>
              </a:rPr>
              <a:t>UK &amp; Germany</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UK and Germany are both very </a:t>
            </a:r>
            <a:r>
              <a:rPr lang="en-US" sz="1300" dirty="0">
                <a:solidFill>
                  <a:srgbClr val="FF0000"/>
                </a:solidFill>
                <a:latin typeface="KG First Time In Forever" panose="02000506000000020003" pitchFamily="2" charset="0"/>
                <a:ea typeface="KBScaredStraight" panose="02000603000000000000" pitchFamily="2" charset="0"/>
              </a:rPr>
              <a:t>democratic countries</a:t>
            </a:r>
            <a:r>
              <a:rPr lang="en-US" sz="1300" dirty="0">
                <a:latin typeface="KG First Time In Forever" panose="02000506000000020003" pitchFamily="2" charset="0"/>
                <a:ea typeface="KBScaredStraight" panose="02000603000000000000" pitchFamily="2" charset="0"/>
              </a:rPr>
              <a:t>.</a:t>
            </a:r>
            <a:endPar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171450" indent="-171450">
              <a:buFont typeface="Arial" panose="020B0604020202020204" pitchFamily="34" charset="0"/>
              <a:buChar char="•"/>
            </a:pP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Both are </a:t>
            </a:r>
            <a:r>
              <a:rPr lang="en-US" altLang="en-US" sz="13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parliamentary</a:t>
            </a: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 democracies.</a:t>
            </a:r>
          </a:p>
          <a:p>
            <a:pPr marL="171450" indent="-171450">
              <a:buFont typeface="Arial" panose="020B0604020202020204" pitchFamily="34" charset="0"/>
              <a:buChar char="•"/>
            </a:pP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Citizens have </a:t>
            </a:r>
            <a:r>
              <a:rPr lang="en-US" altLang="en-US" sz="13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many rights </a:t>
            </a: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and freedoms.</a:t>
            </a:r>
          </a:p>
          <a:p>
            <a:pPr marL="171450" indent="-171450">
              <a:buFont typeface="Arial" panose="020B0604020202020204" pitchFamily="34" charset="0"/>
              <a:buChar char="•"/>
            </a:pP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People can participate in government by running for office, voting, and </a:t>
            </a:r>
            <a:r>
              <a:rPr lang="en-US" altLang="en-US" sz="13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expressing opinions </a:t>
            </a:r>
            <a:r>
              <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rPr>
              <a:t>on important issues. </a:t>
            </a:r>
          </a:p>
          <a:p>
            <a:endPar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300" b="1" dirty="0">
                <a:latin typeface="KG First Time In Forever" panose="02000506000000020003" pitchFamily="2" charset="0"/>
                <a:ea typeface="KBScaredStraight" panose="02000603000000000000" pitchFamily="2" charset="0"/>
                <a:cs typeface="KBScaredStraight" panose="02000603000000000000" pitchFamily="2" charset="0"/>
              </a:rPr>
              <a:t>RUSSIA</a:t>
            </a:r>
          </a:p>
          <a:p>
            <a:r>
              <a:rPr lang="en-US" altLang="en-US" sz="1300" b="1" dirty="0">
                <a:latin typeface="KG First Time In Forever" panose="02000506000000020003" pitchFamily="2" charset="0"/>
                <a:ea typeface="KBScaredStraight" panose="02000603000000000000" pitchFamily="2" charset="0"/>
                <a:cs typeface="KBScaredStraight" panose="02000603000000000000" pitchFamily="2" charset="0"/>
              </a:rPr>
              <a:t>Background</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Russia’s government has gone through </a:t>
            </a:r>
            <a:r>
              <a:rPr lang="en-US" sz="1300" dirty="0">
                <a:solidFill>
                  <a:srgbClr val="FF0000"/>
                </a:solidFill>
                <a:latin typeface="KG First Time In Forever" panose="02000506000000020003" pitchFamily="2" charset="0"/>
                <a:ea typeface="KBScaredStraight" panose="02000603000000000000" pitchFamily="2" charset="0"/>
              </a:rPr>
              <a:t>drastic changes </a:t>
            </a:r>
            <a:r>
              <a:rPr lang="en-US" sz="1300" dirty="0">
                <a:solidFill>
                  <a:sysClr val="windowText" lastClr="000000"/>
                </a:solidFill>
                <a:latin typeface="KG First Time In Forever" panose="02000506000000020003" pitchFamily="2" charset="0"/>
                <a:ea typeface="KBScaredStraight" panose="02000603000000000000" pitchFamily="2" charset="0"/>
              </a:rPr>
              <a:t>over the past several decades.</a:t>
            </a:r>
            <a:br>
              <a:rPr lang="en-US" sz="1300" dirty="0">
                <a:solidFill>
                  <a:sysClr val="windowText" lastClr="000000"/>
                </a:solidFill>
                <a:latin typeface="KG First Time In Forever" panose="02000506000000020003" pitchFamily="2" charset="0"/>
                <a:ea typeface="KBScaredStraight" panose="02000603000000000000" pitchFamily="2" charset="0"/>
              </a:rPr>
            </a:br>
            <a:r>
              <a:rPr lang="en-US" sz="1300" dirty="0">
                <a:solidFill>
                  <a:sysClr val="windowText" lastClr="000000"/>
                </a:solidFill>
                <a:latin typeface="KG First Time In Forever" panose="02000506000000020003" pitchFamily="2" charset="0"/>
                <a:ea typeface="KBScaredStraight" panose="02000603000000000000" pitchFamily="2" charset="0"/>
              </a:rPr>
              <a:t>During the Cold War era, Russia was part of the </a:t>
            </a:r>
            <a:r>
              <a:rPr lang="en-US" sz="1300" dirty="0">
                <a:solidFill>
                  <a:srgbClr val="FF0000"/>
                </a:solidFill>
                <a:latin typeface="KG First Time In Forever" panose="02000506000000020003" pitchFamily="2" charset="0"/>
                <a:ea typeface="KBScaredStraight" panose="02000603000000000000" pitchFamily="2" charset="0"/>
              </a:rPr>
              <a:t>Communist</a:t>
            </a:r>
            <a:r>
              <a:rPr lang="en-US" sz="1300" dirty="0">
                <a:solidFill>
                  <a:sysClr val="windowText" lastClr="000000"/>
                </a:solidFill>
                <a:latin typeface="KG First Time In Forever" panose="02000506000000020003" pitchFamily="2" charset="0"/>
                <a:ea typeface="KBScaredStraight" panose="02000603000000000000" pitchFamily="2" charset="0"/>
              </a:rPr>
              <a:t> Soviet Union.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As more and more personal and economic freedoms began opening up in the country during the 1990s, Russia shifted from a communist country to a </a:t>
            </a:r>
            <a:r>
              <a:rPr lang="en-US" sz="1300" dirty="0">
                <a:solidFill>
                  <a:srgbClr val="FF0000"/>
                </a:solidFill>
                <a:latin typeface="KG First Time In Forever" panose="02000506000000020003" pitchFamily="2" charset="0"/>
                <a:ea typeface="KBScaredStraight" panose="02000603000000000000" pitchFamily="2" charset="0"/>
              </a:rPr>
              <a:t>democratic one</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Today, Russia’s government is based on the presidential democracy of the </a:t>
            </a:r>
            <a:r>
              <a:rPr lang="en-US" sz="1300" dirty="0">
                <a:solidFill>
                  <a:srgbClr val="FF0000"/>
                </a:solidFill>
                <a:latin typeface="KG First Time In Forever" panose="02000506000000020003" pitchFamily="2" charset="0"/>
                <a:ea typeface="KBScaredStraight" panose="02000603000000000000" pitchFamily="2" charset="0"/>
              </a:rPr>
              <a:t>United States</a:t>
            </a:r>
            <a:r>
              <a:rPr lang="en-US" sz="1300" dirty="0">
                <a:solidFill>
                  <a:sysClr val="windowText" lastClr="000000"/>
                </a:solidFill>
                <a:latin typeface="KG First Time In Forever" panose="02000506000000020003" pitchFamily="2" charset="0"/>
                <a:ea typeface="KBScaredStraight" panose="02000603000000000000" pitchFamily="2" charset="0"/>
              </a:rPr>
              <a:t>.</a:t>
            </a:r>
          </a:p>
          <a:p>
            <a:endParaRPr lang="en-US" altLang="en-US" sz="13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300" b="1" dirty="0">
                <a:latin typeface="KG First Time In Forever" panose="02000506000000020003" pitchFamily="2" charset="0"/>
                <a:ea typeface="KBScaredStraight" panose="02000603000000000000" pitchFamily="2" charset="0"/>
                <a:cs typeface="KBScaredStraight" panose="02000603000000000000" pitchFamily="2" charset="0"/>
              </a:rPr>
              <a:t>Leadership</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a:t>
            </a:r>
            <a:r>
              <a:rPr lang="en-US" sz="1300" b="1" dirty="0">
                <a:solidFill>
                  <a:srgbClr val="FF0000"/>
                </a:solidFill>
                <a:latin typeface="KG First Time In Forever" panose="02000506000000020003" pitchFamily="2" charset="0"/>
                <a:ea typeface="KBScaredStraight" panose="02000603000000000000" pitchFamily="2" charset="0"/>
              </a:rPr>
              <a:t>president</a:t>
            </a:r>
            <a:r>
              <a:rPr lang="en-US" sz="1300" dirty="0">
                <a:solidFill>
                  <a:sysClr val="windowText" lastClr="000000"/>
                </a:solidFill>
                <a:latin typeface="KG First Time In Forever" panose="02000506000000020003" pitchFamily="2" charset="0"/>
                <a:ea typeface="KBScaredStraight" panose="02000603000000000000" pitchFamily="2" charset="0"/>
              </a:rPr>
              <a:t> is the chief executive with the most political power.</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Can issue orders </a:t>
            </a:r>
            <a:r>
              <a:rPr lang="en-US" sz="1300" dirty="0">
                <a:solidFill>
                  <a:srgbClr val="FF0000"/>
                </a:solidFill>
                <a:latin typeface="KG First Time In Forever" panose="02000506000000020003" pitchFamily="2" charset="0"/>
                <a:ea typeface="KBScaredStraight" panose="02000603000000000000" pitchFamily="2" charset="0"/>
              </a:rPr>
              <a:t>without approval </a:t>
            </a:r>
            <a:r>
              <a:rPr lang="en-US" sz="1300" dirty="0">
                <a:latin typeface="KG First Time In Forever" panose="02000506000000020003" pitchFamily="2" charset="0"/>
                <a:ea typeface="KBScaredStraight" panose="02000603000000000000" pitchFamily="2" charset="0"/>
              </a:rPr>
              <a:t>of the legislature</a:t>
            </a:r>
          </a:p>
          <a:p>
            <a:pPr marL="171450" indent="-171450">
              <a:buFont typeface="Arial" panose="020B0604020202020204" pitchFamily="34" charset="0"/>
              <a:buChar char="•"/>
            </a:pPr>
            <a:r>
              <a:rPr lang="en-US" sz="1300" dirty="0">
                <a:latin typeface="KG First Time In Forever" panose="02000506000000020003" pitchFamily="2" charset="0"/>
                <a:ea typeface="KBScaredStraight" panose="02000603000000000000" pitchFamily="2" charset="0"/>
              </a:rPr>
              <a:t>Appoints many </a:t>
            </a:r>
            <a:r>
              <a:rPr lang="en-US" sz="1300" dirty="0">
                <a:solidFill>
                  <a:srgbClr val="FF0000"/>
                </a:solidFill>
                <a:latin typeface="KG First Time In Forever" panose="02000506000000020003" pitchFamily="2" charset="0"/>
                <a:ea typeface="KBScaredStraight" panose="02000603000000000000" pitchFamily="2" charset="0"/>
              </a:rPr>
              <a:t>government officials</a:t>
            </a:r>
            <a:r>
              <a:rPr lang="en-US" sz="1300" dirty="0">
                <a:latin typeface="KG First Time In Forever" panose="02000506000000020003" pitchFamily="2" charset="0"/>
                <a:ea typeface="KBScaredStraight" panose="02000603000000000000" pitchFamily="2" charset="0"/>
              </a:rPr>
              <a:t>, including the prime minister</a:t>
            </a:r>
          </a:p>
          <a:p>
            <a:pPr marL="171450" indent="-171450">
              <a:buFont typeface="Arial" panose="020B0604020202020204" pitchFamily="34" charset="0"/>
              <a:buChar char="•"/>
              <a:defRPr/>
            </a:pPr>
            <a:r>
              <a:rPr lang="en-US" sz="1300" dirty="0">
                <a:latin typeface="KG First Time In Forever" panose="02000506000000020003" pitchFamily="2" charset="0"/>
                <a:ea typeface="KBScaredStraight" panose="02000603000000000000" pitchFamily="2" charset="0"/>
              </a:rPr>
              <a:t>The </a:t>
            </a:r>
            <a:r>
              <a:rPr lang="en-US" sz="1300" b="1" dirty="0">
                <a:solidFill>
                  <a:srgbClr val="FF0000"/>
                </a:solidFill>
                <a:latin typeface="KG First Time In Forever" panose="02000506000000020003" pitchFamily="2" charset="0"/>
                <a:ea typeface="KBScaredStraight" panose="02000603000000000000" pitchFamily="2" charset="0"/>
              </a:rPr>
              <a:t>prime minister </a:t>
            </a:r>
            <a:r>
              <a:rPr lang="en-US" sz="1400" dirty="0">
                <a:latin typeface="KG First Time In Forever" panose="02000506000000020003" pitchFamily="2" charset="0"/>
                <a:ea typeface="KBScaredStraight" panose="02000603000000000000" pitchFamily="2" charset="0"/>
              </a:rPr>
              <a:t>serves more of an administrative role and </a:t>
            </a:r>
            <a:r>
              <a:rPr lang="en-US" sz="1300" dirty="0">
                <a:latin typeface="KG First Time In Forever" panose="02000506000000020003" pitchFamily="2" charset="0"/>
                <a:ea typeface="KBScaredStraight" panose="02000603000000000000" pitchFamily="2" charset="0"/>
              </a:rPr>
              <a:t>helps with the day-to-day running of the government.</a:t>
            </a:r>
          </a:p>
          <a:p>
            <a:pPr>
              <a:defRPr/>
            </a:pPr>
            <a:endParaRPr lang="en-US" sz="1300" dirty="0">
              <a:latin typeface="KG First Time In Forever" panose="02000506000000020003" pitchFamily="2" charset="0"/>
              <a:ea typeface="KBScaredStraight" panose="02000603000000000000" pitchFamily="2" charset="0"/>
            </a:endParaRPr>
          </a:p>
          <a:p>
            <a:pPr>
              <a:defRPr/>
            </a:pPr>
            <a:r>
              <a:rPr lang="en-US" sz="1300" b="1" dirty="0">
                <a:latin typeface="KG First Time In Forever" panose="02000506000000020003" pitchFamily="2" charset="0"/>
                <a:ea typeface="KBScaredStraight" panose="02000603000000000000" pitchFamily="2" charset="0"/>
              </a:rPr>
              <a:t>How Leaders Are Chosen</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Russians </a:t>
            </a:r>
            <a:r>
              <a:rPr lang="en-US" sz="1300" dirty="0">
                <a:solidFill>
                  <a:srgbClr val="FF0000"/>
                </a:solidFill>
                <a:latin typeface="KG First Time In Forever" panose="02000506000000020003" pitchFamily="2" charset="0"/>
                <a:ea typeface="KBScaredStraight" panose="02000603000000000000" pitchFamily="2" charset="0"/>
              </a:rPr>
              <a:t>directly elect </a:t>
            </a:r>
            <a:r>
              <a:rPr lang="en-US" sz="1300" dirty="0">
                <a:solidFill>
                  <a:sysClr val="windowText" lastClr="000000"/>
                </a:solidFill>
                <a:latin typeface="KG First Time In Forever" panose="02000506000000020003" pitchFamily="2" charset="0"/>
                <a:ea typeface="KBScaredStraight" panose="02000603000000000000" pitchFamily="2" charset="0"/>
              </a:rPr>
              <a:t>a </a:t>
            </a:r>
            <a:r>
              <a:rPr lang="en-US" sz="1300" b="1" dirty="0">
                <a:solidFill>
                  <a:sysClr val="windowText" lastClr="000000"/>
                </a:solidFill>
                <a:latin typeface="KG First Time In Forever" panose="02000506000000020003" pitchFamily="2" charset="0"/>
                <a:ea typeface="KBScaredStraight" panose="02000603000000000000" pitchFamily="2" charset="0"/>
              </a:rPr>
              <a:t>president</a:t>
            </a:r>
            <a:r>
              <a:rPr lang="en-US" sz="1300" dirty="0">
                <a:solidFill>
                  <a:sysClr val="windowText" lastClr="000000"/>
                </a:solidFill>
                <a:latin typeface="KG First Time In Forever" panose="02000506000000020003" pitchFamily="2" charset="0"/>
                <a:ea typeface="KBScaredStraight" panose="02000603000000000000" pitchFamily="2" charset="0"/>
              </a:rPr>
              <a:t> to serve as the chief executive for a six-year term.</a:t>
            </a:r>
          </a:p>
          <a:p>
            <a:pPr marL="171450" indent="-171450">
              <a:buFont typeface="Arial" panose="020B0604020202020204" pitchFamily="34" charset="0"/>
              <a:buChar char="•"/>
            </a:pPr>
            <a:r>
              <a:rPr lang="en-US" sz="1300" dirty="0">
                <a:solidFill>
                  <a:sysClr val="windowText" lastClr="000000"/>
                </a:solidFill>
                <a:latin typeface="KG First Time In Forever" panose="02000506000000020003" pitchFamily="2" charset="0"/>
                <a:ea typeface="KBScaredStraight" panose="02000603000000000000" pitchFamily="2" charset="0"/>
              </a:rPr>
              <a:t>The president then </a:t>
            </a:r>
            <a:r>
              <a:rPr lang="en-US" sz="1300" dirty="0">
                <a:solidFill>
                  <a:srgbClr val="FF0000"/>
                </a:solidFill>
                <a:latin typeface="KG First Time In Forever" panose="02000506000000020003" pitchFamily="2" charset="0"/>
                <a:ea typeface="KBScaredStraight" panose="02000603000000000000" pitchFamily="2" charset="0"/>
              </a:rPr>
              <a:t>appoints a </a:t>
            </a:r>
            <a:r>
              <a:rPr lang="en-US" sz="1300" b="1" dirty="0">
                <a:solidFill>
                  <a:srgbClr val="FF0000"/>
                </a:solidFill>
                <a:latin typeface="KG First Time In Forever" panose="02000506000000020003" pitchFamily="2" charset="0"/>
                <a:ea typeface="KBScaredStraight" panose="02000603000000000000" pitchFamily="2" charset="0"/>
              </a:rPr>
              <a:t>prime minister </a:t>
            </a:r>
            <a:r>
              <a:rPr lang="en-US" sz="1400" dirty="0">
                <a:latin typeface="KG First Time In Forever" panose="02000506000000020003" pitchFamily="2" charset="0"/>
                <a:ea typeface="KBScaredStraight" panose="02000603000000000000" pitchFamily="2" charset="0"/>
              </a:rPr>
              <a:t>to help with running the government</a:t>
            </a:r>
            <a:r>
              <a:rPr lang="en-US" sz="1300" dirty="0">
                <a:solidFill>
                  <a:sysClr val="windowText" lastClr="000000"/>
                </a:solidFill>
                <a:latin typeface="KG First Time In Forever" panose="02000506000000020003" pitchFamily="2" charset="0"/>
                <a:ea typeface="KBScaredStraight" panose="02000603000000000000" pitchFamily="2" charset="0"/>
              </a:rPr>
              <a:t>. </a:t>
            </a: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230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5</a:t>
            </a:r>
          </a:p>
        </p:txBody>
      </p:sp>
      <p:sp>
        <p:nvSpPr>
          <p:cNvPr id="6" name="TextBox 5"/>
          <p:cNvSpPr txBox="1"/>
          <p:nvPr/>
        </p:nvSpPr>
        <p:spPr>
          <a:xfrm rot="5400000">
            <a:off x="1284610" y="-10403"/>
            <a:ext cx="6642848" cy="6878806"/>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Russia’s bicameral legislature is called the </a:t>
            </a:r>
            <a:r>
              <a:rPr lang="en-US" sz="1400" dirty="0">
                <a:solidFill>
                  <a:srgbClr val="FF0000"/>
                </a:solidFill>
                <a:latin typeface="KG First Time In Forever" panose="02000506000000020003" pitchFamily="2" charset="0"/>
                <a:ea typeface="KBScaredStraight" panose="02000603000000000000" pitchFamily="2" charset="0"/>
              </a:rPr>
              <a:t>Federal Assembly</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It consists of </a:t>
            </a:r>
            <a:r>
              <a:rPr lang="en-US" sz="1400" dirty="0">
                <a:solidFill>
                  <a:srgbClr val="FF0000"/>
                </a:solidFill>
                <a:latin typeface="KG First Time In Forever" panose="02000506000000020003" pitchFamily="2" charset="0"/>
                <a:ea typeface="KBScaredStraight" panose="02000603000000000000" pitchFamily="2" charset="0"/>
              </a:rPr>
              <a:t>two houses </a:t>
            </a:r>
            <a:r>
              <a:rPr lang="en-US" sz="1400" dirty="0">
                <a:latin typeface="KG First Time In Forever" panose="02000506000000020003" pitchFamily="2" charset="0"/>
                <a:ea typeface="KBScaredStraight" panose="02000603000000000000" pitchFamily="2" charset="0"/>
              </a:rPr>
              <a:t>called the Federation Council and the State Duma.</a:t>
            </a:r>
          </a:p>
          <a:p>
            <a:pPr marL="171450" indent="-171450">
              <a:buFont typeface="Arial" panose="020B0604020202020204" pitchFamily="34" charset="0"/>
              <a:buChar char="•"/>
            </a:pPr>
            <a:r>
              <a:rPr lang="en-US" sz="1400" dirty="0">
                <a:latin typeface="KG First Time In Forever" panose="02000506000000020003" pitchFamily="2" charset="0"/>
                <a:ea typeface="KBScaredStraight" panose="02000603000000000000" pitchFamily="2" charset="0"/>
              </a:rPr>
              <a:t>Citizens vote to </a:t>
            </a:r>
            <a:r>
              <a:rPr lang="en-US" sz="1400" dirty="0">
                <a:solidFill>
                  <a:srgbClr val="FF0000"/>
                </a:solidFill>
                <a:latin typeface="KG First Time In Forever" panose="02000506000000020003" pitchFamily="2" charset="0"/>
                <a:ea typeface="KBScaredStraight" panose="02000603000000000000" pitchFamily="2" charset="0"/>
              </a:rPr>
              <a:t>elect representatives </a:t>
            </a:r>
            <a:r>
              <a:rPr lang="en-US" sz="1400" dirty="0">
                <a:latin typeface="KG First Time In Forever" panose="02000506000000020003" pitchFamily="2" charset="0"/>
                <a:ea typeface="KBScaredStraight" panose="02000603000000000000" pitchFamily="2" charset="0"/>
              </a:rPr>
              <a:t>to the State Duma, while members of the Federation Council are appointed by Russia’s many lower district governments.</a:t>
            </a: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Presidential Democracy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 has a </a:t>
            </a:r>
            <a:r>
              <a:rPr lang="en-US" sz="1400" dirty="0">
                <a:solidFill>
                  <a:srgbClr val="FF0000"/>
                </a:solidFill>
                <a:latin typeface="KG First Time In Forever" panose="02000506000000020003" pitchFamily="2" charset="0"/>
                <a:ea typeface="KBScaredStraight" panose="02000603000000000000" pitchFamily="2" charset="0"/>
              </a:rPr>
              <a:t>presidential</a:t>
            </a:r>
            <a:r>
              <a:rPr lang="en-US" sz="1400" dirty="0">
                <a:solidFill>
                  <a:sysClr val="windowText" lastClr="000000"/>
                </a:solidFill>
                <a:latin typeface="KG First Time In Forever" panose="02000506000000020003" pitchFamily="2" charset="0"/>
                <a:ea typeface="KBScaredStraight" panose="02000603000000000000" pitchFamily="2" charset="0"/>
              </a:rPr>
              <a:t> democracy.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Citizens directly </a:t>
            </a:r>
            <a:r>
              <a:rPr lang="en-US" sz="1400" dirty="0">
                <a:solidFill>
                  <a:srgbClr val="FF0000"/>
                </a:solidFill>
                <a:latin typeface="KG First Time In Forever" panose="02000506000000020003" pitchFamily="2" charset="0"/>
                <a:ea typeface="KBScaredStraight" panose="02000603000000000000" pitchFamily="2" charset="0"/>
              </a:rPr>
              <a:t>elect the president </a:t>
            </a:r>
            <a:r>
              <a:rPr lang="en-US" sz="1400" dirty="0">
                <a:solidFill>
                  <a:sysClr val="windowText" lastClr="000000"/>
                </a:solidFill>
                <a:latin typeface="KG First Time In Forever" panose="02000506000000020003" pitchFamily="2" charset="0"/>
                <a:ea typeface="KBScaredStraight" panose="02000603000000000000" pitchFamily="2" charset="0"/>
              </a:rPr>
              <a:t>every six years.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executive branch (president) </a:t>
            </a:r>
            <a:r>
              <a:rPr lang="en-US" sz="1400" dirty="0">
                <a:solidFill>
                  <a:srgbClr val="FF0000"/>
                </a:solidFill>
                <a:latin typeface="KG First Time In Forever" panose="02000506000000020003" pitchFamily="2" charset="0"/>
                <a:ea typeface="KBScaredStraight" panose="02000603000000000000" pitchFamily="2" charset="0"/>
              </a:rPr>
              <a:t>works independently </a:t>
            </a:r>
            <a:r>
              <a:rPr lang="en-US" sz="1400" dirty="0">
                <a:solidFill>
                  <a:sysClr val="windowText" lastClr="000000"/>
                </a:solidFill>
                <a:latin typeface="KG First Time In Forever" panose="02000506000000020003" pitchFamily="2" charset="0"/>
                <a:ea typeface="KBScaredStraight" panose="02000603000000000000" pitchFamily="2" charset="0"/>
              </a:rPr>
              <a:t>of the legislative branch (Federal Assembly.</a:t>
            </a:r>
            <a:endParaRPr lang="en-US" sz="1400" dirty="0">
              <a:latin typeface="KG First Time In Forever" panose="02000506000000020003" pitchFamily="2" charset="0"/>
              <a:ea typeface="KBScaredStraight" panose="02000603000000000000" pitchFamily="2" charset="0"/>
            </a:endParaRP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Role of Citizens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Citizens age </a:t>
            </a:r>
            <a:r>
              <a:rPr lang="en-US" sz="1400" dirty="0">
                <a:solidFill>
                  <a:srgbClr val="FF0000"/>
                </a:solidFill>
                <a:latin typeface="KG First Time In Forever" panose="02000506000000020003" pitchFamily="2" charset="0"/>
                <a:ea typeface="KBScaredStraight" panose="02000603000000000000" pitchFamily="2" charset="0"/>
              </a:rPr>
              <a:t>18 and older </a:t>
            </a:r>
            <a:r>
              <a:rPr lang="en-US" sz="1400" dirty="0">
                <a:solidFill>
                  <a:sysClr val="windowText" lastClr="000000"/>
                </a:solidFill>
                <a:latin typeface="KG First Time In Forever" panose="02000506000000020003" pitchFamily="2" charset="0"/>
                <a:ea typeface="KBScaredStraight" panose="02000603000000000000" pitchFamily="2" charset="0"/>
              </a:rPr>
              <a:t>are free to vote or run for office.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Russians have a lot </a:t>
            </a:r>
            <a:r>
              <a:rPr lang="en-US" sz="1400" dirty="0">
                <a:solidFill>
                  <a:srgbClr val="FF0000"/>
                </a:solidFill>
                <a:latin typeface="KG First Time In Forever" panose="02000506000000020003" pitchFamily="2" charset="0"/>
                <a:ea typeface="KBScaredStraight" panose="02000603000000000000" pitchFamily="2" charset="0"/>
              </a:rPr>
              <a:t>more influence </a:t>
            </a:r>
            <a:r>
              <a:rPr lang="en-US" sz="1400" dirty="0">
                <a:solidFill>
                  <a:sysClr val="windowText" lastClr="000000"/>
                </a:solidFill>
                <a:latin typeface="KG First Time In Forever" panose="02000506000000020003" pitchFamily="2" charset="0"/>
                <a:ea typeface="KBScaredStraight" panose="02000603000000000000" pitchFamily="2" charset="0"/>
              </a:rPr>
              <a:t>over the government today than they did a couple decades ago.</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Russia adopted a new constitution in 1993 that guarantees </a:t>
            </a:r>
            <a:r>
              <a:rPr lang="en-US" sz="1400" dirty="0">
                <a:solidFill>
                  <a:srgbClr val="FF0000"/>
                </a:solidFill>
                <a:latin typeface="KG First Time In Forever" panose="02000506000000020003" pitchFamily="2" charset="0"/>
                <a:ea typeface="KBScaredStraight" panose="02000603000000000000" pitchFamily="2" charset="0"/>
              </a:rPr>
              <a:t>basic freedoms </a:t>
            </a:r>
            <a:r>
              <a:rPr lang="en-US" sz="1400" dirty="0">
                <a:solidFill>
                  <a:sysClr val="windowText" lastClr="000000"/>
                </a:solidFill>
                <a:latin typeface="KG First Time In Forever" panose="02000506000000020003" pitchFamily="2" charset="0"/>
                <a:ea typeface="KBScaredStraight" panose="02000603000000000000" pitchFamily="2" charset="0"/>
              </a:rPr>
              <a:t>of speech, religion, the press, assembly, etc.</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Other important rights granted, which were denied during Communist rule, include freedom of movement, mail correspondence, and right to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private telephone calls</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a:t>
            </a:r>
          </a:p>
          <a:p>
            <a:endPar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400" b="1" dirty="0">
                <a:latin typeface="KG First Time In Forever" panose="02000506000000020003" pitchFamily="2" charset="0"/>
                <a:ea typeface="KBScaredStraight" panose="02000603000000000000" pitchFamily="2" charset="0"/>
                <a:cs typeface="KBScaredStraight" panose="02000603000000000000" pitchFamily="2" charset="0"/>
              </a:rPr>
              <a:t>Struggles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Unfortunately, freedoms for Russia’s citizens are </a:t>
            </a:r>
            <a:r>
              <a:rPr lang="en-US" sz="1400" dirty="0">
                <a:solidFill>
                  <a:srgbClr val="FF0000"/>
                </a:solidFill>
                <a:latin typeface="KG First Time In Forever" panose="02000506000000020003" pitchFamily="2" charset="0"/>
                <a:ea typeface="KBScaredStraight" panose="02000603000000000000" pitchFamily="2" charset="0"/>
              </a:rPr>
              <a:t>not absolute</a:t>
            </a:r>
            <a:r>
              <a:rPr lang="en-US" sz="1400" dirty="0">
                <a:solidFill>
                  <a:sysClr val="windowText" lastClr="000000"/>
                </a:solidFill>
                <a:latin typeface="KG First Time In Forever" panose="02000506000000020003" pitchFamily="2" charset="0"/>
                <a:ea typeface="KBScaredStraight" panose="02000603000000000000" pitchFamily="2" charset="0"/>
              </a:rPr>
              <a:t>.</a:t>
            </a:r>
            <a:endParaRPr lang="en-US" altLang="en-US" sz="1400" dirty="0">
              <a:solidFill>
                <a:sysClr val="windowText" lastClr="000000"/>
              </a:solidFill>
              <a:latin typeface="KG First Time In Forever" panose="02000506000000020003" pitchFamily="2" charset="0"/>
              <a:ea typeface="KBScaredStraight" panose="02000603000000000000" pitchFamily="2" charset="0"/>
              <a:cs typeface="KBScaredStraight" panose="02000603000000000000" pitchFamily="2" charset="0"/>
            </a:endParaRP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Even though Russia is a democracy, the Russian government is often accused of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violating citizens’ freedom </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of speech.</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The government often uses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censorship</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 with the press and media so that information is manipulated.</a:t>
            </a:r>
          </a:p>
          <a:p>
            <a:pPr marL="171450" indent="-171450">
              <a:buFont typeface="Arial" panose="020B0604020202020204" pitchFamily="34" charset="0"/>
              <a:buChar char="•"/>
            </a:pP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Russians who criticize the government often </a:t>
            </a: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face consequences</a:t>
            </a:r>
            <a:r>
              <a:rPr lang="en-US" altLang="en-US" sz="1400" dirty="0">
                <a:latin typeface="KG First Time In Forever" panose="02000506000000020003" pitchFamily="2" charset="0"/>
                <a:ea typeface="KBScaredStraight" panose="02000603000000000000" pitchFamily="2" charset="0"/>
                <a:cs typeface="KBScaredStraight" panose="02000603000000000000" pitchFamily="2" charset="0"/>
              </a:rPr>
              <a:t>, such as jail time. </a:t>
            </a:r>
          </a:p>
          <a:p>
            <a:endParaRPr lang="en-US" altLang="en-US" sz="1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571486" indent="-571486">
              <a:buFont typeface="Arial" panose="020B0604020202020204" pitchFamily="34" charset="0"/>
              <a:buChar char="•"/>
            </a:pPr>
            <a:endParaRPr lang="en-US" sz="1200" dirty="0">
              <a:solidFill>
                <a:sysClr val="windowText" lastClr="000000"/>
              </a:solidFill>
              <a:latin typeface="KG First Time In Forever" panose="02000506000000020003" pitchFamily="2" charset="0"/>
              <a:ea typeface="KBScaredStraight" panose="02000603000000000000" pitchFamily="2" charset="0"/>
            </a:endParaRPr>
          </a:p>
          <a:p>
            <a:endParaRPr lang="en-US" sz="1200" b="1" dirty="0">
              <a:latin typeface="KG First Time In Forever" panose="02000506000000020003" pitchFamily="2" charset="0"/>
              <a:ea typeface="KBScaredStraight" panose="02000603000000000000" pitchFamily="2" charset="0"/>
            </a:endParaRPr>
          </a:p>
          <a:p>
            <a:pPr>
              <a:defRPr/>
            </a:pP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0339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3"/>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496044" y="2960418"/>
            <a:ext cx="8151912" cy="1300356"/>
          </a:xfrm>
          <a:prstGeom prst="rect">
            <a:avLst/>
          </a:prstGeom>
          <a:noFill/>
        </p:spPr>
        <p:txBody>
          <a:bodyPr wrap="none" lIns="68580" tIns="34290" rIns="68580" bIns="34290">
            <a:spAutoFit/>
          </a:bodyPr>
          <a:lstStyle/>
          <a:p>
            <a:pPr algn="ctr"/>
            <a:r>
              <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GOVERNMENTS</a:t>
            </a:r>
          </a:p>
        </p:txBody>
      </p:sp>
      <p:sp>
        <p:nvSpPr>
          <p:cNvPr id="11" name="TextBox 10"/>
          <p:cNvSpPr txBox="1"/>
          <p:nvPr/>
        </p:nvSpPr>
        <p:spPr>
          <a:xfrm>
            <a:off x="496044" y="1200935"/>
            <a:ext cx="8151912" cy="1862048"/>
          </a:xfrm>
          <a:prstGeom prst="rect">
            <a:avLst/>
          </a:prstGeom>
          <a:noFill/>
        </p:spPr>
        <p:txBody>
          <a:bodyPr wrap="square" rtlCol="0">
            <a:spAutoFit/>
          </a:bodyPr>
          <a:lstStyle/>
          <a:p>
            <a:pPr algn="ctr"/>
            <a:r>
              <a:rPr lang="en-US" sz="11500" dirty="0">
                <a:latin typeface="KG Eyes Wide Open" panose="02000506000000020004" pitchFamily="2" charset="0"/>
                <a:ea typeface="KBScaredStraight" panose="02000603000000000000" pitchFamily="2" charset="0"/>
              </a:rPr>
              <a:t>Europe’s</a:t>
            </a:r>
            <a:r>
              <a:rPr lang="en-US" sz="6600" dirty="0">
                <a:latin typeface="KG Eyes Wide Open" panose="02000506000000020004" pitchFamily="2" charset="0"/>
                <a:ea typeface="KBScaredStraight" panose="02000603000000000000" pitchFamily="2" charset="0"/>
              </a:rPr>
              <a:t> </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625" y="5187081"/>
            <a:ext cx="1463040" cy="1463040"/>
          </a:xfrm>
          <a:prstGeom prst="rect">
            <a:avLst/>
          </a:prstGeom>
          <a:effectLst>
            <a:outerShdw blurRad="63500" sx="102000" sy="102000" algn="ctr" rotWithShape="0">
              <a:prstClr val="black">
                <a:alpha val="40000"/>
              </a:prstClr>
            </a:outerShdw>
          </a:effectLst>
        </p:spPr>
      </p:pic>
      <p:sp>
        <p:nvSpPr>
          <p:cNvPr id="13" name="TextBox 12">
            <a:extLst>
              <a:ext uri="{FF2B5EF4-FFF2-40B4-BE49-F238E27FC236}">
                <a16:creationId xmlns:a16="http://schemas.microsoft.com/office/drawing/2014/main" id="{2DA1E1C8-13BA-4DCA-AC41-1D6BD7C09E42}"/>
              </a:ext>
            </a:extLst>
          </p:cNvPr>
          <p:cNvSpPr txBox="1"/>
          <p:nvPr/>
        </p:nvSpPr>
        <p:spPr>
          <a:xfrm>
            <a:off x="209031" y="4290163"/>
            <a:ext cx="8782209" cy="1569660"/>
          </a:xfrm>
          <a:prstGeom prst="rect">
            <a:avLst/>
          </a:prstGeom>
          <a:noFill/>
        </p:spPr>
        <p:txBody>
          <a:bodyPr wrap="square" rtlCol="0">
            <a:spAutoFit/>
          </a:bodyPr>
          <a:lstStyle/>
          <a:p>
            <a:pPr algn="ctr"/>
            <a:r>
              <a:rPr lang="en-US" sz="4800" dirty="0">
                <a:latin typeface="KG HAPPY Solid" panose="02000000000000000000" pitchFamily="2" charset="0"/>
              </a:rPr>
              <a:t>UK, Germany,</a:t>
            </a:r>
          </a:p>
          <a:p>
            <a:pPr algn="ctr"/>
            <a:r>
              <a:rPr lang="en-US" sz="4800" dirty="0">
                <a:latin typeface="KG HAPPY Solid" panose="02000000000000000000" pitchFamily="2" charset="0"/>
              </a:rPr>
              <a:t>&amp; Russia</a:t>
            </a:r>
          </a:p>
        </p:txBody>
      </p:sp>
    </p:spTree>
    <p:extLst>
      <p:ext uri="{BB962C8B-B14F-4D97-AF65-F5344CB8AC3E}">
        <p14:creationId xmlns:p14="http://schemas.microsoft.com/office/powerpoint/2010/main" val="2716933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247864"/>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How do citizens participate in government?</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b="1" dirty="0">
                <a:solidFill>
                  <a:sysClr val="windowText" lastClr="000000"/>
                </a:solidFill>
                <a:latin typeface="KG First Time In Forever" panose="02000506000000020003" pitchFamily="2" charset="0"/>
                <a:ea typeface="KBScaredStraight" panose="02000603000000000000" pitchFamily="2" charset="0"/>
              </a:rPr>
              <a:t>AUTOCRACY</a:t>
            </a:r>
            <a:r>
              <a:rPr lang="en-US" sz="3000" dirty="0">
                <a:solidFill>
                  <a:sysClr val="windowText" lastClr="000000"/>
                </a:solidFill>
                <a:latin typeface="KG First Time In Forever" panose="02000506000000020003" pitchFamily="2" charset="0"/>
                <a:ea typeface="KBScaredStraight" panose="02000603000000000000" pitchFamily="2" charset="0"/>
              </a:rPr>
              <a:t>: citizens have a very limited role in government; one person has all of the power</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b="1" dirty="0">
                <a:solidFill>
                  <a:sysClr val="windowText" lastClr="000000"/>
                </a:solidFill>
                <a:latin typeface="KG First Time In Forever" panose="02000506000000020003" pitchFamily="2" charset="0"/>
                <a:ea typeface="KBScaredStraight" panose="02000603000000000000" pitchFamily="2" charset="0"/>
              </a:rPr>
              <a:t>DEMOCRACY</a:t>
            </a:r>
            <a:r>
              <a:rPr lang="en-US" sz="3000" dirty="0">
                <a:solidFill>
                  <a:sysClr val="windowText" lastClr="000000"/>
                </a:solidFill>
                <a:latin typeface="KG First Time In Forever" panose="02000506000000020003" pitchFamily="2" charset="0"/>
                <a:ea typeface="KBScaredStraight" panose="02000603000000000000" pitchFamily="2" charset="0"/>
              </a:rPr>
              <a:t>: </a:t>
            </a:r>
            <a:r>
              <a:rPr lang="en-US" sz="3000" dirty="0">
                <a:latin typeface="KG First Time In Forever" panose="02000506000000020003" pitchFamily="2" charset="0"/>
                <a:ea typeface="KBScaredStraight" panose="02000603000000000000" pitchFamily="2" charset="0"/>
              </a:rPr>
              <a:t>supreme power is vested in the people &amp; exercised by them directly or indirectly through a system of representation involving free elections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8226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671972"/>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STANDARDS:</a:t>
            </a:r>
            <a:endParaRPr lang="en-US" sz="3600" dirty="0"/>
          </a:p>
          <a:p>
            <a:r>
              <a:rPr lang="en-US" sz="2800" b="1" dirty="0">
                <a:latin typeface="KG First Time In Forever" panose="02000506000000020003" pitchFamily="2" charset="0"/>
                <a:ea typeface="KBScaredStraight" panose="02000603000000000000" pitchFamily="2" charset="0"/>
              </a:rPr>
              <a:t>SS6CG3 Compare and contrast various forms of government. </a:t>
            </a:r>
          </a:p>
          <a:p>
            <a:pPr marL="457200" indent="-457200">
              <a:buAutoNum type="alphaLcPeriod"/>
            </a:pPr>
            <a:r>
              <a:rPr lang="en-US" sz="2800" dirty="0">
                <a:latin typeface="KG First Time In Forever" panose="02000506000000020003" pitchFamily="2" charset="0"/>
                <a:ea typeface="KBScaredStraight" panose="02000603000000000000" pitchFamily="2" charset="0"/>
              </a:rPr>
              <a:t>Explain citizen participation in autocratic and democratic governments. [i.e., role of citizens in choosing the leaders of the United Kingdom (parliamentary democracy), Germany (parliamentary democracy), and Russia (presidential democracy)]. </a:t>
            </a:r>
          </a:p>
          <a:p>
            <a:pPr marL="457200" indent="-457200">
              <a:buAutoNum type="alphaLcPeriod"/>
            </a:pPr>
            <a:r>
              <a:rPr lang="en-US" sz="2800" dirty="0">
                <a:latin typeface="KG First Time In Forever" panose="02000506000000020003" pitchFamily="2" charset="0"/>
                <a:ea typeface="KBScaredStraight" panose="02000603000000000000" pitchFamily="2" charset="0"/>
              </a:rPr>
              <a:t>Describe the two predominant forms of democratic governments: parliamentary and presidential.</a:t>
            </a:r>
            <a:endParaRPr lang="en-US" sz="20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2095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250825" y="0"/>
            <a:ext cx="4793620"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Change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708981"/>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For centuries, absolute monarchs ruled many European nations.</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Under this system, kings and queens held most of the power and citizens had a very limited (if any) role in the government.</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Much has changed in Europe today, as most countries are democracies where the citizens hold the most power.</a:t>
            </a: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179014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817251"/>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ysClr val="windowText" lastClr="000000"/>
                </a:solidFill>
                <a:latin typeface="KG First Time In Forever" panose="02000506000000020003" pitchFamily="2" charset="0"/>
                <a:ea typeface="KBScaredStraight" panose="02000603000000000000" pitchFamily="2" charset="0"/>
              </a:rPr>
              <a:t>What are the two types of democratic governments?</a:t>
            </a:r>
          </a:p>
          <a:p>
            <a:pPr marL="457200" indent="-457200">
              <a:buFont typeface="Arial" panose="020B0604020202020204" pitchFamily="34" charset="0"/>
              <a:buChar char="•"/>
            </a:pPr>
            <a:endParaRPr lang="en-US" sz="16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PARLIAMENTARY: </a:t>
            </a:r>
            <a:r>
              <a:rPr lang="en-US" sz="2700" dirty="0">
                <a:latin typeface="KG First Time In Forever" panose="02000506000000020003" pitchFamily="2" charset="0"/>
                <a:ea typeface="KBScaredStraight" panose="02000603000000000000" pitchFamily="2" charset="0"/>
              </a:rPr>
              <a:t>citizens elect members of Parliament, and then the members select the leader.</a:t>
            </a:r>
          </a:p>
          <a:p>
            <a:pPr marL="914400" lvl="1" indent="-457200">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The leader works with or through the legislature.</a:t>
            </a:r>
          </a:p>
          <a:p>
            <a:pPr marL="914400" lvl="1" indent="-457200">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700" b="1" dirty="0">
                <a:latin typeface="KG First Time In Forever" panose="02000506000000020003" pitchFamily="2" charset="0"/>
                <a:ea typeface="KBScaredStraight" panose="02000603000000000000" pitchFamily="2" charset="0"/>
              </a:rPr>
              <a:t>PRESIDENTIAL: </a:t>
            </a:r>
            <a:r>
              <a:rPr lang="en-US" sz="2700" dirty="0">
                <a:latin typeface="KG First Time In Forever" panose="02000506000000020003" pitchFamily="2" charset="0"/>
                <a:ea typeface="KBScaredStraight" panose="02000603000000000000" pitchFamily="2" charset="0"/>
              </a:rPr>
              <a:t>system of government in which the leader is constitutionally independent of the legislature.</a:t>
            </a:r>
          </a:p>
          <a:p>
            <a:pPr marL="914400" lvl="1" indent="-457200">
              <a:buFont typeface="Arial" panose="020B0604020202020204" pitchFamily="34" charset="0"/>
              <a:buChar char="•"/>
              <a:defRPr/>
            </a:pPr>
            <a:r>
              <a:rPr lang="en-US" sz="2700" dirty="0">
                <a:latin typeface="KG First Time In Forever" panose="02000506000000020003" pitchFamily="2" charset="0"/>
                <a:ea typeface="KBScaredStraight" panose="02000603000000000000" pitchFamily="2" charset="0"/>
              </a:rPr>
              <a:t>Citizens directly elect leader, who works separately from legislature.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39769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5" y="0"/>
            <a:ext cx="8154027" cy="1300356"/>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35036" y="1475134"/>
            <a:ext cx="7798777" cy="5170646"/>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A majority of European governments have parliamentary democracies.</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The legislature (Parliament) holds much power and elects a prime minister to be the chief executive.</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Parliamentary democracies also often have a head of state who represents the country at ceremonial functions but typically holds very little real power.</a:t>
            </a: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811292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9056" y="0"/>
            <a:ext cx="7237174"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Presidential</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170646"/>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Several presidential democracies can also be found in Europe.</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In countries with presidential democracies, power is divided between separate executive and legislative branches.</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The chief executive is elected by the people, and also acts as the head of state in some cases.</a:t>
            </a: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972440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03947" y="0"/>
            <a:ext cx="748737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Let’s Review</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8225" y="1423467"/>
            <a:ext cx="7798777" cy="6801862"/>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Know the difference when it comes to leadership:</a:t>
            </a:r>
          </a:p>
          <a:p>
            <a:pPr marL="457200" indent="-457200">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latin typeface="KG First Time In Forever" panose="02000506000000020003" pitchFamily="2" charset="0"/>
                <a:ea typeface="KBScaredStraight" panose="02000603000000000000" pitchFamily="2" charset="0"/>
              </a:rPr>
              <a:t>Chief Executive: </a:t>
            </a:r>
            <a:r>
              <a:rPr lang="en-US" sz="2800" dirty="0">
                <a:latin typeface="KG First Time In Forever" panose="02000506000000020003" pitchFamily="2" charset="0"/>
                <a:ea typeface="KBScaredStraight" panose="02000603000000000000" pitchFamily="2" charset="0"/>
              </a:rPr>
              <a:t>is the Head of Government; this is a country’s top powerful official who manages the day-to-day activities of the government.</a:t>
            </a:r>
          </a:p>
          <a:p>
            <a:pPr marL="457200" indent="-457200">
              <a:buFont typeface="Arial" panose="020B0604020202020204" pitchFamily="34" charset="0"/>
              <a:buChar char="•"/>
              <a:defRPr/>
            </a:pPr>
            <a:endParaRPr lang="en-US" sz="28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b="1" dirty="0">
                <a:latin typeface="KG First Time In Forever" panose="02000506000000020003" pitchFamily="2" charset="0"/>
                <a:ea typeface="KBScaredStraight" panose="02000603000000000000" pitchFamily="2" charset="0"/>
              </a:rPr>
              <a:t>Head of State: </a:t>
            </a:r>
            <a:r>
              <a:rPr lang="en-US" sz="2800" dirty="0">
                <a:latin typeface="KG First Time In Forever" panose="02000506000000020003" pitchFamily="2" charset="0"/>
                <a:ea typeface="KBScaredStraight" panose="02000603000000000000" pitchFamily="2" charset="0"/>
              </a:rPr>
              <a:t>is a leader who officially represents the nation during ceremonial events, but in reality holds very little political power.</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51072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1380985" y="1224039"/>
            <a:ext cx="6438301" cy="3023905"/>
          </a:xfrm>
          <a:prstGeom prst="rect">
            <a:avLst/>
          </a:prstGeom>
          <a:noFill/>
        </p:spPr>
        <p:txBody>
          <a:bodyPr wrap="none" lIns="68580" tIns="34290" rIns="68580" bIns="34290">
            <a:spAutoFit/>
          </a:bodyPr>
          <a:lstStyle/>
          <a:p>
            <a:pPr algn="ctr"/>
            <a:r>
              <a:rPr lang="en-US" sz="96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UNITED</a:t>
            </a:r>
          </a:p>
          <a:p>
            <a:pPr algn="ctr"/>
            <a:r>
              <a:rPr lang="en-US" sz="96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KINGDOM</a:t>
            </a:r>
            <a:endParaRPr lang="en-US" sz="88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1355773" y="4118293"/>
            <a:ext cx="6488723" cy="1938992"/>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Parliamentary Democracy</a:t>
            </a:r>
          </a:p>
        </p:txBody>
      </p:sp>
    </p:spTree>
    <p:extLst>
      <p:ext uri="{BB962C8B-B14F-4D97-AF65-F5344CB8AC3E}">
        <p14:creationId xmlns:p14="http://schemas.microsoft.com/office/powerpoint/2010/main" val="2613238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708981"/>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In the past, the United Kingdom was a powerful monarchy.</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The reigning king or queen had the ultimate power and British citizens had little to no right to participate in government.</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Today, the monarch still reigns, but has very little influence in the country’s government.</a:t>
            </a:r>
            <a:endParaRPr lang="en-US" sz="30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130312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a:extLst>
              <a:ext uri="{FF2B5EF4-FFF2-40B4-BE49-F238E27FC236}">
                <a16:creationId xmlns:a16="http://schemas.microsoft.com/office/drawing/2014/main" id="{1E400A23-252C-491A-88B6-BB61F84568E0}"/>
              </a:ext>
            </a:extLst>
          </p:cNvPr>
          <p:cNvSpPr txBox="1"/>
          <p:nvPr/>
        </p:nvSpPr>
        <p:spPr>
          <a:xfrm>
            <a:off x="455446" y="-39807"/>
            <a:ext cx="8233095" cy="1200329"/>
          </a:xfrm>
          <a:prstGeom prst="rect">
            <a:avLst/>
          </a:prstGeom>
          <a:noFill/>
        </p:spPr>
        <p:txBody>
          <a:bodyPr wrap="square" rtlCol="0">
            <a:spAutoFit/>
          </a:bodyPr>
          <a:lstStyle/>
          <a:p>
            <a:pPr algn="ctr"/>
            <a:r>
              <a:rPr lang="en-US" sz="3600" dirty="0">
                <a:solidFill>
                  <a:srgbClr val="231F20"/>
                </a:solidFill>
                <a:latin typeface="KG First Time In Forever" panose="02000506000000020003" pitchFamily="2" charset="0"/>
                <a:ea typeface="KBScaredStraight" panose="02000603000000000000" pitchFamily="2" charset="0"/>
              </a:rPr>
              <a:t>Palace of Westminster</a:t>
            </a:r>
          </a:p>
          <a:p>
            <a:pPr algn="ctr"/>
            <a:r>
              <a:rPr lang="en-US" sz="3600" dirty="0">
                <a:solidFill>
                  <a:srgbClr val="231F20"/>
                </a:solidFill>
                <a:latin typeface="KG First Time In Forever" panose="02000506000000020003" pitchFamily="2" charset="0"/>
                <a:ea typeface="KBScaredStraight" panose="02000603000000000000" pitchFamily="2" charset="0"/>
              </a:rPr>
              <a:t>(House of UK’s Parliament)</a:t>
            </a:r>
          </a:p>
        </p:txBody>
      </p:sp>
      <p:pic>
        <p:nvPicPr>
          <p:cNvPr id="11" name="Picture 10">
            <a:extLst>
              <a:ext uri="{FF2B5EF4-FFF2-40B4-BE49-F238E27FC236}">
                <a16:creationId xmlns:a16="http://schemas.microsoft.com/office/drawing/2014/main" id="{84BA4B0B-AEB9-4DF7-8871-43F54029E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10" y="1160522"/>
            <a:ext cx="8201568"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22450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8225" y="1423467"/>
            <a:ext cx="7798777" cy="5816977"/>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a:t>
            </a:r>
            <a:r>
              <a:rPr lang="en-US" sz="280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2800" dirty="0">
                <a:solidFill>
                  <a:sysClr val="windowText" lastClr="000000"/>
                </a:solidFill>
                <a:latin typeface="KG First Time In Forever" panose="02000506000000020003" pitchFamily="2" charset="0"/>
                <a:ea typeface="KBScaredStraight" panose="02000603000000000000" pitchFamily="2" charset="0"/>
              </a:rPr>
              <a:t>is the chief executive of the national government that holds the most political power.</a:t>
            </a:r>
          </a:p>
          <a:p>
            <a:pPr marL="1028686" lvl="1" indent="-571486">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rPr>
              <a:t>He or she leads Parliament in making and enforcing laws in the UK.</a:t>
            </a: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a:t>
            </a:r>
            <a:r>
              <a:rPr lang="en-US" sz="2800" b="1" dirty="0">
                <a:solidFill>
                  <a:sysClr val="windowText" lastClr="000000"/>
                </a:solidFill>
                <a:latin typeface="KG First Time In Forever" panose="02000506000000020003" pitchFamily="2" charset="0"/>
                <a:ea typeface="KBScaredStraight" panose="02000603000000000000" pitchFamily="2" charset="0"/>
              </a:rPr>
              <a:t>monarch</a:t>
            </a:r>
            <a:r>
              <a:rPr lang="en-US" sz="2800" dirty="0">
                <a:solidFill>
                  <a:sysClr val="windowText" lastClr="000000"/>
                </a:solidFill>
                <a:latin typeface="KG First Time In Forever" panose="02000506000000020003" pitchFamily="2" charset="0"/>
                <a:ea typeface="KBScaredStraight" panose="02000603000000000000" pitchFamily="2" charset="0"/>
              </a:rPr>
              <a:t> is the head of state who performs mostly ceremonial duties and holds little political power.</a:t>
            </a:r>
          </a:p>
          <a:p>
            <a:pPr marL="1028686" lvl="1" indent="-571486">
              <a:buFont typeface="Arial" panose="020B0604020202020204" pitchFamily="34" charset="0"/>
              <a:buChar char="•"/>
            </a:pPr>
            <a:r>
              <a:rPr lang="en-US" altLang="en-US" sz="2800" dirty="0">
                <a:latin typeface="KG First Time In Forever" panose="02000506000000020003" pitchFamily="2" charset="0"/>
                <a:ea typeface="KBScaredStraight" panose="02000603000000000000" pitchFamily="2" charset="0"/>
                <a:cs typeface="KBScaredStraight" panose="02000603000000000000" pitchFamily="2" charset="0"/>
              </a:rPr>
              <a:t>This role is restricted by the constitution of the United Kingdom (</a:t>
            </a:r>
            <a:r>
              <a:rPr lang="en-US" altLang="en-US" sz="2800" b="1" dirty="0">
                <a:latin typeface="KG First Time In Forever" panose="02000506000000020003" pitchFamily="2" charset="0"/>
                <a:ea typeface="KBScaredStraight" panose="02000603000000000000" pitchFamily="2" charset="0"/>
                <a:cs typeface="KBScaredStraight" panose="02000603000000000000" pitchFamily="2" charset="0"/>
              </a:rPr>
              <a:t>constitutional monarchy</a:t>
            </a:r>
            <a:r>
              <a:rPr lang="en-US" altLang="en-US" sz="2800" dirty="0">
                <a:latin typeface="KG First Time In Forever" panose="02000506000000020003" pitchFamily="2" charset="0"/>
                <a:ea typeface="KBScaredStraight" panose="02000603000000000000" pitchFamily="2" charset="0"/>
                <a:cs typeface="KBScaredStraight" panose="02000603000000000000" pitchFamily="2" charset="0"/>
              </a:rPr>
              <a:t>).</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716103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87B8765-3D69-7504-2732-12D59E0D1118}"/>
              </a:ext>
            </a:extLst>
          </p:cNvPr>
          <p:cNvSpPr>
            <a:spLocks noGrp="1"/>
          </p:cNvSpPr>
          <p:nvPr>
            <p:ph type="title"/>
          </p:nvPr>
        </p:nvSpPr>
        <p:spPr/>
        <p:txBody>
          <a:bodyPr/>
          <a:lstStyle/>
          <a:p>
            <a:endParaRPr lang="en-US"/>
          </a:p>
        </p:txBody>
      </p:sp>
      <p:pic>
        <p:nvPicPr>
          <p:cNvPr id="15" name="Content Placeholder 14">
            <a:extLst>
              <a:ext uri="{FF2B5EF4-FFF2-40B4-BE49-F238E27FC236}">
                <a16:creationId xmlns:a16="http://schemas.microsoft.com/office/drawing/2014/main" id="{79C3AFD0-2BEF-DC68-19AB-6587524AFAF1}"/>
              </a:ext>
              <a:ext uri="{C183D7F6-B498-43B3-948B-1728B52AA6E4}">
                <adec:decorative xmlns:adec="http://schemas.microsoft.com/office/drawing/2017/decorative" val="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626932" y="1825625"/>
            <a:ext cx="5890136" cy="4351338"/>
          </a:xfrm>
        </p:spPr>
      </p:pic>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b="1" dirty="0">
                <a:latin typeface="Lora" pitchFamily="2" charset="0"/>
                <a:ea typeface="KBScaredStraight" panose="02000603000000000000" pitchFamily="2" charset="0"/>
              </a:rPr>
              <a:t>Rishi Sunak</a:t>
            </a:r>
          </a:p>
        </p:txBody>
      </p:sp>
      <p:sp>
        <p:nvSpPr>
          <p:cNvPr id="12" name="TextBox 11"/>
          <p:cNvSpPr txBox="1"/>
          <p:nvPr/>
        </p:nvSpPr>
        <p:spPr>
          <a:xfrm>
            <a:off x="311426" y="5846543"/>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UK’s Prime Minister</a:t>
            </a:r>
          </a:p>
        </p:txBody>
      </p:sp>
      <p:sp>
        <p:nvSpPr>
          <p:cNvPr id="17" name="TextBox 16">
            <a:extLst>
              <a:ext uri="{FF2B5EF4-FFF2-40B4-BE49-F238E27FC236}">
                <a16:creationId xmlns:a16="http://schemas.microsoft.com/office/drawing/2014/main" id="{1787F4BE-392F-F8DF-594C-278FE76D4DDF}"/>
              </a:ext>
            </a:extLst>
          </p:cNvPr>
          <p:cNvSpPr txBox="1"/>
          <p:nvPr/>
        </p:nvSpPr>
        <p:spPr>
          <a:xfrm flipH="1">
            <a:off x="1133059" y="1358349"/>
            <a:ext cx="6785114" cy="4123068"/>
          </a:xfrm>
          <a:prstGeom prst="rect">
            <a:avLst/>
          </a:prstGeom>
          <a:noFill/>
          <a:ln w="57150">
            <a:solidFill>
              <a:schemeClr val="tx1"/>
            </a:solidFill>
          </a:ln>
        </p:spPr>
        <p:txBody>
          <a:bodyPr wrap="square" rtlCol="0">
            <a:spAutoFit/>
          </a:bodyPr>
          <a:lstStyle/>
          <a:p>
            <a:endParaRPr lang="en-US" dirty="0"/>
          </a:p>
        </p:txBody>
      </p:sp>
      <p:pic>
        <p:nvPicPr>
          <p:cNvPr id="18" name="Picture 17">
            <a:extLst>
              <a:ext uri="{FF2B5EF4-FFF2-40B4-BE49-F238E27FC236}">
                <a16:creationId xmlns:a16="http://schemas.microsoft.com/office/drawing/2014/main" id="{CDC2ADDC-A329-1643-BCD5-2D62EFE3E249}"/>
              </a:ext>
            </a:extLst>
          </p:cNvPr>
          <p:cNvPicPr>
            <a:picLocks noChangeAspect="1"/>
          </p:cNvPicPr>
          <p:nvPr/>
        </p:nvPicPr>
        <p:blipFill>
          <a:blip r:embed="rId4"/>
          <a:stretch>
            <a:fillRect/>
          </a:stretch>
        </p:blipFill>
        <p:spPr>
          <a:xfrm>
            <a:off x="1133058" y="1376583"/>
            <a:ext cx="6785114" cy="4061116"/>
          </a:xfrm>
          <a:prstGeom prst="rect">
            <a:avLst/>
          </a:prstGeom>
        </p:spPr>
      </p:pic>
    </p:spTree>
    <p:extLst>
      <p:ext uri="{BB962C8B-B14F-4D97-AF65-F5344CB8AC3E}">
        <p14:creationId xmlns:p14="http://schemas.microsoft.com/office/powerpoint/2010/main" val="2209278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9120445"/>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Visual Models</a:t>
            </a:r>
          </a:p>
          <a:p>
            <a:pPr marL="342900" indent="-3429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off the Visual Models handout for each student.</a:t>
            </a:r>
          </a:p>
          <a:p>
            <a:pPr marL="342900" indent="-342900">
              <a:lnSpc>
                <a:spcPct val="107000"/>
              </a:lnSpc>
              <a:spcAft>
                <a:spcPts val="800"/>
              </a:spcAft>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BEFORE the presentation, have the students create models to represent an autocracy, parliamentary democracy, &amp; presidential democracy. They will explain the models in the textboxes. </a:t>
            </a:r>
            <a:endParaRPr lang="en-US" sz="24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AFTER the presentation, give the students a few minutes to add to/change their models. When complete, have students share &amp; discuss in small groups.</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r>
              <a:rPr lang="en-US" sz="2400" dirty="0"/>
              <a:t> </a:t>
            </a: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633248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0" y="6236751"/>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His Royal Highness</a:t>
            </a:r>
          </a:p>
        </p:txBody>
      </p:sp>
      <p:pic>
        <p:nvPicPr>
          <p:cNvPr id="10" name="Picture 9">
            <a:extLst>
              <a:ext uri="{FF2B5EF4-FFF2-40B4-BE49-F238E27FC236}">
                <a16:creationId xmlns:a16="http://schemas.microsoft.com/office/drawing/2014/main" id="{6F5064C9-B335-497B-9071-54CA632D243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68034" y="1153414"/>
            <a:ext cx="3964878" cy="4907027"/>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14299" y="14347"/>
            <a:ext cx="9143999" cy="923330"/>
          </a:xfrm>
          <a:prstGeom prst="rect">
            <a:avLst/>
          </a:prstGeom>
          <a:noFill/>
        </p:spPr>
        <p:txBody>
          <a:bodyPr wrap="square" rtlCol="0">
            <a:spAutoFit/>
          </a:bodyPr>
          <a:lstStyle/>
          <a:p>
            <a:pPr algn="ctr"/>
            <a:r>
              <a:rPr lang="en-US" sz="5400" b="1" dirty="0">
                <a:latin typeface="KG First Time In Forever" panose="02000506000000020003" pitchFamily="2" charset="0"/>
                <a:ea typeface="Tahoma" panose="020B0604030504040204" pitchFamily="34" charset="0"/>
                <a:cs typeface="Tahoma" panose="020B0604030504040204" pitchFamily="34" charset="0"/>
              </a:rPr>
              <a:t>King Charles III</a:t>
            </a:r>
          </a:p>
        </p:txBody>
      </p:sp>
    </p:spTree>
    <p:extLst>
      <p:ext uri="{BB962C8B-B14F-4D97-AF65-F5344CB8AC3E}">
        <p14:creationId xmlns:p14="http://schemas.microsoft.com/office/powerpoint/2010/main" val="24162070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531462"/>
            <a:ext cx="7798777"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a:t>
            </a:r>
            <a:r>
              <a:rPr lang="en-US" sz="280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2800" dirty="0">
                <a:solidFill>
                  <a:sysClr val="windowText" lastClr="000000"/>
                </a:solidFill>
                <a:latin typeface="KG First Time In Forever" panose="02000506000000020003" pitchFamily="2" charset="0"/>
                <a:ea typeface="KBScaredStraight" panose="02000603000000000000" pitchFamily="2" charset="0"/>
              </a:rPr>
              <a:t>is elected by members in parliament from the majority party.</a:t>
            </a:r>
          </a:p>
          <a:p>
            <a:pPr marL="1028686" lvl="1"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Citizens elect members of parliament, and then the members vote for prime minister.</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British </a:t>
            </a:r>
            <a:r>
              <a:rPr lang="en-US" sz="2800" b="1" dirty="0">
                <a:solidFill>
                  <a:sysClr val="windowText" lastClr="000000"/>
                </a:solidFill>
                <a:latin typeface="KG First Time In Forever" panose="02000506000000020003" pitchFamily="2" charset="0"/>
                <a:ea typeface="KBScaredStraight" panose="02000603000000000000" pitchFamily="2" charset="0"/>
              </a:rPr>
              <a:t>monarch</a:t>
            </a:r>
            <a:r>
              <a:rPr lang="en-US" sz="2800" dirty="0">
                <a:solidFill>
                  <a:sysClr val="windowText" lastClr="000000"/>
                </a:solidFill>
                <a:latin typeface="KG First Time In Forever" panose="02000506000000020003" pitchFamily="2" charset="0"/>
                <a:ea typeface="KBScaredStraight" panose="02000603000000000000" pitchFamily="2" charset="0"/>
              </a:rPr>
              <a:t> is a position inherited through the family line</a:t>
            </a:r>
            <a:r>
              <a:rPr lang="en-US" sz="2800" dirty="0">
                <a:latin typeface="KG First Time In Forever" panose="02000506000000020003" pitchFamily="2" charset="0"/>
                <a:ea typeface="KBScaredStraight" panose="02000603000000000000" pitchFamily="2" charset="0"/>
              </a:rPr>
              <a:t>.</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21443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940088"/>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United Kingdom’s bicameral legislature is called Parliament.</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The two houses are called the House of Lords and the House of Commons.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Members of the House of Lords are appointed to the position.</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Members in the House of Commons are elected by Britain’s citizens.</a:t>
            </a: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558493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a:extLst>
              <a:ext uri="{FF2B5EF4-FFF2-40B4-BE49-F238E27FC236}">
                <a16:creationId xmlns:a16="http://schemas.microsoft.com/office/drawing/2014/main" id="{1E400A23-252C-491A-88B6-BB61F84568E0}"/>
              </a:ext>
            </a:extLst>
          </p:cNvPr>
          <p:cNvSpPr txBox="1"/>
          <p:nvPr/>
        </p:nvSpPr>
        <p:spPr>
          <a:xfrm>
            <a:off x="455446" y="534084"/>
            <a:ext cx="8233095" cy="646331"/>
          </a:xfrm>
          <a:prstGeom prst="rect">
            <a:avLst/>
          </a:prstGeom>
          <a:noFill/>
        </p:spPr>
        <p:txBody>
          <a:bodyPr wrap="square" rtlCol="0">
            <a:spAutoFit/>
          </a:bodyPr>
          <a:lstStyle/>
          <a:p>
            <a:pPr algn="ctr"/>
            <a:r>
              <a:rPr lang="en-US" sz="3600" dirty="0">
                <a:solidFill>
                  <a:srgbClr val="231F20"/>
                </a:solidFill>
                <a:latin typeface="KG First Time In Forever" panose="02000506000000020003" pitchFamily="2" charset="0"/>
                <a:ea typeface="KBScaredStraight" panose="02000603000000000000" pitchFamily="2" charset="0"/>
              </a:rPr>
              <a:t>House of Lords</a:t>
            </a:r>
          </a:p>
        </p:txBody>
      </p:sp>
      <p:pic>
        <p:nvPicPr>
          <p:cNvPr id="13" name="Picture 12">
            <a:extLst>
              <a:ext uri="{FF2B5EF4-FFF2-40B4-BE49-F238E27FC236}">
                <a16:creationId xmlns:a16="http://schemas.microsoft.com/office/drawing/2014/main" id="{075C3BFD-C1A6-48A4-8538-3F65EA56B6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21" y="1349373"/>
            <a:ext cx="8654143" cy="48463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28691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877332" y="0"/>
            <a:ext cx="5540619"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House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Commons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35036" y="2306271"/>
            <a:ext cx="7798777" cy="5201424"/>
          </a:xfrm>
          <a:prstGeom prst="rect">
            <a:avLst/>
          </a:prstGeom>
          <a:noFill/>
        </p:spPr>
        <p:txBody>
          <a:bodyPr wrap="square" rtlCol="0">
            <a:spAutoFit/>
          </a:bodyPr>
          <a:lstStyle/>
          <a:p>
            <a:pPr marL="285750" indent="-28575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UK’s citizens elect these members.</a:t>
            </a:r>
          </a:p>
          <a:p>
            <a:pPr marL="742950" lvl="1" indent="-28575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646 members total: 529 from England, 40 from Wales, 59 from Scotland, and 18 from Northern Ireland</a:t>
            </a:r>
          </a:p>
          <a:p>
            <a:pPr marL="742950" lvl="1" indent="-28575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285750" indent="-28575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This branch controls the country’s budget (has lots of power).</a:t>
            </a:r>
          </a:p>
          <a:p>
            <a:pPr marL="285750" indent="-285750">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2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5148064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137893" y="144998"/>
            <a:ext cx="9419771"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House of Commons </a:t>
            </a:r>
          </a:p>
        </p:txBody>
      </p:sp>
      <p:pic>
        <p:nvPicPr>
          <p:cNvPr id="8" name="Picture 7">
            <a:extLst>
              <a:ext uri="{FF2B5EF4-FFF2-40B4-BE49-F238E27FC236}">
                <a16:creationId xmlns:a16="http://schemas.microsoft.com/office/drawing/2014/main" id="{719E4028-531D-411C-8F2C-80C74F1E5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4" y="949901"/>
            <a:ext cx="8229600" cy="535747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58062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4" y="0"/>
            <a:ext cx="815402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491691"/>
            <a:ext cx="7798777" cy="3785652"/>
          </a:xfrm>
          <a:prstGeom prst="rect">
            <a:avLst/>
          </a:prstGeom>
          <a:noFill/>
        </p:spPr>
        <p:txBody>
          <a:bodyPr wrap="square" rtlCol="0">
            <a:spAutoFit/>
          </a:bodyPr>
          <a:lstStyle/>
          <a:p>
            <a:pPr marL="457200" indent="-457200">
              <a:buFont typeface="Arial" panose="020B0604020202020204" pitchFamily="34" charset="0"/>
              <a:buChar char="•"/>
              <a:defRPr/>
            </a:pPr>
            <a:r>
              <a:rPr lang="en-US" sz="3000" dirty="0">
                <a:latin typeface="KG First Time In Forever" panose="02000506000000020003" pitchFamily="2" charset="0"/>
                <a:ea typeface="KBScaredStraight" panose="02000603000000000000" pitchFamily="2" charset="0"/>
              </a:rPr>
              <a:t>The leader of the political party with the most members in the House of Commons is asked by the queen to become prime minister.</a:t>
            </a:r>
          </a:p>
          <a:p>
            <a:pPr marL="457200" indent="-457200">
              <a:buFont typeface="Arial" panose="020B0604020202020204" pitchFamily="34" charset="0"/>
              <a:buChar char="•"/>
              <a:defRPr/>
            </a:pPr>
            <a:endParaRPr lang="en-US" sz="3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000" dirty="0">
                <a:latin typeface="KG First Time In Forever" panose="02000506000000020003" pitchFamily="2" charset="0"/>
                <a:ea typeface="KBScaredStraight" panose="02000603000000000000" pitchFamily="2" charset="0"/>
              </a:rPr>
              <a:t>The prime minister is the chief executive (head of the government) and runs the day-to-day activities of the government.</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3939255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Much like in the US, citizens have many personal freedoms like freedom of speech, press, religion, and assembly.</a:t>
            </a:r>
          </a:p>
          <a:p>
            <a:pPr marL="457200" indent="-4572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Citizens also have the right to vote.</a:t>
            </a:r>
          </a:p>
          <a:p>
            <a:pPr marL="914400" lvl="1"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Men and women who are 18 years of age may choose to vote in national elections.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6447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2862322"/>
          </a:xfrm>
          <a:prstGeom prst="rect">
            <a:avLst/>
          </a:prstGeom>
          <a:noFill/>
        </p:spPr>
        <p:txBody>
          <a:bodyPr wrap="square" rtlCol="0">
            <a:spAutoFit/>
          </a:bodyPr>
          <a:lstStyle/>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Citizens can choose representatives from many political parties.</a:t>
            </a:r>
          </a:p>
          <a:p>
            <a:pPr marL="457200" indent="-457200">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Citizens do NOT directly elect the leader (chief executive), only members of the House of Commons.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40427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900886" y="2067247"/>
            <a:ext cx="7398500" cy="1685077"/>
          </a:xfrm>
          <a:prstGeom prst="rect">
            <a:avLst/>
          </a:prstGeom>
          <a:noFill/>
        </p:spPr>
        <p:txBody>
          <a:bodyPr wrap="none" lIns="68580" tIns="34290" rIns="68580" bIns="34290">
            <a:spAutoFit/>
          </a:bodyPr>
          <a:lstStyle/>
          <a:p>
            <a:pPr algn="ctr"/>
            <a:r>
              <a:rPr lang="en-US" sz="105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GERMANY</a:t>
            </a:r>
          </a:p>
        </p:txBody>
      </p:sp>
      <p:sp>
        <p:nvSpPr>
          <p:cNvPr id="11" name="TextBox 10"/>
          <p:cNvSpPr txBox="1"/>
          <p:nvPr/>
        </p:nvSpPr>
        <p:spPr>
          <a:xfrm>
            <a:off x="1376204" y="3752324"/>
            <a:ext cx="6488723" cy="1938992"/>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Parliamentary Democracy</a:t>
            </a:r>
          </a:p>
        </p:txBody>
      </p:sp>
    </p:spTree>
    <p:extLst>
      <p:ext uri="{BB962C8B-B14F-4D97-AF65-F5344CB8AC3E}">
        <p14:creationId xmlns:p14="http://schemas.microsoft.com/office/powerpoint/2010/main" val="3926318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2" y="6650251"/>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000" dirty="0">
                <a:latin typeface="KBScaredStraight" panose="02000603000000000000" pitchFamily="2" charset="0"/>
                <a:ea typeface="KBScaredStraight" panose="02000603000000000000" pitchFamily="2" charset="0"/>
              </a:rPr>
              <a:t>Brain Wrinkles</a:t>
            </a:r>
          </a:p>
        </p:txBody>
      </p:sp>
      <p:sp>
        <p:nvSpPr>
          <p:cNvPr id="3" name="TextBox 2"/>
          <p:cNvSpPr txBox="1"/>
          <p:nvPr/>
        </p:nvSpPr>
        <p:spPr>
          <a:xfrm>
            <a:off x="17039" y="706496"/>
            <a:ext cx="9046028" cy="738664"/>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Create a visual model to represent an autocracy, parliamentary democracy, and presidential democracy. In the textboxes, briefly explain each model.</a:t>
            </a:r>
          </a:p>
          <a:p>
            <a:endParaRPr lang="en-US" sz="900" dirty="0">
              <a:latin typeface="KBScaredStraight" panose="02000603000000000000" pitchFamily="2" charset="0"/>
              <a:ea typeface="KBScaredStraight" panose="02000603000000000000" pitchFamily="2" charset="0"/>
            </a:endParaRPr>
          </a:p>
          <a:p>
            <a:endParaRPr lang="en-US" sz="900" dirty="0">
              <a:latin typeface="KBScaredStraight" panose="02000603000000000000" pitchFamily="2" charset="0"/>
              <a:ea typeface="KBScaredStraight" panose="02000603000000000000" pitchFamily="2" charset="0"/>
            </a:endParaRPr>
          </a:p>
        </p:txBody>
      </p:sp>
      <p:sp>
        <p:nvSpPr>
          <p:cNvPr id="9" name="Rectangle 8"/>
          <p:cNvSpPr/>
          <p:nvPr/>
        </p:nvSpPr>
        <p:spPr>
          <a:xfrm>
            <a:off x="88504" y="83248"/>
            <a:ext cx="9055496" cy="623248"/>
          </a:xfrm>
          <a:prstGeom prst="rect">
            <a:avLst/>
          </a:prstGeom>
          <a:noFill/>
        </p:spPr>
        <p:txBody>
          <a:bodyPr wrap="square" lIns="68580" tIns="34290" rIns="68580" bIns="34290">
            <a:spAutoFit/>
          </a:bodyPr>
          <a:lstStyle/>
          <a:p>
            <a:pPr algn="ctr"/>
            <a:r>
              <a:rPr lang="en-US" sz="3600" dirty="0">
                <a:ln w="10160">
                  <a:solidFill>
                    <a:sysClr val="windowText" lastClr="000000"/>
                  </a:solidFill>
                  <a:prstDash val="solid"/>
                </a:ln>
                <a:solidFill>
                  <a:schemeClr val="bg2">
                    <a:lumMod val="90000"/>
                  </a:schemeClr>
                </a:solidFill>
                <a:latin typeface="KG Second Chances Solid" panose="02000000000000000000" pitchFamily="2" charset="0"/>
              </a:rPr>
              <a:t>Government Visual Models</a:t>
            </a:r>
          </a:p>
        </p:txBody>
      </p:sp>
      <p:graphicFrame>
        <p:nvGraphicFramePr>
          <p:cNvPr id="2" name="Table 1"/>
          <p:cNvGraphicFramePr>
            <a:graphicFrameLocks noGrp="1"/>
          </p:cNvGraphicFramePr>
          <p:nvPr/>
        </p:nvGraphicFramePr>
        <p:xfrm>
          <a:off x="88503" y="5269753"/>
          <a:ext cx="8974563" cy="1380498"/>
        </p:xfrm>
        <a:graphic>
          <a:graphicData uri="http://schemas.openxmlformats.org/drawingml/2006/table">
            <a:tbl>
              <a:tblPr firstRow="1" bandRow="1">
                <a:tableStyleId>{5940675A-B579-460E-94D1-54222C63F5DA}</a:tableStyleId>
              </a:tblPr>
              <a:tblGrid>
                <a:gridCol w="2991521">
                  <a:extLst>
                    <a:ext uri="{9D8B030D-6E8A-4147-A177-3AD203B41FA5}">
                      <a16:colId xmlns:a16="http://schemas.microsoft.com/office/drawing/2014/main" val="20000"/>
                    </a:ext>
                  </a:extLst>
                </a:gridCol>
                <a:gridCol w="2991521">
                  <a:extLst>
                    <a:ext uri="{9D8B030D-6E8A-4147-A177-3AD203B41FA5}">
                      <a16:colId xmlns:a16="http://schemas.microsoft.com/office/drawing/2014/main" val="20001"/>
                    </a:ext>
                  </a:extLst>
                </a:gridCol>
                <a:gridCol w="2991521">
                  <a:extLst>
                    <a:ext uri="{9D8B030D-6E8A-4147-A177-3AD203B41FA5}">
                      <a16:colId xmlns:a16="http://schemas.microsoft.com/office/drawing/2014/main" val="20002"/>
                    </a:ext>
                  </a:extLst>
                </a:gridCol>
              </a:tblGrid>
              <a:tr h="1380498">
                <a:tc>
                  <a:txBody>
                    <a:bodyPr/>
                    <a:lstStyle/>
                    <a:p>
                      <a:pPr algn="ctr"/>
                      <a:r>
                        <a:rPr lang="en-US" sz="2000" dirty="0">
                          <a:latin typeface="KG Eyes Wide Open" panose="02000506000000020004" pitchFamily="2" charset="0"/>
                        </a:rPr>
                        <a:t>Autocracy</a:t>
                      </a:r>
                    </a:p>
                  </a:txBody>
                  <a:tcPr/>
                </a:tc>
                <a:tc>
                  <a:txBody>
                    <a:bodyPr/>
                    <a:lstStyle/>
                    <a:p>
                      <a:pPr algn="ctr"/>
                      <a:r>
                        <a:rPr lang="en-US" sz="2000" dirty="0">
                          <a:latin typeface="KG Eyes Wide Open" panose="02000506000000020004" pitchFamily="2" charset="0"/>
                        </a:rPr>
                        <a:t>Parliamentary Democracy</a:t>
                      </a:r>
                    </a:p>
                  </a:txBody>
                  <a:tcPr/>
                </a:tc>
                <a:tc>
                  <a:txBody>
                    <a:bodyPr/>
                    <a:lstStyle/>
                    <a:p>
                      <a:pPr algn="ctr"/>
                      <a:r>
                        <a:rPr lang="en-US" sz="2000" dirty="0">
                          <a:latin typeface="KG Eyes Wide Open" panose="02000506000000020004" pitchFamily="2" charset="0"/>
                        </a:rPr>
                        <a:t>Presidential Democracy</a:t>
                      </a:r>
                    </a:p>
                  </a:txBody>
                  <a:tcPr/>
                </a:tc>
                <a:extLst>
                  <a:ext uri="{0D108BD9-81ED-4DB2-BD59-A6C34878D82A}">
                    <a16:rowId xmlns:a16="http://schemas.microsoft.com/office/drawing/2014/main" val="10000"/>
                  </a:ext>
                </a:extLst>
              </a:tr>
            </a:tbl>
          </a:graphicData>
        </a:graphic>
      </p:graphicFrame>
      <p:sp>
        <p:nvSpPr>
          <p:cNvPr id="7" name="Rounded Rectangle 6"/>
          <p:cNvSpPr/>
          <p:nvPr/>
        </p:nvSpPr>
        <p:spPr>
          <a:xfrm>
            <a:off x="138061" y="1183341"/>
            <a:ext cx="2883297" cy="398033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Rounded Rectangle 12"/>
          <p:cNvSpPr/>
          <p:nvPr/>
        </p:nvSpPr>
        <p:spPr>
          <a:xfrm>
            <a:off x="3134135" y="1183341"/>
            <a:ext cx="2883297" cy="398033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a:off x="6130209" y="1183341"/>
            <a:ext cx="2883297" cy="3980330"/>
          </a:xfrm>
          <a:prstGeom prst="roundRect">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88503" y="5269753"/>
            <a:ext cx="8974563" cy="138049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0761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10" name="TextBox 9">
            <a:extLst>
              <a:ext uri="{FF2B5EF4-FFF2-40B4-BE49-F238E27FC236}">
                <a16:creationId xmlns:a16="http://schemas.microsoft.com/office/drawing/2014/main" id="{A2D2CB9F-E60F-4326-B8E5-582526B08D79}"/>
              </a:ext>
            </a:extLst>
          </p:cNvPr>
          <p:cNvSpPr txBox="1"/>
          <p:nvPr/>
        </p:nvSpPr>
        <p:spPr>
          <a:xfrm>
            <a:off x="455446" y="404521"/>
            <a:ext cx="8233095" cy="646331"/>
          </a:xfrm>
          <a:prstGeom prst="rect">
            <a:avLst/>
          </a:prstGeom>
          <a:noFill/>
        </p:spPr>
        <p:txBody>
          <a:bodyPr wrap="square" rtlCol="0">
            <a:spAutoFit/>
          </a:bodyPr>
          <a:lstStyle/>
          <a:p>
            <a:pPr algn="ctr"/>
            <a:r>
              <a:rPr lang="en-US" sz="3600" dirty="0">
                <a:solidFill>
                  <a:srgbClr val="231F20"/>
                </a:solidFill>
                <a:latin typeface="KG First Time In Forever" panose="02000506000000020003" pitchFamily="2" charset="0"/>
                <a:ea typeface="KBScaredStraight" panose="02000603000000000000" pitchFamily="2" charset="0"/>
              </a:rPr>
              <a:t>Germany’s Reichstag Building</a:t>
            </a:r>
          </a:p>
        </p:txBody>
      </p:sp>
      <p:pic>
        <p:nvPicPr>
          <p:cNvPr id="11" name="Picture 10">
            <a:extLst>
              <a:ext uri="{FF2B5EF4-FFF2-40B4-BE49-F238E27FC236}">
                <a16:creationId xmlns:a16="http://schemas.microsoft.com/office/drawing/2014/main" id="{162093D4-E692-4970-A491-A43F9CAF6E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74" y="1429925"/>
            <a:ext cx="8778240" cy="4603786"/>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7191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Germany’s</a:t>
            </a:r>
            <a:r>
              <a:rPr lang="en-US" sz="3200" b="1" dirty="0">
                <a:latin typeface="KG First Time In Forever" panose="02000506000000020003" pitchFamily="2" charset="0"/>
                <a:ea typeface="KBScaredStraight" panose="02000603000000000000" pitchFamily="2" charset="0"/>
              </a:rPr>
              <a:t> chancellor</a:t>
            </a:r>
            <a:r>
              <a:rPr lang="en-US" sz="3200" dirty="0">
                <a:latin typeface="KG First Time In Forever" panose="02000506000000020003" pitchFamily="2" charset="0"/>
                <a:ea typeface="KBScaredStraight" panose="02000603000000000000" pitchFamily="2" charset="0"/>
              </a:rPr>
              <a:t> is the </a:t>
            </a: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powerful chief executive and head of the military.</a:t>
            </a:r>
          </a:p>
          <a:p>
            <a:pPr marL="914400" lvl="1"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He or she leads the parliament (Bundestag) in making and enforcing Germany’s laws.</a:t>
            </a:r>
          </a:p>
          <a:p>
            <a:pPr>
              <a:defRP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a:t>
            </a:r>
            <a:r>
              <a:rPr lang="en-US" sz="3200" b="1" dirty="0">
                <a:latin typeface="KG First Time In Forever" panose="02000506000000020003" pitchFamily="2" charset="0"/>
                <a:ea typeface="KBScaredStraight" panose="02000603000000000000" pitchFamily="2" charset="0"/>
              </a:rPr>
              <a:t>president </a:t>
            </a:r>
            <a:r>
              <a:rPr lang="en-US" sz="3200" dirty="0">
                <a:latin typeface="KG First Time In Forever" panose="02000506000000020003" pitchFamily="2" charset="0"/>
                <a:ea typeface="KBScaredStraight" panose="02000603000000000000" pitchFamily="2" charset="0"/>
              </a:rPr>
              <a:t>is </a:t>
            </a: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the official head of state and has very little power. </a:t>
            </a:r>
          </a:p>
          <a:p>
            <a:pPr marL="1028700" lvl="1"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d</a:t>
            </a: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uties are mostly ceremonial and is a symbol for the country.</a:t>
            </a:r>
          </a:p>
          <a:p>
            <a:pPr marL="571500" indent="-5715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04442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1" y="6076580"/>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Germany’s Chancellor</a:t>
            </a:r>
          </a:p>
        </p:txBody>
      </p:sp>
      <p:pic>
        <p:nvPicPr>
          <p:cNvPr id="11" name="Picture 10">
            <a:extLst>
              <a:ext uri="{FF2B5EF4-FFF2-40B4-BE49-F238E27FC236}">
                <a16:creationId xmlns:a16="http://schemas.microsoft.com/office/drawing/2014/main" id="{994726F5-EB40-41AD-846C-9B7F5C73A47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73805" y="933080"/>
            <a:ext cx="3996377" cy="4991839"/>
          </a:xfrm>
          <a:prstGeom prst="rect">
            <a:avLst/>
          </a:prstGeom>
          <a:ln w="38100">
            <a:solidFill>
              <a:schemeClr val="tx1"/>
            </a:solidFill>
          </a:ln>
          <a:effectLst>
            <a:outerShdw blurRad="292100" dist="139700" dir="2700000" algn="tl" rotWithShape="0">
              <a:srgbClr val="333333">
                <a:alpha val="65000"/>
              </a:srgbClr>
            </a:outerShdw>
          </a:effectLst>
        </p:spPr>
      </p:pic>
      <p:sp>
        <p:nvSpPr>
          <p:cNvPr id="9" name="TextBox 8"/>
          <p:cNvSpPr txBox="1"/>
          <p:nvPr/>
        </p:nvSpPr>
        <p:spPr>
          <a:xfrm>
            <a:off x="1" y="-33040"/>
            <a:ext cx="9143999" cy="1754326"/>
          </a:xfrm>
          <a:prstGeom prst="rect">
            <a:avLst/>
          </a:prstGeom>
          <a:noFill/>
        </p:spPr>
        <p:txBody>
          <a:bodyPr wrap="square" rtlCol="0">
            <a:spAutoFit/>
          </a:bodyPr>
          <a:lstStyle/>
          <a:p>
            <a:pPr algn="ctr"/>
            <a:r>
              <a:rPr lang="en-US" sz="5400" b="1" i="0" dirty="0">
                <a:solidFill>
                  <a:srgbClr val="181818"/>
                </a:solidFill>
                <a:effectLst/>
                <a:latin typeface="Lora" panose="020B0604020202020204" pitchFamily="2" charset="0"/>
              </a:rPr>
              <a:t>Olaf Scholz</a:t>
            </a:r>
          </a:p>
          <a:p>
            <a:pPr algn="ctr"/>
            <a:endParaRPr lang="en-US" sz="5400" dirty="0">
              <a:latin typeface="KG Eyes Wide Open" panose="02000506000000020004" pitchFamily="2" charset="0"/>
              <a:ea typeface="KBScaredStraight" panose="02000603000000000000" pitchFamily="2" charset="0"/>
            </a:endParaRPr>
          </a:p>
        </p:txBody>
      </p:sp>
    </p:spTree>
    <p:extLst>
      <p:ext uri="{BB962C8B-B14F-4D97-AF65-F5344CB8AC3E}">
        <p14:creationId xmlns:p14="http://schemas.microsoft.com/office/powerpoint/2010/main" val="22561212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06680" y="6211669"/>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Germany’s President</a:t>
            </a:r>
          </a:p>
        </p:txBody>
      </p:sp>
      <p:sp>
        <p:nvSpPr>
          <p:cNvPr id="9" name="TextBox 8"/>
          <p:cNvSpPr txBox="1"/>
          <p:nvPr/>
        </p:nvSpPr>
        <p:spPr>
          <a:xfrm>
            <a:off x="1" y="0"/>
            <a:ext cx="9143999" cy="923330"/>
          </a:xfrm>
          <a:prstGeom prst="rect">
            <a:avLst/>
          </a:prstGeom>
          <a:noFill/>
        </p:spPr>
        <p:txBody>
          <a:bodyPr wrap="square" rtlCol="0">
            <a:spAutoFit/>
          </a:bodyPr>
          <a:lstStyle/>
          <a:p>
            <a:pPr algn="ctr"/>
            <a:r>
              <a:rPr lang="en-US" sz="5400" b="1" dirty="0">
                <a:latin typeface="Lora" pitchFamily="2" charset="0"/>
                <a:ea typeface="KBScaredStraight" panose="02000603000000000000" pitchFamily="2" charset="0"/>
              </a:rPr>
              <a:t>Frank-Walter Steinmeier</a:t>
            </a:r>
            <a:endParaRPr lang="en-US" sz="5400" b="1" dirty="0">
              <a:latin typeface="Lora" pitchFamily="2"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4799A934-0051-4BE5-B4BE-DC55715F9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6920" y="862718"/>
            <a:ext cx="3661783" cy="530352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1371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70309" y="2576607"/>
            <a:ext cx="7798777" cy="4585871"/>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t>
            </a:r>
            <a:r>
              <a:rPr lang="en-US" sz="3200" b="1" dirty="0">
                <a:solidFill>
                  <a:sysClr val="windowText" lastClr="000000"/>
                </a:solidFill>
                <a:latin typeface="KG First Time In Forever" panose="02000506000000020003" pitchFamily="2" charset="0"/>
                <a:ea typeface="KBScaredStraight" panose="02000603000000000000" pitchFamily="2" charset="0"/>
              </a:rPr>
              <a:t>chancellor</a:t>
            </a:r>
            <a:r>
              <a:rPr lang="en-US" sz="3200" dirty="0">
                <a:solidFill>
                  <a:sysClr val="windowText" lastClr="000000"/>
                </a:solidFill>
                <a:latin typeface="KG First Time In Forever" panose="02000506000000020003" pitchFamily="2" charset="0"/>
                <a:ea typeface="KBScaredStraight" panose="02000603000000000000" pitchFamily="2" charset="0"/>
              </a:rPr>
              <a:t> is </a:t>
            </a:r>
            <a:r>
              <a:rPr lang="en-US" sz="3200" dirty="0">
                <a:latin typeface="KG First Time In Forever" panose="02000506000000020003" pitchFamily="2" charset="0"/>
                <a:ea typeface="KBScaredStraight" panose="02000603000000000000" pitchFamily="2" charset="0"/>
              </a:rPr>
              <a:t>the leader of the majority party in Germany’s legislature (indirectly elected by the German people).</a:t>
            </a:r>
          </a:p>
          <a:p>
            <a:pPr marL="571486" indent="-571486">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A special committee of representatives from the legislature appoint the </a:t>
            </a:r>
            <a:r>
              <a:rPr lang="en-US" altLang="en-US" sz="3200" b="1" dirty="0">
                <a:latin typeface="KG First Time In Forever" panose="02000506000000020003" pitchFamily="2" charset="0"/>
                <a:ea typeface="KBScaredStraight" panose="02000603000000000000" pitchFamily="2" charset="0"/>
                <a:cs typeface="KBScaredStraight" panose="02000603000000000000" pitchFamily="2" charset="0"/>
              </a:rPr>
              <a:t>president</a:t>
            </a: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a:t>
            </a:r>
            <a:endParaRPr lang="en-US" sz="32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4046099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3785652"/>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Germany’s bicameral legislature is called Parliament.</a:t>
            </a:r>
          </a:p>
          <a:p>
            <a:pPr marL="571486" indent="-571486">
              <a:buFont typeface="Arial" panose="020B0604020202020204" pitchFamily="34" charset="0"/>
              <a:buChar char="•"/>
            </a:pPr>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two houses are called the </a:t>
            </a:r>
            <a:r>
              <a:rPr lang="en-US" sz="3200" dirty="0">
                <a:latin typeface="KG First Time In Forever" panose="02000506000000020003" pitchFamily="2" charset="0"/>
                <a:ea typeface="KBScaredStraight" panose="02000603000000000000" pitchFamily="2" charset="0"/>
              </a:rPr>
              <a:t>Bundestag and the Bundesrat</a:t>
            </a:r>
            <a:r>
              <a:rPr lang="en-US" sz="3200" dirty="0">
                <a:solidFill>
                  <a:sysClr val="windowText" lastClr="000000"/>
                </a:solidFill>
                <a:latin typeface="KG First Time In Forever" panose="02000506000000020003" pitchFamily="2" charset="0"/>
                <a:ea typeface="KBScaredStraight" panose="02000603000000000000" pitchFamily="2" charset="0"/>
              </a:rPr>
              <a:t>.</a:t>
            </a:r>
          </a:p>
          <a:p>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German citizens age 18 and older elect members of both houses.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4579243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422077" y="0"/>
            <a:ext cx="6451125"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Bundestag</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031873"/>
          </a:xfrm>
          <a:prstGeom prst="rect">
            <a:avLst/>
          </a:prstGeom>
          <a:noFill/>
        </p:spPr>
        <p:txBody>
          <a:bodyPr wrap="square" rtlCol="0">
            <a:spAutoFit/>
          </a:bodyPr>
          <a:lstStyle/>
          <a:p>
            <a:pPr marL="457200"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The Bundestag is the lower house and has the </a:t>
            </a:r>
            <a:r>
              <a:rPr lang="en-US" altLang="en-US" sz="3200" b="1" dirty="0">
                <a:latin typeface="KG First Time In Forever" panose="02000506000000020003" pitchFamily="2" charset="0"/>
                <a:ea typeface="KBScaredStraight" panose="02000603000000000000" pitchFamily="2" charset="0"/>
                <a:cs typeface="KBScaredStraight" panose="02000603000000000000" pitchFamily="2" charset="0"/>
              </a:rPr>
              <a:t>most</a:t>
            </a: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 power.</a:t>
            </a:r>
          </a:p>
          <a:p>
            <a:pPr marL="457200" indent="-457200">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Citizens of each German state elect its members.</a:t>
            </a:r>
          </a:p>
          <a:p>
            <a:pPr marL="457200" indent="-457200">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Members of this house elect the </a:t>
            </a:r>
            <a:r>
              <a:rPr lang="en-US" altLang="en-US" sz="3200" b="1" dirty="0">
                <a:latin typeface="KG First Time In Forever" panose="02000506000000020003" pitchFamily="2" charset="0"/>
                <a:ea typeface="KBScaredStraight" panose="02000603000000000000" pitchFamily="2" charset="0"/>
                <a:cs typeface="KBScaredStraight" panose="02000603000000000000" pitchFamily="2" charset="0"/>
              </a:rPr>
              <a:t>chancellor</a:t>
            </a: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 (chief executive of Germany).</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13858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9" name="Content Placeholder 4" descr="bundestag_(german_parliament).jpg">
            <a:extLst>
              <a:ext uri="{FF2B5EF4-FFF2-40B4-BE49-F238E27FC236}">
                <a16:creationId xmlns:a16="http://schemas.microsoft.com/office/drawing/2014/main" id="{3EDF7061-C652-473F-B1B1-5E73E4E70A45}"/>
              </a:ext>
            </a:extLst>
          </p:cNvPr>
          <p:cNvPicPr>
            <a:picLocks noGrp="1" noChangeAspect="1"/>
          </p:cNvPicPr>
          <p:nvPr>
            <p:ph sz="half" idx="1"/>
          </p:nvPr>
        </p:nvPicPr>
        <p:blipFill rotWithShape="1">
          <a:blip r:embed="rId2"/>
          <a:srcRect t="4323"/>
          <a:stretch/>
        </p:blipFill>
        <p:spPr>
          <a:xfrm>
            <a:off x="107577" y="107576"/>
            <a:ext cx="4846320" cy="3476261"/>
          </a:xfrm>
          <a:ln w="38100">
            <a:solidFill>
              <a:schemeClr val="tx1"/>
            </a:solidFill>
          </a:ln>
          <a:effectLst>
            <a:outerShdw blurRad="292100" dist="139700" dir="2700000" algn="tl" rotWithShape="0">
              <a:srgbClr val="333333">
                <a:alpha val="65000"/>
              </a:srgbClr>
            </a:outerShdw>
          </a:effectLst>
        </p:spPr>
      </p:pic>
      <p:pic>
        <p:nvPicPr>
          <p:cNvPr id="10" name="Content Placeholder 5" descr="bundestag.jpg">
            <a:extLst>
              <a:ext uri="{FF2B5EF4-FFF2-40B4-BE49-F238E27FC236}">
                <a16:creationId xmlns:a16="http://schemas.microsoft.com/office/drawing/2014/main" id="{62173F51-2425-4D39-96E1-C3AB14BD7CDD}"/>
              </a:ext>
            </a:extLst>
          </p:cNvPr>
          <p:cNvPicPr>
            <a:picLocks noChangeAspect="1"/>
          </p:cNvPicPr>
          <p:nvPr/>
        </p:nvPicPr>
        <p:blipFill>
          <a:blip r:embed="rId3"/>
          <a:srcRect/>
          <a:stretch>
            <a:fillRect/>
          </a:stretch>
        </p:blipFill>
        <p:spPr>
          <a:xfrm>
            <a:off x="4168588" y="3157751"/>
            <a:ext cx="4846320" cy="3592673"/>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15133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70624" y="0"/>
            <a:ext cx="815402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Parliamentary</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64742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Germany’s parliamentary democracy is structured very much like that in the UK.</a:t>
            </a:r>
          </a:p>
          <a:p>
            <a:pPr marL="457200" indent="-457200">
              <a:buFont typeface="Arial" panose="020B0604020202020204" pitchFamily="34" charset="0"/>
              <a:buChar char="•"/>
            </a:pPr>
            <a:endParaRPr lang="en-US" dirty="0">
              <a:solidFill>
                <a:sysClr val="windowText" lastClr="000000"/>
              </a:solidFill>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German citizens elect members of the Bundestag.</a:t>
            </a:r>
          </a:p>
          <a:p>
            <a:pPr marL="457200" indent="-457200">
              <a:buFont typeface="Arial" panose="020B0604020202020204" pitchFamily="34" charset="0"/>
              <a:buChar char="•"/>
              <a:defRPr/>
            </a:pPr>
            <a:endParaRPr lang="en-US"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defRPr/>
            </a:pPr>
            <a:r>
              <a:rPr lang="en-US" sz="2800" dirty="0">
                <a:latin typeface="KG First Time In Forever" panose="02000506000000020003" pitchFamily="2" charset="0"/>
                <a:ea typeface="KBScaredStraight" panose="02000603000000000000" pitchFamily="2" charset="0"/>
              </a:rPr>
              <a:t>Several political parties are represented in the Bundestag, and the leader of the majority party becomes the chief executive (chancellor).</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7212488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339650"/>
          </a:xfrm>
          <a:prstGeom prst="rect">
            <a:avLst/>
          </a:prstGeom>
          <a:noFill/>
        </p:spPr>
        <p:txBody>
          <a:bodyPr wrap="square" rtlCol="0">
            <a:spAutoFit/>
          </a:bodyPr>
          <a:lstStyle/>
          <a:p>
            <a:pPr marL="342900" indent="-3429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In Germany, citizens age 18 and older can vote in elections.</a:t>
            </a:r>
          </a:p>
          <a:p>
            <a:pPr marL="342900" indent="-342900">
              <a:buFont typeface="Arial" panose="020B0604020202020204" pitchFamily="34" charset="0"/>
              <a:buChar char="•"/>
              <a:defRPr/>
            </a:pPr>
            <a:endParaRPr lang="en-US" sz="20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Germany’s constitution called the </a:t>
            </a:r>
            <a:r>
              <a:rPr lang="en-US" sz="3200" b="1" dirty="0">
                <a:latin typeface="KG First Time In Forever" panose="02000506000000020003" pitchFamily="2" charset="0"/>
                <a:ea typeface="KBScaredStraight" panose="02000603000000000000" pitchFamily="2" charset="0"/>
              </a:rPr>
              <a:t>Basic Law </a:t>
            </a:r>
            <a:r>
              <a:rPr lang="en-US" sz="3200" dirty="0">
                <a:latin typeface="KG First Time In Forever" panose="02000506000000020003" pitchFamily="2" charset="0"/>
                <a:ea typeface="KBScaredStraight" panose="02000603000000000000" pitchFamily="2" charset="0"/>
              </a:rPr>
              <a:t>established rights and personal freedoms for German citizens, including freedom of speech and religion, equal rights for women, and equal education for all.</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90206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258671"/>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Anticipation Guide</a:t>
            </a:r>
          </a:p>
          <a:p>
            <a:pPr marL="342900" indent="-3429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off the Anticipation Guide for each student (two-per-page).</a:t>
            </a:r>
          </a:p>
          <a:p>
            <a:pPr marL="342900" indent="-342900">
              <a:lnSpc>
                <a:spcPct val="107000"/>
              </a:lnSpc>
              <a:spcAft>
                <a:spcPts val="800"/>
              </a:spcAft>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The students will complete the guide BEFORE the presentation. Afterwards, give the students a few minutes to look back over their answers and make any                  corrections.</a:t>
            </a:r>
          </a:p>
          <a:p>
            <a:pPr marL="342900" indent="-342900">
              <a:lnSpc>
                <a:spcPct val="107000"/>
              </a:lnSpc>
              <a:spcAft>
                <a:spcPts val="800"/>
              </a:spcAft>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rPr>
              <a:t>Check the answers as a class AFTER the                            presentation.</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8" name="TextBox 7"/>
          <p:cNvSpPr txBox="1"/>
          <p:nvPr/>
        </p:nvSpPr>
        <p:spPr>
          <a:xfrm>
            <a:off x="7460611" y="4217093"/>
            <a:ext cx="856400" cy="2492990"/>
          </a:xfrm>
          <a:prstGeom prst="rect">
            <a:avLst/>
          </a:prstGeom>
          <a:noFill/>
        </p:spPr>
        <p:txBody>
          <a:bodyPr wrap="square" rtlCol="0">
            <a:spAutoFit/>
          </a:bodyPr>
          <a:lstStyle/>
          <a:p>
            <a:pPr marL="228600" lvl="0" indent="-228600">
              <a:buFont typeface="+mj-lt"/>
              <a:buAutoNum type="arabicPeriod"/>
            </a:pPr>
            <a:r>
              <a:rPr lang="en-US" sz="1600" dirty="0">
                <a:latin typeface="KG First Time In Forever" panose="02000506000000020003" pitchFamily="2" charset="0"/>
              </a:rPr>
              <a:t>B</a:t>
            </a:r>
          </a:p>
          <a:p>
            <a:pPr marL="228600" lvl="0" indent="-228600">
              <a:buFont typeface="+mj-lt"/>
              <a:buAutoNum type="arabicPeriod"/>
            </a:pPr>
            <a:r>
              <a:rPr lang="en-US" sz="1600" dirty="0">
                <a:latin typeface="KG First Time In Forever" panose="02000506000000020003" pitchFamily="2" charset="0"/>
              </a:rPr>
              <a:t>F</a:t>
            </a:r>
          </a:p>
          <a:p>
            <a:pPr marL="228600" lvl="0" indent="-228600">
              <a:buFont typeface="+mj-lt"/>
              <a:buAutoNum type="arabicPeriod"/>
            </a:pPr>
            <a:r>
              <a:rPr lang="en-US" sz="1600" dirty="0">
                <a:latin typeface="KG First Time In Forever" panose="02000506000000020003" pitchFamily="2" charset="0"/>
              </a:rPr>
              <a:t>C</a:t>
            </a:r>
          </a:p>
          <a:p>
            <a:pPr marL="228600" lvl="0" indent="-228600">
              <a:buFont typeface="+mj-lt"/>
              <a:buAutoNum type="arabicPeriod"/>
            </a:pPr>
            <a:r>
              <a:rPr lang="en-US" sz="1600" dirty="0">
                <a:latin typeface="KG First Time In Forever" panose="02000506000000020003" pitchFamily="2" charset="0"/>
              </a:rPr>
              <a:t>I</a:t>
            </a:r>
          </a:p>
          <a:p>
            <a:pPr marL="228600" lvl="0" indent="-228600">
              <a:buFont typeface="+mj-lt"/>
              <a:buAutoNum type="arabicPeriod"/>
            </a:pPr>
            <a:r>
              <a:rPr lang="en-US" sz="1600" dirty="0">
                <a:latin typeface="KG First Time In Forever" panose="02000506000000020003" pitchFamily="2" charset="0"/>
              </a:rPr>
              <a:t>G</a:t>
            </a:r>
          </a:p>
          <a:p>
            <a:pPr marL="228600" lvl="0" indent="-228600">
              <a:buFont typeface="+mj-lt"/>
              <a:buAutoNum type="arabicPeriod"/>
            </a:pPr>
            <a:r>
              <a:rPr lang="en-US" sz="1600" dirty="0">
                <a:latin typeface="KG First Time In Forever" panose="02000506000000020003" pitchFamily="2" charset="0"/>
              </a:rPr>
              <a:t>E</a:t>
            </a:r>
          </a:p>
          <a:p>
            <a:pPr marL="228600" lvl="0" indent="-228600">
              <a:buFont typeface="+mj-lt"/>
              <a:buAutoNum type="arabicPeriod"/>
            </a:pPr>
            <a:r>
              <a:rPr lang="en-US" sz="1600" dirty="0">
                <a:latin typeface="KG First Time In Forever" panose="02000506000000020003" pitchFamily="2" charset="0"/>
              </a:rPr>
              <a:t>D</a:t>
            </a:r>
          </a:p>
          <a:p>
            <a:pPr marL="228600" lvl="0" indent="-228600">
              <a:buFont typeface="+mj-lt"/>
              <a:buAutoNum type="arabicPeriod"/>
            </a:pPr>
            <a:r>
              <a:rPr lang="en-US" sz="1600" dirty="0">
                <a:latin typeface="KG First Time In Forever" panose="02000506000000020003" pitchFamily="2" charset="0"/>
              </a:rPr>
              <a:t>H</a:t>
            </a:r>
          </a:p>
          <a:p>
            <a:pPr marL="228600" lvl="0" indent="-228600">
              <a:buFont typeface="+mj-lt"/>
              <a:buAutoNum type="arabicPeriod"/>
            </a:pPr>
            <a:r>
              <a:rPr lang="en-US" sz="1600" dirty="0">
                <a:latin typeface="KG First Time In Forever" panose="02000506000000020003" pitchFamily="2" charset="0"/>
              </a:rPr>
              <a:t>A</a:t>
            </a:r>
          </a:p>
          <a:p>
            <a:pPr marL="228600" lvl="0" indent="-228600">
              <a:buFont typeface="+mj-lt"/>
              <a:buAutoNum type="arabicPeriod"/>
            </a:pPr>
            <a:endParaRPr lang="en-US" sz="1200" dirty="0">
              <a:latin typeface="KG First Time In Forever" panose="02000506000000020003" pitchFamily="2" charset="0"/>
            </a:endParaRPr>
          </a:p>
        </p:txBody>
      </p:sp>
      <p:sp>
        <p:nvSpPr>
          <p:cNvPr id="3" name="TextBox 2"/>
          <p:cNvSpPr txBox="1"/>
          <p:nvPr/>
        </p:nvSpPr>
        <p:spPr>
          <a:xfrm>
            <a:off x="7037014" y="3803245"/>
            <a:ext cx="1452282" cy="461665"/>
          </a:xfrm>
          <a:prstGeom prst="rect">
            <a:avLst/>
          </a:prstGeom>
          <a:noFill/>
        </p:spPr>
        <p:txBody>
          <a:bodyPr wrap="square" rtlCol="0">
            <a:spAutoFit/>
          </a:bodyPr>
          <a:lstStyle/>
          <a:p>
            <a:pPr algn="ctr"/>
            <a:r>
              <a:rPr lang="en-US" sz="2400" dirty="0">
                <a:solidFill>
                  <a:srgbClr val="FF0000"/>
                </a:solidFill>
                <a:latin typeface="KG Second Chances Sketch" panose="02000000000000000000" pitchFamily="2" charset="0"/>
              </a:rPr>
              <a:t>KEY</a:t>
            </a:r>
            <a:endParaRPr lang="en-US" dirty="0">
              <a:solidFill>
                <a:srgbClr val="FF0000"/>
              </a:solidFill>
              <a:latin typeface="KG Second Chances Sketch" panose="02000000000000000000" pitchFamily="2" charset="0"/>
            </a:endParaRPr>
          </a:p>
        </p:txBody>
      </p:sp>
    </p:spTree>
    <p:extLst>
      <p:ext uri="{BB962C8B-B14F-4D97-AF65-F5344CB8AC3E}">
        <p14:creationId xmlns:p14="http://schemas.microsoft.com/office/powerpoint/2010/main" val="29361591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643820" y="0"/>
            <a:ext cx="8007641" cy="1300356"/>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UK &amp; Germany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016758"/>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UK and Germany are both very democratic countries.</a:t>
            </a:r>
          </a:p>
          <a:p>
            <a:pPr marL="457200" indent="-457200">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Both are parliamentary democracies.</a:t>
            </a:r>
          </a:p>
          <a:p>
            <a:pPr marL="457200" indent="-457200">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Citizens have many rights and freedoms.</a:t>
            </a:r>
          </a:p>
          <a:p>
            <a:pPr marL="457200" indent="-457200">
              <a:buFont typeface="Arial" panose="020B0604020202020204" pitchFamily="34" charset="0"/>
              <a:buChar char="•"/>
            </a:pPr>
            <a:endPar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457200" indent="-457200">
              <a:buFont typeface="Arial" panose="020B0604020202020204" pitchFamily="34" charset="0"/>
              <a:buChar char="•"/>
            </a:pPr>
            <a:r>
              <a:rPr lang="en-US" altLang="en-US" sz="3200" dirty="0">
                <a:latin typeface="KG First Time In Forever" panose="02000506000000020003" pitchFamily="2" charset="0"/>
                <a:ea typeface="KBScaredStraight" panose="02000603000000000000" pitchFamily="2" charset="0"/>
                <a:cs typeface="KBScaredStraight" panose="02000603000000000000" pitchFamily="2" charset="0"/>
              </a:rPr>
              <a:t>People can participate in government by running for office, voting, and expressing opinions on important issues. </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2565195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p:cNvSpPr/>
          <p:nvPr/>
        </p:nvSpPr>
        <p:spPr>
          <a:xfrm>
            <a:off x="685800" y="548640"/>
            <a:ext cx="7772400" cy="5760720"/>
          </a:xfrm>
          <a:prstGeom prst="ellipse">
            <a:avLst/>
          </a:prstGeom>
          <a:solidFill>
            <a:schemeClr val="bg1">
              <a:alpha val="91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Oval 7"/>
          <p:cNvSpPr/>
          <p:nvPr/>
        </p:nvSpPr>
        <p:spPr>
          <a:xfrm>
            <a:off x="844062" y="685800"/>
            <a:ext cx="7512148" cy="5486400"/>
          </a:xfrm>
          <a:prstGeom prst="ellipse">
            <a:avLst/>
          </a:prstGeom>
          <a:solidFill>
            <a:srgbClr val="1C6AB5"/>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6" name="Rectangle 5"/>
          <p:cNvSpPr/>
          <p:nvPr/>
        </p:nvSpPr>
        <p:spPr>
          <a:xfrm>
            <a:off x="1395329" y="1752945"/>
            <a:ext cx="6353342" cy="2192908"/>
          </a:xfrm>
          <a:prstGeom prst="rect">
            <a:avLst/>
          </a:prstGeom>
          <a:noFill/>
        </p:spPr>
        <p:txBody>
          <a:bodyPr wrap="none" lIns="68580" tIns="34290" rIns="68580" bIns="34290">
            <a:spAutoFit/>
          </a:bodyPr>
          <a:lstStyle/>
          <a:p>
            <a:pPr algn="ctr"/>
            <a:r>
              <a:rPr lang="en-US" sz="138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rPr>
              <a:t>RUSSIA</a:t>
            </a:r>
            <a:endParaRPr lang="en-US" sz="8000" b="1" dirty="0">
              <a:ln w="38100">
                <a:solidFill>
                  <a:sysClr val="windowText" lastClr="000000"/>
                </a:solidFill>
                <a:prstDash val="solid"/>
              </a:ln>
              <a:solidFill>
                <a:srgbClr val="EFE37D"/>
              </a:solidFill>
              <a:effectLst>
                <a:glow rad="101600">
                  <a:srgbClr val="FFFFFF"/>
                </a:glow>
                <a:outerShdw blurRad="50800" dist="38100" dir="2700000" algn="tl" rotWithShape="0">
                  <a:prstClr val="black">
                    <a:alpha val="40000"/>
                  </a:prstClr>
                </a:outerShdw>
              </a:effectLst>
              <a:latin typeface="KG Second Chances Solid" panose="02000000000000000000" pitchFamily="2" charset="0"/>
            </a:endParaRPr>
          </a:p>
        </p:txBody>
      </p:sp>
      <p:sp>
        <p:nvSpPr>
          <p:cNvPr id="11" name="TextBox 10"/>
          <p:cNvSpPr txBox="1"/>
          <p:nvPr/>
        </p:nvSpPr>
        <p:spPr>
          <a:xfrm>
            <a:off x="1376204" y="3752324"/>
            <a:ext cx="6488723" cy="1015663"/>
          </a:xfrm>
          <a:prstGeom prst="rect">
            <a:avLst/>
          </a:prstGeom>
          <a:noFill/>
        </p:spPr>
        <p:txBody>
          <a:bodyPr wrap="square" rtlCol="0">
            <a:spAutoFit/>
          </a:bodyPr>
          <a:lstStyle/>
          <a:p>
            <a:pPr algn="ctr"/>
            <a:r>
              <a:rPr lang="en-US" sz="6000" dirty="0">
                <a:latin typeface="KG Eyes Wide Open" panose="02000506000000020004" pitchFamily="2" charset="0"/>
                <a:ea typeface="KBScaredStraight" panose="02000603000000000000" pitchFamily="2" charset="0"/>
              </a:rPr>
              <a:t>Presidential Democracy</a:t>
            </a:r>
          </a:p>
        </p:txBody>
      </p:sp>
    </p:spTree>
    <p:extLst>
      <p:ext uri="{BB962C8B-B14F-4D97-AF65-F5344CB8AC3E}">
        <p14:creationId xmlns:p14="http://schemas.microsoft.com/office/powerpoint/2010/main" val="10445624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911064" y="0"/>
            <a:ext cx="7473136"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Background</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940088"/>
          </a:xfrm>
          <a:prstGeom prst="rect">
            <a:avLst/>
          </a:prstGeom>
          <a:noFill/>
        </p:spPr>
        <p:txBody>
          <a:bodyPr wrap="square" rtlCol="0">
            <a:spAutoFit/>
          </a:bodyPr>
          <a:lstStyle/>
          <a:p>
            <a:pPr marL="571486" indent="-571486">
              <a:buFont typeface="Arial" panose="020B0604020202020204" pitchFamily="34" charset="0"/>
              <a:buChar char="•"/>
            </a:pPr>
            <a:r>
              <a:rPr lang="en-US" sz="2400" dirty="0">
                <a:solidFill>
                  <a:sysClr val="windowText" lastClr="000000"/>
                </a:solidFill>
                <a:latin typeface="KG First Time In Forever" panose="02000506000000020003" pitchFamily="2" charset="0"/>
                <a:ea typeface="KBScaredStraight" panose="02000603000000000000" pitchFamily="2" charset="0"/>
              </a:rPr>
              <a:t>Russia’s government has gone through drastic changes over the past several decades.</a:t>
            </a:r>
          </a:p>
          <a:p>
            <a:pPr marL="571486" indent="-571486">
              <a:buFont typeface="Arial" panose="020B0604020202020204" pitchFamily="34" charset="0"/>
              <a:buChar char="•"/>
            </a:pPr>
            <a:br>
              <a:rPr lang="en-US" sz="2400" dirty="0">
                <a:solidFill>
                  <a:sysClr val="windowText" lastClr="000000"/>
                </a:solidFill>
                <a:latin typeface="KG First Time In Forever" panose="02000506000000020003" pitchFamily="2" charset="0"/>
                <a:ea typeface="KBScaredStraight" panose="02000603000000000000" pitchFamily="2" charset="0"/>
              </a:rPr>
            </a:br>
            <a:r>
              <a:rPr lang="en-US" sz="2400" dirty="0">
                <a:solidFill>
                  <a:sysClr val="windowText" lastClr="000000"/>
                </a:solidFill>
                <a:latin typeface="KG First Time In Forever" panose="02000506000000020003" pitchFamily="2" charset="0"/>
                <a:ea typeface="KBScaredStraight" panose="02000603000000000000" pitchFamily="2" charset="0"/>
              </a:rPr>
              <a:t>During the Cold War era, Russia was part of the Communist Soviet Union.</a:t>
            </a:r>
          </a:p>
          <a:p>
            <a:pPr marL="571486" indent="-571486">
              <a:buFont typeface="Arial" panose="020B0604020202020204" pitchFamily="34" charset="0"/>
              <a:buChar char="•"/>
            </a:pPr>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400" dirty="0">
                <a:solidFill>
                  <a:sysClr val="windowText" lastClr="000000"/>
                </a:solidFill>
                <a:latin typeface="KG First Time In Forever" panose="02000506000000020003" pitchFamily="2" charset="0"/>
                <a:ea typeface="KBScaredStraight" panose="02000603000000000000" pitchFamily="2" charset="0"/>
              </a:rPr>
              <a:t>As more and more personal and economic freedoms began opening up in the country during the 1990s, Russia shifted from a communist country to a democratic one.</a:t>
            </a:r>
          </a:p>
          <a:p>
            <a:pPr marL="571486" indent="-571486">
              <a:buFont typeface="Arial" panose="020B0604020202020204" pitchFamily="34" charset="0"/>
              <a:buChar char="•"/>
            </a:pPr>
            <a:endParaRPr lang="en-US" sz="24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2400" dirty="0">
                <a:solidFill>
                  <a:sysClr val="windowText" lastClr="000000"/>
                </a:solidFill>
                <a:latin typeface="KG First Time In Forever" panose="02000506000000020003" pitchFamily="2" charset="0"/>
                <a:ea typeface="KBScaredStraight" panose="02000603000000000000" pitchFamily="2" charset="0"/>
              </a:rPr>
              <a:t>Today, Russia’s government is based on the presidential democracy of the United States.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6186666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8" name="TextBox 7">
            <a:extLst>
              <a:ext uri="{FF2B5EF4-FFF2-40B4-BE49-F238E27FC236}">
                <a16:creationId xmlns:a16="http://schemas.microsoft.com/office/drawing/2014/main" id="{BE918553-AA5A-4657-9CFA-31938B4B7CE2}"/>
              </a:ext>
            </a:extLst>
          </p:cNvPr>
          <p:cNvSpPr txBox="1"/>
          <p:nvPr/>
        </p:nvSpPr>
        <p:spPr>
          <a:xfrm>
            <a:off x="458948" y="101094"/>
            <a:ext cx="8233095" cy="646331"/>
          </a:xfrm>
          <a:prstGeom prst="rect">
            <a:avLst/>
          </a:prstGeom>
          <a:noFill/>
        </p:spPr>
        <p:txBody>
          <a:bodyPr wrap="square" rtlCol="0">
            <a:spAutoFit/>
          </a:bodyPr>
          <a:lstStyle/>
          <a:p>
            <a:pPr algn="ctr"/>
            <a:r>
              <a:rPr lang="en-US" sz="3600" dirty="0">
                <a:solidFill>
                  <a:srgbClr val="231F20"/>
                </a:solidFill>
                <a:latin typeface="KG First Time In Forever" panose="02000506000000020003" pitchFamily="2" charset="0"/>
                <a:ea typeface="KBScaredStraight" panose="02000603000000000000" pitchFamily="2" charset="0"/>
              </a:rPr>
              <a:t>Russia’s White House</a:t>
            </a:r>
          </a:p>
        </p:txBody>
      </p:sp>
      <p:pic>
        <p:nvPicPr>
          <p:cNvPr id="10" name="Picture 9">
            <a:extLst>
              <a:ext uri="{FF2B5EF4-FFF2-40B4-BE49-F238E27FC236}">
                <a16:creationId xmlns:a16="http://schemas.microsoft.com/office/drawing/2014/main" id="{91D94091-2148-478B-A615-76CCE9C05F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394" y="857250"/>
            <a:ext cx="7315200"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09995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44138" y="0"/>
            <a:ext cx="6806993"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Leadership</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6555641"/>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a:t>
            </a:r>
            <a:r>
              <a:rPr lang="en-US" sz="3200" b="1" dirty="0">
                <a:solidFill>
                  <a:sysClr val="windowText" lastClr="000000"/>
                </a:solidFill>
                <a:latin typeface="KG First Time In Forever" panose="02000506000000020003" pitchFamily="2" charset="0"/>
                <a:ea typeface="KBScaredStraight" panose="02000603000000000000" pitchFamily="2" charset="0"/>
              </a:rPr>
              <a:t>president</a:t>
            </a:r>
            <a:r>
              <a:rPr lang="en-US" sz="3200" dirty="0">
                <a:solidFill>
                  <a:sysClr val="windowText" lastClr="000000"/>
                </a:solidFill>
                <a:latin typeface="KG First Time In Forever" panose="02000506000000020003" pitchFamily="2" charset="0"/>
                <a:ea typeface="KBScaredStraight" panose="02000603000000000000" pitchFamily="2" charset="0"/>
              </a:rPr>
              <a:t> is the chief executive with the most political power.</a:t>
            </a:r>
          </a:p>
          <a:p>
            <a:pPr marL="1028686" lvl="1" indent="-571486">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Can issue orders without approval of the legislature</a:t>
            </a:r>
          </a:p>
          <a:p>
            <a:pPr marL="1028686" lvl="1" indent="-571486">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Appoints many government officials, including the prime minister</a:t>
            </a:r>
          </a:p>
          <a:p>
            <a:pPr marL="571500" indent="-571500">
              <a:buFont typeface="Arial" panose="020B0604020202020204" pitchFamily="34" charset="0"/>
              <a:buChar char="•"/>
              <a:defRPr/>
            </a:pPr>
            <a:endParaRPr lang="en-US" sz="3200" dirty="0">
              <a:latin typeface="KG First Time In Forever" panose="02000506000000020003" pitchFamily="2" charset="0"/>
              <a:ea typeface="KBScaredStraight" panose="02000603000000000000" pitchFamily="2" charset="0"/>
            </a:endParaRPr>
          </a:p>
          <a:p>
            <a:pPr marL="571500" indent="-571500">
              <a:buFont typeface="Arial" panose="020B0604020202020204" pitchFamily="34" charset="0"/>
              <a:buChar char="•"/>
              <a:defRPr/>
            </a:pPr>
            <a:r>
              <a:rPr lang="en-US" sz="3200" dirty="0">
                <a:latin typeface="KG First Time In Forever" panose="02000506000000020003" pitchFamily="2" charset="0"/>
                <a:ea typeface="KBScaredStraight" panose="02000603000000000000" pitchFamily="2" charset="0"/>
              </a:rPr>
              <a:t>The </a:t>
            </a:r>
            <a:r>
              <a:rPr lang="en-US" sz="3200" b="1" dirty="0">
                <a:latin typeface="KG First Time In Forever" panose="02000506000000020003" pitchFamily="2" charset="0"/>
                <a:ea typeface="KBScaredStraight" panose="02000603000000000000" pitchFamily="2" charset="0"/>
              </a:rPr>
              <a:t>prime minister </a:t>
            </a:r>
            <a:r>
              <a:rPr lang="en-US" sz="3200" dirty="0">
                <a:latin typeface="KG First Time In Forever" panose="02000506000000020003" pitchFamily="2" charset="0"/>
                <a:ea typeface="KBScaredStraight" panose="02000603000000000000" pitchFamily="2" charset="0"/>
              </a:rPr>
              <a:t>serves more of an administrative role and helps with the day-to-day running of the government.</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051977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1"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extBox 8"/>
          <p:cNvSpPr txBox="1"/>
          <p:nvPr/>
        </p:nvSpPr>
        <p:spPr>
          <a:xfrm>
            <a:off x="-11" y="-104418"/>
            <a:ext cx="9143999" cy="923330"/>
          </a:xfrm>
          <a:prstGeom prst="rect">
            <a:avLst/>
          </a:prstGeom>
          <a:noFill/>
        </p:spPr>
        <p:txBody>
          <a:bodyPr wrap="square" rtlCol="0">
            <a:spAutoFit/>
          </a:bodyPr>
          <a:lstStyle/>
          <a:p>
            <a:pPr algn="ctr"/>
            <a:r>
              <a:rPr lang="en-US" sz="5400" b="1" dirty="0">
                <a:latin typeface="KG Eyes Wide Open" panose="02000506000000020004" pitchFamily="2" charset="0"/>
                <a:ea typeface="KBScaredStraight" panose="02000603000000000000" pitchFamily="2" charset="0"/>
              </a:rPr>
              <a:t>Vladimir Putin</a:t>
            </a:r>
          </a:p>
        </p:txBody>
      </p:sp>
      <p:sp>
        <p:nvSpPr>
          <p:cNvPr id="12" name="TextBox 11"/>
          <p:cNvSpPr txBox="1"/>
          <p:nvPr/>
        </p:nvSpPr>
        <p:spPr>
          <a:xfrm>
            <a:off x="-182880" y="6250007"/>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Russia’s President</a:t>
            </a:r>
          </a:p>
        </p:txBody>
      </p:sp>
      <p:pic>
        <p:nvPicPr>
          <p:cNvPr id="10" name="Picture 9">
            <a:extLst>
              <a:ext uri="{FF2B5EF4-FFF2-40B4-BE49-F238E27FC236}">
                <a16:creationId xmlns:a16="http://schemas.microsoft.com/office/drawing/2014/main" id="{05F16087-E641-4A2D-A7BF-0F7499092E59}"/>
              </a:ext>
            </a:extLst>
          </p:cNvPr>
          <p:cNvPicPr>
            <a:picLocks noChangeAspect="1"/>
          </p:cNvPicPr>
          <p:nvPr/>
        </p:nvPicPr>
        <p:blipFill rotWithShape="1">
          <a:blip r:embed="rId2">
            <a:extLst>
              <a:ext uri="{28A0092B-C50C-407E-A947-70E740481C1C}">
                <a14:useLocalDpi xmlns:a14="http://schemas.microsoft.com/office/drawing/2010/main" val="0"/>
              </a:ext>
            </a:extLst>
          </a:blip>
          <a:srcRect l="33235"/>
          <a:stretch/>
        </p:blipFill>
        <p:spPr>
          <a:xfrm>
            <a:off x="1831463" y="812890"/>
            <a:ext cx="5481061"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65189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Rectangle 5"/>
          <p:cNvSpPr/>
          <p:nvPr/>
        </p:nvSpPr>
        <p:spPr>
          <a:xfrm>
            <a:off x="-9"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Box 11"/>
          <p:cNvSpPr txBox="1"/>
          <p:nvPr/>
        </p:nvSpPr>
        <p:spPr>
          <a:xfrm>
            <a:off x="-190500" y="6134724"/>
            <a:ext cx="9144000" cy="646331"/>
          </a:xfrm>
          <a:prstGeom prst="rect">
            <a:avLst/>
          </a:prstGeom>
          <a:noFill/>
        </p:spPr>
        <p:txBody>
          <a:bodyPr wrap="square" rtlCol="0">
            <a:spAutoFit/>
          </a:bodyPr>
          <a:lstStyle/>
          <a:p>
            <a:pPr algn="ctr"/>
            <a:r>
              <a:rPr lang="en-US" sz="3600" dirty="0">
                <a:latin typeface="KG First Time In Forever" panose="02000506000000020003" pitchFamily="2" charset="0"/>
                <a:ea typeface="KBScaredStraight" panose="02000603000000000000" pitchFamily="2" charset="0"/>
              </a:rPr>
              <a:t>Russia’s Prime Minister</a:t>
            </a:r>
          </a:p>
        </p:txBody>
      </p:sp>
      <p:sp>
        <p:nvSpPr>
          <p:cNvPr id="3" name="TextBox 2">
            <a:extLst>
              <a:ext uri="{FF2B5EF4-FFF2-40B4-BE49-F238E27FC236}">
                <a16:creationId xmlns:a16="http://schemas.microsoft.com/office/drawing/2014/main" id="{0992F9E1-983C-4037-9976-E4E110F4356B}"/>
              </a:ext>
            </a:extLst>
          </p:cNvPr>
          <p:cNvSpPr txBox="1"/>
          <p:nvPr/>
        </p:nvSpPr>
        <p:spPr>
          <a:xfrm>
            <a:off x="982980" y="76945"/>
            <a:ext cx="6873239" cy="923330"/>
          </a:xfrm>
          <a:prstGeom prst="rect">
            <a:avLst/>
          </a:prstGeom>
          <a:noFill/>
        </p:spPr>
        <p:txBody>
          <a:bodyPr wrap="square" rtlCol="0">
            <a:spAutoFit/>
          </a:bodyPr>
          <a:lstStyle/>
          <a:p>
            <a:pPr algn="ctr"/>
            <a:r>
              <a:rPr lang="en-US" sz="5400" b="1" dirty="0">
                <a:latin typeface="Lora" pitchFamily="2" charset="0"/>
                <a:ea typeface="KBScaredStraight" panose="02000603000000000000" pitchFamily="2" charset="0"/>
              </a:rPr>
              <a:t>Mikhail </a:t>
            </a:r>
            <a:r>
              <a:rPr lang="en-US" sz="5400" b="1" i="0" dirty="0" err="1">
                <a:solidFill>
                  <a:srgbClr val="000000"/>
                </a:solidFill>
                <a:effectLst/>
                <a:latin typeface="Lora" pitchFamily="2" charset="0"/>
              </a:rPr>
              <a:t>Mishustin</a:t>
            </a:r>
            <a:endParaRPr lang="en-US" sz="5400" b="1" dirty="0">
              <a:latin typeface="Lora" pitchFamily="2" charset="0"/>
              <a:ea typeface="KBScaredStraight" panose="02000603000000000000" pitchFamily="2" charset="0"/>
            </a:endParaRPr>
          </a:p>
        </p:txBody>
      </p:sp>
      <p:pic>
        <p:nvPicPr>
          <p:cNvPr id="4" name="Picture 2" descr="Russian prime minister reveals testing positive for virus">
            <a:extLst>
              <a:ext uri="{FF2B5EF4-FFF2-40B4-BE49-F238E27FC236}">
                <a16:creationId xmlns:a16="http://schemas.microsoft.com/office/drawing/2014/main" id="{559958D9-A242-4233-B885-A55ED46A6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83" r="16868"/>
          <a:stretch/>
        </p:blipFill>
        <p:spPr bwMode="auto">
          <a:xfrm>
            <a:off x="2300859" y="966552"/>
            <a:ext cx="4352544" cy="510661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114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21322" y="0"/>
            <a:ext cx="7252626"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How Leaders</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Are Chosen</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70309" y="2576607"/>
            <a:ext cx="7798777" cy="409342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Russians directly elect a </a:t>
            </a:r>
            <a:r>
              <a:rPr lang="en-US" sz="3200" b="1" dirty="0">
                <a:solidFill>
                  <a:sysClr val="windowText" lastClr="000000"/>
                </a:solidFill>
                <a:latin typeface="KG First Time In Forever" panose="02000506000000020003" pitchFamily="2" charset="0"/>
                <a:ea typeface="KBScaredStraight" panose="02000603000000000000" pitchFamily="2" charset="0"/>
              </a:rPr>
              <a:t>president</a:t>
            </a:r>
            <a:r>
              <a:rPr lang="en-US" sz="3200" dirty="0">
                <a:solidFill>
                  <a:sysClr val="windowText" lastClr="000000"/>
                </a:solidFill>
                <a:latin typeface="KG First Time In Forever" panose="02000506000000020003" pitchFamily="2" charset="0"/>
                <a:ea typeface="KBScaredStraight" panose="02000603000000000000" pitchFamily="2" charset="0"/>
              </a:rPr>
              <a:t> to serve as the chief executive for a six-year term.</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president then appoints a </a:t>
            </a:r>
            <a:r>
              <a:rPr lang="en-US" sz="320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3200" dirty="0">
                <a:latin typeface="KG First Time In Forever" panose="02000506000000020003" pitchFamily="2" charset="0"/>
                <a:ea typeface="KBScaredStraight" panose="02000603000000000000" pitchFamily="2" charset="0"/>
              </a:rPr>
              <a:t>to help with running the government</a:t>
            </a:r>
            <a:r>
              <a:rPr lang="en-US" sz="3200" dirty="0">
                <a:solidFill>
                  <a:sysClr val="windowText" lastClr="000000"/>
                </a:solidFill>
                <a:latin typeface="KG First Time In Forever" panose="02000506000000020003" pitchFamily="2" charset="0"/>
                <a:ea typeface="KBScaredStraight" panose="02000603000000000000" pitchFamily="2" charset="0"/>
              </a:rPr>
              <a:t>. </a:t>
            </a:r>
          </a:p>
          <a:p>
            <a:pPr marL="571486" indent="-571486">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160496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25867" y="0"/>
            <a:ext cx="6843541"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Legislature</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4708981"/>
          </a:xfrm>
          <a:prstGeom prst="rect">
            <a:avLst/>
          </a:prstGeom>
          <a:noFill/>
        </p:spPr>
        <p:txBody>
          <a:bodyPr wrap="square" rtlCol="0">
            <a:spAutoFit/>
          </a:bodyPr>
          <a:lstStyle/>
          <a:p>
            <a:pPr marL="571486" indent="-571486">
              <a:buFont typeface="Arial" panose="020B0604020202020204" pitchFamily="34" charset="0"/>
              <a:buChar char="•"/>
            </a:pPr>
            <a:r>
              <a:rPr lang="en-US" sz="3000" dirty="0">
                <a:solidFill>
                  <a:sysClr val="windowText" lastClr="000000"/>
                </a:solidFill>
                <a:latin typeface="KG First Time In Forever" panose="02000506000000020003" pitchFamily="2" charset="0"/>
                <a:ea typeface="KBScaredStraight" panose="02000603000000000000" pitchFamily="2" charset="0"/>
              </a:rPr>
              <a:t>Russia’s bicameral legislature is called the Federal Assembly.</a:t>
            </a:r>
          </a:p>
          <a:p>
            <a:pPr marL="571486" indent="-571486">
              <a:buFont typeface="Arial" panose="020B0604020202020204" pitchFamily="34" charset="0"/>
              <a:buChar char="•"/>
            </a:pPr>
            <a:endParaRPr lang="en-US" sz="30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It consists of two houses called the Federation Council and the State Duma.</a:t>
            </a:r>
          </a:p>
          <a:p>
            <a:pPr marL="571486" indent="-571486">
              <a:buFont typeface="Arial" panose="020B0604020202020204" pitchFamily="34" charset="0"/>
              <a:buChar char="•"/>
            </a:pPr>
            <a:endParaRPr lang="en-US" sz="3000" dirty="0">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000" dirty="0">
                <a:latin typeface="KG First Time In Forever" panose="02000506000000020003" pitchFamily="2" charset="0"/>
                <a:ea typeface="KBScaredStraight" panose="02000603000000000000" pitchFamily="2" charset="0"/>
              </a:rPr>
              <a:t>Citizens vote to elect representatives to the State Duma, while members of the Federation Council are appointed by Russia’s many lower district governments.</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788379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457192" y="143814"/>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State Duma Building in Moscow</a:t>
            </a:r>
          </a:p>
        </p:txBody>
      </p:sp>
      <p:pic>
        <p:nvPicPr>
          <p:cNvPr id="8" name="Picture 7">
            <a:extLst>
              <a:ext uri="{FF2B5EF4-FFF2-40B4-BE49-F238E27FC236}">
                <a16:creationId xmlns:a16="http://schemas.microsoft.com/office/drawing/2014/main" id="{19A99C9B-8BB4-4CB0-B546-DE70A21A70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43" y="893186"/>
            <a:ext cx="8229600" cy="5489079"/>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1939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45196"/>
            <a:ext cx="4571997" cy="746358"/>
          </a:xfrm>
          <a:prstGeom prst="rect">
            <a:avLst/>
          </a:prstGeom>
          <a:noFill/>
        </p:spPr>
        <p:txBody>
          <a:bodyPr wrap="square" lIns="68580" tIns="34290" rIns="68580" bIns="34290">
            <a:spAutoFit/>
          </a:bodyPr>
          <a:lstStyle/>
          <a:p>
            <a:pPr algn="ctr"/>
            <a:r>
              <a:rPr lang="en-US" sz="22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European Governments</a:t>
            </a:r>
          </a:p>
          <a:p>
            <a:pPr algn="ctr"/>
            <a:r>
              <a:rPr lang="en-US" sz="22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Anticipation Guide</a:t>
            </a:r>
          </a:p>
        </p:txBody>
      </p:sp>
      <p:sp>
        <p:nvSpPr>
          <p:cNvPr id="9" name="TextBox 8"/>
          <p:cNvSpPr txBox="1"/>
          <p:nvPr/>
        </p:nvSpPr>
        <p:spPr>
          <a:xfrm>
            <a:off x="0" y="991554"/>
            <a:ext cx="4571994" cy="646331"/>
          </a:xfrm>
          <a:prstGeom prst="rect">
            <a:avLst/>
          </a:prstGeom>
          <a:noFill/>
        </p:spPr>
        <p:txBody>
          <a:bodyPr wrap="square" rtlCol="0">
            <a:spAutoFit/>
          </a:bodyPr>
          <a:lstStyle/>
          <a:p>
            <a:r>
              <a:rPr lang="en-US" sz="1200" b="1" dirty="0">
                <a:latin typeface="KG First Time In Forever" panose="02000506000000020003" pitchFamily="2" charset="0"/>
              </a:rPr>
              <a:t>Directions</a:t>
            </a:r>
            <a:r>
              <a:rPr lang="en-US" sz="1200" dirty="0">
                <a:latin typeface="KG First Time In Forever" panose="02000506000000020003" pitchFamily="2" charset="0"/>
              </a:rPr>
              <a:t>: You will make predictions about the answers to the following questions BEFORE learning about this unit. Write the letter of the vocabulary term that matches the definitions below.</a:t>
            </a:r>
          </a:p>
        </p:txBody>
      </p:sp>
      <p:sp>
        <p:nvSpPr>
          <p:cNvPr id="14" name="Rectangle 13"/>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6336" y="6664698"/>
            <a:ext cx="2653250" cy="230832"/>
          </a:xfrm>
          <a:prstGeom prst="rect">
            <a:avLst/>
          </a:prstGeom>
          <a:noFill/>
        </p:spPr>
        <p:txBody>
          <a:bodyPr wrap="square" rtlCol="0">
            <a:spAutoFit/>
          </a:bodyPr>
          <a:lstStyle/>
          <a:p>
            <a:r>
              <a:rPr lang="en-US" sz="9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1" name="TextBox 20"/>
          <p:cNvSpPr txBox="1"/>
          <p:nvPr/>
        </p:nvSpPr>
        <p:spPr>
          <a:xfrm>
            <a:off x="0" y="0"/>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2" name="TextBox 21"/>
          <p:cNvSpPr txBox="1"/>
          <p:nvPr/>
        </p:nvSpPr>
        <p:spPr>
          <a:xfrm>
            <a:off x="4571999" y="-11468"/>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3" name="TextBox 22"/>
          <p:cNvSpPr txBox="1"/>
          <p:nvPr/>
        </p:nvSpPr>
        <p:spPr>
          <a:xfrm>
            <a:off x="67232" y="2777796"/>
            <a:ext cx="4571994" cy="3739485"/>
          </a:xfrm>
          <a:prstGeom prst="rect">
            <a:avLst/>
          </a:prstGeom>
          <a:noFill/>
        </p:spPr>
        <p:txBody>
          <a:bodyPr wrap="square" rtlCol="0">
            <a:spAutoFit/>
          </a:bodyPr>
          <a:lstStyle/>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In this type of democracy, the leader works independently of the legislature.</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This branch of government makes the country’s laws. </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In this type of government, citizens play an important role because they are able to vote for leaders and laws. </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Who is Germany’s head of government?</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In this type of government, citizens have virtually no role because all the decisions are made by a single leader.</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 _______ </a:t>
            </a:r>
            <a:r>
              <a:rPr lang="en-US" sz="1250" dirty="0">
                <a:latin typeface="KG First Time In Forever" panose="02000506000000020003" pitchFamily="2" charset="0"/>
              </a:rPr>
              <a:t>This country was previously part of an autocratic system.</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The head of government is part of the legislature in which country?</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What type of democracy is found in the United Kingdom? </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The head of _____ is a ceremonial position with very little real power.</a:t>
            </a:r>
          </a:p>
          <a:p>
            <a:r>
              <a:rPr lang="en-US" sz="1200" dirty="0">
                <a:latin typeface="KG First Time In Forever" panose="02000506000000020003" pitchFamily="2" charset="0"/>
              </a:rPr>
              <a:t>.</a:t>
            </a:r>
          </a:p>
        </p:txBody>
      </p:sp>
      <p:graphicFrame>
        <p:nvGraphicFramePr>
          <p:cNvPr id="2" name="Table 1"/>
          <p:cNvGraphicFramePr>
            <a:graphicFrameLocks noGrp="1"/>
          </p:cNvGraphicFramePr>
          <p:nvPr/>
        </p:nvGraphicFramePr>
        <p:xfrm>
          <a:off x="70233" y="1779680"/>
          <a:ext cx="4431528" cy="849759"/>
        </p:xfrm>
        <a:graphic>
          <a:graphicData uri="http://schemas.openxmlformats.org/drawingml/2006/table">
            <a:tbl>
              <a:tblPr firstRow="1" bandRow="1">
                <a:tableStyleId>{5940675A-B579-460E-94D1-54222C63F5DA}</a:tableStyleId>
              </a:tblPr>
              <a:tblGrid>
                <a:gridCol w="1477176">
                  <a:extLst>
                    <a:ext uri="{9D8B030D-6E8A-4147-A177-3AD203B41FA5}">
                      <a16:colId xmlns:a16="http://schemas.microsoft.com/office/drawing/2014/main" val="20000"/>
                    </a:ext>
                  </a:extLst>
                </a:gridCol>
                <a:gridCol w="1477176">
                  <a:extLst>
                    <a:ext uri="{9D8B030D-6E8A-4147-A177-3AD203B41FA5}">
                      <a16:colId xmlns:a16="http://schemas.microsoft.com/office/drawing/2014/main" val="20001"/>
                    </a:ext>
                  </a:extLst>
                </a:gridCol>
                <a:gridCol w="1477176">
                  <a:extLst>
                    <a:ext uri="{9D8B030D-6E8A-4147-A177-3AD203B41FA5}">
                      <a16:colId xmlns:a16="http://schemas.microsoft.com/office/drawing/2014/main" val="20002"/>
                    </a:ext>
                  </a:extLst>
                </a:gridCol>
              </a:tblGrid>
              <a:tr h="222746">
                <a:tc>
                  <a:txBody>
                    <a:bodyPr/>
                    <a:lstStyle/>
                    <a:p>
                      <a:pPr marL="0" indent="0" algn="l">
                        <a:buNone/>
                      </a:pPr>
                      <a:r>
                        <a:rPr lang="en-US" sz="1200" b="1" dirty="0">
                          <a:latin typeface="KG First Time In Forever" panose="02000506000000020003" pitchFamily="2" charset="0"/>
                        </a:rPr>
                        <a:t>A. State</a:t>
                      </a:r>
                    </a:p>
                  </a:txBody>
                  <a:tcPr/>
                </a:tc>
                <a:tc>
                  <a:txBody>
                    <a:bodyPr/>
                    <a:lstStyle/>
                    <a:p>
                      <a:pPr algn="l"/>
                      <a:r>
                        <a:rPr lang="en-US" sz="1200" b="1" dirty="0">
                          <a:latin typeface="KG First Time In Forever" panose="02000506000000020003" pitchFamily="2" charset="0"/>
                        </a:rPr>
                        <a:t>B. Presidential</a:t>
                      </a:r>
                    </a:p>
                  </a:txBody>
                  <a:tcPr/>
                </a:tc>
                <a:tc>
                  <a:txBody>
                    <a:bodyPr/>
                    <a:lstStyle/>
                    <a:p>
                      <a:pPr algn="l"/>
                      <a:r>
                        <a:rPr lang="en-US" sz="1200" b="1" dirty="0">
                          <a:latin typeface="KG First Time In Forever" panose="02000506000000020003" pitchFamily="2" charset="0"/>
                        </a:rPr>
                        <a:t>C. Democracy</a:t>
                      </a:r>
                    </a:p>
                  </a:txBody>
                  <a:tcPr/>
                </a:tc>
                <a:extLst>
                  <a:ext uri="{0D108BD9-81ED-4DB2-BD59-A6C34878D82A}">
                    <a16:rowId xmlns:a16="http://schemas.microsoft.com/office/drawing/2014/main" val="10000"/>
                  </a:ext>
                </a:extLst>
              </a:tr>
              <a:tr h="222746">
                <a:tc>
                  <a:txBody>
                    <a:bodyPr/>
                    <a:lstStyle/>
                    <a:p>
                      <a:pPr algn="l"/>
                      <a:r>
                        <a:rPr lang="en-US" sz="1200" b="1" dirty="0">
                          <a:latin typeface="KG First Time In Forever" panose="02000506000000020003" pitchFamily="2" charset="0"/>
                        </a:rPr>
                        <a:t>D. Germany</a:t>
                      </a:r>
                    </a:p>
                  </a:txBody>
                  <a:tcPr/>
                </a:tc>
                <a:tc>
                  <a:txBody>
                    <a:bodyPr/>
                    <a:lstStyle/>
                    <a:p>
                      <a:pPr algn="l"/>
                      <a:r>
                        <a:rPr lang="en-US" sz="1200" b="1" dirty="0">
                          <a:latin typeface="KG First Time In Forever" panose="02000506000000020003" pitchFamily="2" charset="0"/>
                        </a:rPr>
                        <a:t>E Russia</a:t>
                      </a:r>
                    </a:p>
                  </a:txBody>
                  <a:tcPr/>
                </a:tc>
                <a:tc>
                  <a:txBody>
                    <a:bodyPr/>
                    <a:lstStyle/>
                    <a:p>
                      <a:pPr algn="l"/>
                      <a:r>
                        <a:rPr lang="en-US" sz="1200" b="1" dirty="0">
                          <a:latin typeface="KG First Time In Forever" panose="02000506000000020003" pitchFamily="2" charset="0"/>
                        </a:rPr>
                        <a:t>F. Legislature</a:t>
                      </a:r>
                    </a:p>
                  </a:txBody>
                  <a:tcPr/>
                </a:tc>
                <a:extLst>
                  <a:ext uri="{0D108BD9-81ED-4DB2-BD59-A6C34878D82A}">
                    <a16:rowId xmlns:a16="http://schemas.microsoft.com/office/drawing/2014/main" val="10001"/>
                  </a:ext>
                </a:extLst>
              </a:tr>
              <a:tr h="301119">
                <a:tc>
                  <a:txBody>
                    <a:bodyPr/>
                    <a:lstStyle/>
                    <a:p>
                      <a:pPr algn="l"/>
                      <a:r>
                        <a:rPr lang="en-US" sz="1200" b="1" dirty="0">
                          <a:latin typeface="KG First Time In Forever" panose="02000506000000020003" pitchFamily="2" charset="0"/>
                        </a:rPr>
                        <a:t>G. Autocracy</a:t>
                      </a:r>
                    </a:p>
                  </a:txBody>
                  <a:tcPr/>
                </a:tc>
                <a:tc>
                  <a:txBody>
                    <a:bodyPr/>
                    <a:lstStyle/>
                    <a:p>
                      <a:pPr algn="l"/>
                      <a:r>
                        <a:rPr lang="en-US" sz="1200" b="1" dirty="0">
                          <a:latin typeface="KG First Time In Forever" panose="02000506000000020003" pitchFamily="2" charset="0"/>
                        </a:rPr>
                        <a:t>H. Parliamentary</a:t>
                      </a:r>
                    </a:p>
                  </a:txBody>
                  <a:tcPr/>
                </a:tc>
                <a:tc>
                  <a:txBody>
                    <a:bodyPr/>
                    <a:lstStyle/>
                    <a:p>
                      <a:pPr algn="l"/>
                      <a:r>
                        <a:rPr lang="en-US" sz="1200" b="1" dirty="0">
                          <a:latin typeface="KG First Time In Forever" panose="02000506000000020003" pitchFamily="2" charset="0"/>
                        </a:rPr>
                        <a:t>I. Chancellor</a:t>
                      </a:r>
                    </a:p>
                  </a:txBody>
                  <a:tcPr/>
                </a:tc>
                <a:extLst>
                  <a:ext uri="{0D108BD9-81ED-4DB2-BD59-A6C34878D82A}">
                    <a16:rowId xmlns:a16="http://schemas.microsoft.com/office/drawing/2014/main" val="10002"/>
                  </a:ext>
                </a:extLst>
              </a:tr>
            </a:tbl>
          </a:graphicData>
        </a:graphic>
      </p:graphicFrame>
      <p:sp>
        <p:nvSpPr>
          <p:cNvPr id="24" name="Rectangle 23"/>
          <p:cNvSpPr/>
          <p:nvPr/>
        </p:nvSpPr>
        <p:spPr>
          <a:xfrm>
            <a:off x="4564529" y="258643"/>
            <a:ext cx="4571997" cy="746358"/>
          </a:xfrm>
          <a:prstGeom prst="rect">
            <a:avLst/>
          </a:prstGeom>
          <a:noFill/>
        </p:spPr>
        <p:txBody>
          <a:bodyPr wrap="square" lIns="68580" tIns="34290" rIns="68580" bIns="34290">
            <a:spAutoFit/>
          </a:bodyPr>
          <a:lstStyle/>
          <a:p>
            <a:pPr algn="ctr"/>
            <a:r>
              <a:rPr lang="en-US" sz="22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European Governments</a:t>
            </a:r>
          </a:p>
          <a:p>
            <a:pPr algn="ctr"/>
            <a:r>
              <a:rPr lang="en-US" sz="22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Anticipation Guide</a:t>
            </a:r>
          </a:p>
        </p:txBody>
      </p:sp>
      <p:sp>
        <p:nvSpPr>
          <p:cNvPr id="25" name="TextBox 24"/>
          <p:cNvSpPr txBox="1"/>
          <p:nvPr/>
        </p:nvSpPr>
        <p:spPr>
          <a:xfrm>
            <a:off x="4564529" y="1005001"/>
            <a:ext cx="4571994" cy="646331"/>
          </a:xfrm>
          <a:prstGeom prst="rect">
            <a:avLst/>
          </a:prstGeom>
          <a:noFill/>
        </p:spPr>
        <p:txBody>
          <a:bodyPr wrap="square" rtlCol="0">
            <a:spAutoFit/>
          </a:bodyPr>
          <a:lstStyle/>
          <a:p>
            <a:r>
              <a:rPr lang="en-US" sz="1200" b="1" dirty="0">
                <a:latin typeface="KG First Time In Forever" panose="02000506000000020003" pitchFamily="2" charset="0"/>
              </a:rPr>
              <a:t>Directions</a:t>
            </a:r>
            <a:r>
              <a:rPr lang="en-US" sz="1200" dirty="0">
                <a:latin typeface="KG First Time In Forever" panose="02000506000000020003" pitchFamily="2" charset="0"/>
              </a:rPr>
              <a:t>: You will make predictions about the answers to the following questions BEFORE learning about this unit. Write the letter of the vocabulary term that matches the definitions below.</a:t>
            </a:r>
          </a:p>
        </p:txBody>
      </p:sp>
      <p:sp>
        <p:nvSpPr>
          <p:cNvPr id="26" name="TextBox 25"/>
          <p:cNvSpPr txBox="1"/>
          <p:nvPr/>
        </p:nvSpPr>
        <p:spPr>
          <a:xfrm>
            <a:off x="4518193" y="6678145"/>
            <a:ext cx="2653250" cy="230832"/>
          </a:xfrm>
          <a:prstGeom prst="rect">
            <a:avLst/>
          </a:prstGeom>
          <a:noFill/>
        </p:spPr>
        <p:txBody>
          <a:bodyPr wrap="square" rtlCol="0">
            <a:spAutoFit/>
          </a:bodyPr>
          <a:lstStyle/>
          <a:p>
            <a:r>
              <a:rPr lang="en-US" sz="9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9" name="TextBox 18"/>
          <p:cNvSpPr txBox="1"/>
          <p:nvPr/>
        </p:nvSpPr>
        <p:spPr>
          <a:xfrm>
            <a:off x="4636225" y="2777796"/>
            <a:ext cx="4571994" cy="3739485"/>
          </a:xfrm>
          <a:prstGeom prst="rect">
            <a:avLst/>
          </a:prstGeom>
          <a:noFill/>
        </p:spPr>
        <p:txBody>
          <a:bodyPr wrap="square" rtlCol="0">
            <a:spAutoFit/>
          </a:bodyPr>
          <a:lstStyle/>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In this type of democracy, the leader works independently of the legislature.</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This branch of government makes the country’s laws. </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In this type of government, citizens play an important role because they are able to vote for leaders and laws. </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Who is Germany’s head of government?</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In this type of government, citizens have virtually no role because all the decisions are made by a single leader.</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 _______ </a:t>
            </a:r>
            <a:r>
              <a:rPr lang="en-US" sz="1250" dirty="0">
                <a:latin typeface="KG First Time In Forever" panose="02000506000000020003" pitchFamily="2" charset="0"/>
              </a:rPr>
              <a:t>This country was previously part of an autocratic system.</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The head of government is part of the legislature in which country?</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What type of democracy is found in the United Kingdom? </a:t>
            </a:r>
          </a:p>
          <a:p>
            <a:pPr marL="228600" lvl="0" indent="-228600">
              <a:buFont typeface="+mj-lt"/>
              <a:buAutoNum type="arabicPeriod"/>
            </a:pPr>
            <a:r>
              <a:rPr lang="en-US" sz="1250" dirty="0">
                <a:latin typeface="Tahoma" panose="020B0604030504040204" pitchFamily="34" charset="0"/>
                <a:ea typeface="Tahoma" panose="020B0604030504040204" pitchFamily="34" charset="0"/>
                <a:cs typeface="Tahoma" panose="020B0604030504040204" pitchFamily="34" charset="0"/>
              </a:rPr>
              <a:t>_______ </a:t>
            </a:r>
            <a:r>
              <a:rPr lang="en-US" sz="1250" dirty="0">
                <a:latin typeface="KG First Time In Forever" panose="02000506000000020003" pitchFamily="2" charset="0"/>
              </a:rPr>
              <a:t>The head of _____ is a ceremonial position with very little real power.</a:t>
            </a:r>
          </a:p>
          <a:p>
            <a:r>
              <a:rPr lang="en-US" sz="1200" dirty="0">
                <a:latin typeface="KG First Time In Forever" panose="02000506000000020003" pitchFamily="2" charset="0"/>
              </a:rPr>
              <a:t>.</a:t>
            </a:r>
          </a:p>
        </p:txBody>
      </p:sp>
      <p:graphicFrame>
        <p:nvGraphicFramePr>
          <p:cNvPr id="20" name="Table 19"/>
          <p:cNvGraphicFramePr>
            <a:graphicFrameLocks noGrp="1"/>
          </p:cNvGraphicFramePr>
          <p:nvPr/>
        </p:nvGraphicFramePr>
        <p:xfrm>
          <a:off x="4639226" y="1779680"/>
          <a:ext cx="4431528" cy="849759"/>
        </p:xfrm>
        <a:graphic>
          <a:graphicData uri="http://schemas.openxmlformats.org/drawingml/2006/table">
            <a:tbl>
              <a:tblPr firstRow="1" bandRow="1">
                <a:tableStyleId>{5940675A-B579-460E-94D1-54222C63F5DA}</a:tableStyleId>
              </a:tblPr>
              <a:tblGrid>
                <a:gridCol w="1477176">
                  <a:extLst>
                    <a:ext uri="{9D8B030D-6E8A-4147-A177-3AD203B41FA5}">
                      <a16:colId xmlns:a16="http://schemas.microsoft.com/office/drawing/2014/main" val="20000"/>
                    </a:ext>
                  </a:extLst>
                </a:gridCol>
                <a:gridCol w="1477176">
                  <a:extLst>
                    <a:ext uri="{9D8B030D-6E8A-4147-A177-3AD203B41FA5}">
                      <a16:colId xmlns:a16="http://schemas.microsoft.com/office/drawing/2014/main" val="20001"/>
                    </a:ext>
                  </a:extLst>
                </a:gridCol>
                <a:gridCol w="1477176">
                  <a:extLst>
                    <a:ext uri="{9D8B030D-6E8A-4147-A177-3AD203B41FA5}">
                      <a16:colId xmlns:a16="http://schemas.microsoft.com/office/drawing/2014/main" val="20002"/>
                    </a:ext>
                  </a:extLst>
                </a:gridCol>
              </a:tblGrid>
              <a:tr h="222746">
                <a:tc>
                  <a:txBody>
                    <a:bodyPr/>
                    <a:lstStyle/>
                    <a:p>
                      <a:pPr marL="0" indent="0" algn="l">
                        <a:buNone/>
                      </a:pPr>
                      <a:r>
                        <a:rPr lang="en-US" sz="1200" b="1" dirty="0">
                          <a:latin typeface="KG First Time In Forever" panose="02000506000000020003" pitchFamily="2" charset="0"/>
                        </a:rPr>
                        <a:t>A. State</a:t>
                      </a:r>
                    </a:p>
                  </a:txBody>
                  <a:tcPr/>
                </a:tc>
                <a:tc>
                  <a:txBody>
                    <a:bodyPr/>
                    <a:lstStyle/>
                    <a:p>
                      <a:pPr algn="l"/>
                      <a:r>
                        <a:rPr lang="en-US" sz="1200" b="1" dirty="0">
                          <a:latin typeface="KG First Time In Forever" panose="02000506000000020003" pitchFamily="2" charset="0"/>
                        </a:rPr>
                        <a:t>B. Presidential</a:t>
                      </a:r>
                    </a:p>
                  </a:txBody>
                  <a:tcPr/>
                </a:tc>
                <a:tc>
                  <a:txBody>
                    <a:bodyPr/>
                    <a:lstStyle/>
                    <a:p>
                      <a:pPr algn="l"/>
                      <a:r>
                        <a:rPr lang="en-US" sz="1200" b="1" dirty="0">
                          <a:latin typeface="KG First Time In Forever" panose="02000506000000020003" pitchFamily="2" charset="0"/>
                        </a:rPr>
                        <a:t>C. Democracy</a:t>
                      </a:r>
                    </a:p>
                  </a:txBody>
                  <a:tcPr/>
                </a:tc>
                <a:extLst>
                  <a:ext uri="{0D108BD9-81ED-4DB2-BD59-A6C34878D82A}">
                    <a16:rowId xmlns:a16="http://schemas.microsoft.com/office/drawing/2014/main" val="10000"/>
                  </a:ext>
                </a:extLst>
              </a:tr>
              <a:tr h="222746">
                <a:tc>
                  <a:txBody>
                    <a:bodyPr/>
                    <a:lstStyle/>
                    <a:p>
                      <a:pPr algn="l"/>
                      <a:r>
                        <a:rPr lang="en-US" sz="1200" b="1" dirty="0">
                          <a:latin typeface="KG First Time In Forever" panose="02000506000000020003" pitchFamily="2" charset="0"/>
                        </a:rPr>
                        <a:t>D. Germany</a:t>
                      </a:r>
                    </a:p>
                  </a:txBody>
                  <a:tcPr/>
                </a:tc>
                <a:tc>
                  <a:txBody>
                    <a:bodyPr/>
                    <a:lstStyle/>
                    <a:p>
                      <a:pPr algn="l"/>
                      <a:r>
                        <a:rPr lang="en-US" sz="1200" b="1" dirty="0">
                          <a:latin typeface="KG First Time In Forever" panose="02000506000000020003" pitchFamily="2" charset="0"/>
                        </a:rPr>
                        <a:t>E Russia</a:t>
                      </a:r>
                    </a:p>
                  </a:txBody>
                  <a:tcPr/>
                </a:tc>
                <a:tc>
                  <a:txBody>
                    <a:bodyPr/>
                    <a:lstStyle/>
                    <a:p>
                      <a:pPr algn="l"/>
                      <a:r>
                        <a:rPr lang="en-US" sz="1200" b="1" dirty="0">
                          <a:latin typeface="KG First Time In Forever" panose="02000506000000020003" pitchFamily="2" charset="0"/>
                        </a:rPr>
                        <a:t>F. Legislature</a:t>
                      </a:r>
                    </a:p>
                  </a:txBody>
                  <a:tcPr/>
                </a:tc>
                <a:extLst>
                  <a:ext uri="{0D108BD9-81ED-4DB2-BD59-A6C34878D82A}">
                    <a16:rowId xmlns:a16="http://schemas.microsoft.com/office/drawing/2014/main" val="10001"/>
                  </a:ext>
                </a:extLst>
              </a:tr>
              <a:tr h="301119">
                <a:tc>
                  <a:txBody>
                    <a:bodyPr/>
                    <a:lstStyle/>
                    <a:p>
                      <a:pPr algn="l"/>
                      <a:r>
                        <a:rPr lang="en-US" sz="1200" b="1" dirty="0">
                          <a:latin typeface="KG First Time In Forever" panose="02000506000000020003" pitchFamily="2" charset="0"/>
                        </a:rPr>
                        <a:t>G. Autocracy</a:t>
                      </a:r>
                    </a:p>
                  </a:txBody>
                  <a:tcPr/>
                </a:tc>
                <a:tc>
                  <a:txBody>
                    <a:bodyPr/>
                    <a:lstStyle/>
                    <a:p>
                      <a:pPr algn="l"/>
                      <a:r>
                        <a:rPr lang="en-US" sz="1200" b="1" dirty="0">
                          <a:latin typeface="KG First Time In Forever" panose="02000506000000020003" pitchFamily="2" charset="0"/>
                        </a:rPr>
                        <a:t>H. Parliamentary</a:t>
                      </a:r>
                    </a:p>
                  </a:txBody>
                  <a:tcPr/>
                </a:tc>
                <a:tc>
                  <a:txBody>
                    <a:bodyPr/>
                    <a:lstStyle/>
                    <a:p>
                      <a:pPr algn="l"/>
                      <a:r>
                        <a:rPr lang="en-US" sz="1200" b="1" dirty="0">
                          <a:latin typeface="KG First Time In Forever" panose="02000506000000020003" pitchFamily="2" charset="0"/>
                        </a:rPr>
                        <a:t>I. Chancellor</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5571889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457192" y="143814"/>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Federal Assembly in Session</a:t>
            </a:r>
          </a:p>
        </p:txBody>
      </p:sp>
      <p:pic>
        <p:nvPicPr>
          <p:cNvPr id="8" name="Picture 7">
            <a:extLst>
              <a:ext uri="{FF2B5EF4-FFF2-40B4-BE49-F238E27FC236}">
                <a16:creationId xmlns:a16="http://schemas.microsoft.com/office/drawing/2014/main" id="{79732675-5A6D-4A43-88D6-07B45ACD3074}"/>
              </a:ext>
            </a:extLst>
          </p:cNvPr>
          <p:cNvPicPr>
            <a:picLocks noChangeAspect="1"/>
          </p:cNvPicPr>
          <p:nvPr/>
        </p:nvPicPr>
        <p:blipFill>
          <a:blip r:embed="rId2"/>
          <a:stretch>
            <a:fillRect/>
          </a:stretch>
        </p:blipFill>
        <p:spPr>
          <a:xfrm>
            <a:off x="457194" y="1001640"/>
            <a:ext cx="8229600" cy="5340927"/>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83621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272643" y="0"/>
            <a:ext cx="6749988"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Presidential</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Democracy</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Russia has a presidential democracy.</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Citizens directly elect the president every six years.</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The executive branch (president) works independently of the legislative branch (Federal Assembly.</a:t>
            </a:r>
            <a:endParaRPr lang="en-US" sz="36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537373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8225" y="2531462"/>
            <a:ext cx="7798777" cy="3046988"/>
          </a:xfrm>
          <a:prstGeom prst="rect">
            <a:avLst/>
          </a:prstGeom>
          <a:noFill/>
        </p:spPr>
        <p:txBody>
          <a:bodyPr wrap="square" rtlCol="0">
            <a:spAutoFit/>
          </a:bodyPr>
          <a:lstStyle/>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Citizens age 18 and older are free to vote or run for office.</a:t>
            </a:r>
          </a:p>
          <a:p>
            <a:pPr marL="571486" indent="-571486">
              <a:buFont typeface="Arial" panose="020B0604020202020204" pitchFamily="34" charset="0"/>
              <a:buChar char="•"/>
            </a:pPr>
            <a:endParaRPr lang="en-US" sz="32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sz="3200" dirty="0">
                <a:solidFill>
                  <a:sysClr val="windowText" lastClr="000000"/>
                </a:solidFill>
                <a:latin typeface="KG First Time In Forever" panose="02000506000000020003" pitchFamily="2" charset="0"/>
                <a:ea typeface="KBScaredStraight" panose="02000603000000000000" pitchFamily="2" charset="0"/>
              </a:rPr>
              <a:t>Russians have a lot more influence over the government today than they did a couple decades ago.</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9325973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2474801" y="0"/>
            <a:ext cx="4345677" cy="2531462"/>
          </a:xfrm>
          <a:prstGeom prst="rect">
            <a:avLst/>
          </a:prstGeom>
          <a:noFill/>
        </p:spPr>
        <p:txBody>
          <a:bodyPr wrap="none" lIns="68580" tIns="34290" rIns="68580" bIns="34290">
            <a:spAutoFit/>
          </a:bodyPr>
          <a:lstStyle/>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Role of</a:t>
            </a:r>
          </a:p>
          <a:p>
            <a:pPr algn="ctr"/>
            <a:r>
              <a:rPr lang="en-US" sz="80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Citizens</a:t>
            </a:r>
            <a:endParaRPr lang="en-US" sz="66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810650" y="2348289"/>
            <a:ext cx="7798777" cy="4031873"/>
          </a:xfrm>
          <a:prstGeom prst="rect">
            <a:avLst/>
          </a:prstGeom>
          <a:noFill/>
        </p:spPr>
        <p:txBody>
          <a:bodyPr wrap="square" rtlCol="0">
            <a:spAutoFit/>
          </a:bodyPr>
          <a:lstStyle/>
          <a:p>
            <a:pPr marL="571486" indent="-571486">
              <a:buFont typeface="Arial" panose="020B0604020202020204" pitchFamily="34" charset="0"/>
              <a:buChar char="•"/>
            </a:pPr>
            <a:r>
              <a:rPr lang="en-US" sz="2800" dirty="0">
                <a:solidFill>
                  <a:sysClr val="windowText" lastClr="000000"/>
                </a:solidFill>
                <a:latin typeface="KG First Time In Forever" panose="02000506000000020003" pitchFamily="2" charset="0"/>
                <a:ea typeface="KBScaredStraight" panose="02000603000000000000" pitchFamily="2" charset="0"/>
              </a:rPr>
              <a:t>Russia adopted a new constitution in 1993 that guarantees basic freedoms of speech, religion, the press, assembly, etc.</a:t>
            </a:r>
          </a:p>
          <a:p>
            <a:pPr marL="571486" indent="-571486">
              <a:buFont typeface="Arial" panose="020B0604020202020204" pitchFamily="34" charset="0"/>
              <a:buChar char="•"/>
            </a:pPr>
            <a:endParaRPr lang="en-US" sz="2800" dirty="0">
              <a:solidFill>
                <a:sysClr val="windowText" lastClr="000000"/>
              </a:solidFill>
              <a:latin typeface="KG First Time In Forever" panose="02000506000000020003" pitchFamily="2" charset="0"/>
              <a:ea typeface="KBScaredStraight" panose="02000603000000000000" pitchFamily="2" charset="0"/>
            </a:endParaRPr>
          </a:p>
          <a:p>
            <a:pPr marL="571486" indent="-571486">
              <a:buFont typeface="Arial" panose="020B0604020202020204" pitchFamily="34" charset="0"/>
              <a:buChar char="•"/>
            </a:pPr>
            <a:r>
              <a:rPr lang="en-US" altLang="en-US" sz="2800" dirty="0">
                <a:latin typeface="KG First Time In Forever" panose="02000506000000020003" pitchFamily="2" charset="0"/>
                <a:ea typeface="KBScaredStraight" panose="02000603000000000000" pitchFamily="2" charset="0"/>
                <a:cs typeface="KBScaredStraight" panose="02000603000000000000" pitchFamily="2" charset="0"/>
              </a:rPr>
              <a:t>Other important rights granted, which were denied during Communist rule, include freedom of movement, mail correspondence, and right to private telephone calls.</a:t>
            </a:r>
          </a:p>
          <a:p>
            <a:pPr marL="571486" indent="-571486">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endParaRP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468998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
        <p:nvSpPr>
          <p:cNvPr id="9" name="TextBox 8"/>
          <p:cNvSpPr txBox="1"/>
          <p:nvPr/>
        </p:nvSpPr>
        <p:spPr>
          <a:xfrm>
            <a:off x="457192" y="143814"/>
            <a:ext cx="8229601" cy="584775"/>
          </a:xfrm>
          <a:prstGeom prst="rect">
            <a:avLst/>
          </a:prstGeom>
          <a:noFill/>
        </p:spPr>
        <p:txBody>
          <a:bodyPr wrap="square" rtlCol="0">
            <a:spAutoFit/>
          </a:bodyPr>
          <a:lstStyle/>
          <a:p>
            <a:pPr algn="ctr"/>
            <a:r>
              <a:rPr lang="en-US" sz="3200" dirty="0">
                <a:latin typeface="KG First Time In Forever" panose="02000506000000020003" pitchFamily="2" charset="0"/>
                <a:ea typeface="KBScaredStraight" panose="02000603000000000000" pitchFamily="2" charset="0"/>
              </a:rPr>
              <a:t>Voting in Russia</a:t>
            </a:r>
          </a:p>
        </p:txBody>
      </p:sp>
      <p:pic>
        <p:nvPicPr>
          <p:cNvPr id="8" name="Picture 7">
            <a:extLst>
              <a:ext uri="{FF2B5EF4-FFF2-40B4-BE49-F238E27FC236}">
                <a16:creationId xmlns:a16="http://schemas.microsoft.com/office/drawing/2014/main" id="{E37F857B-044B-4577-A651-053872B0A3B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193" y="912687"/>
            <a:ext cx="8229600" cy="54864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85474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619"/>
            <a:ext cx="9144000" cy="6861619"/>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5" name="Rectangle 4"/>
          <p:cNvSpPr/>
          <p:nvPr/>
        </p:nvSpPr>
        <p:spPr>
          <a:xfrm>
            <a:off x="685801" y="0"/>
            <a:ext cx="7923626" cy="6858000"/>
          </a:xfrm>
          <a:prstGeom prst="rect">
            <a:avLst/>
          </a:prstGeom>
          <a:solidFill>
            <a:schemeClr val="bg1"/>
          </a:solidFill>
          <a:ln w="381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731296" y="0"/>
            <a:ext cx="5832687" cy="1423467"/>
          </a:xfrm>
          <a:prstGeom prst="rect">
            <a:avLst/>
          </a:prstGeom>
          <a:noFill/>
        </p:spPr>
        <p:txBody>
          <a:bodyPr wrap="none" lIns="68580" tIns="34290" rIns="68580" bIns="34290">
            <a:spAutoFit/>
          </a:bodyPr>
          <a:lstStyle/>
          <a:p>
            <a:pPr algn="ctr"/>
            <a:r>
              <a:rPr lang="en-US" sz="88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rPr>
              <a:t>Struggles</a:t>
            </a:r>
            <a:endParaRPr lang="en-US" sz="7200" b="1" dirty="0">
              <a:ln w="28575">
                <a:solidFill>
                  <a:sysClr val="windowText" lastClr="000000"/>
                </a:solidFill>
                <a:prstDash val="solid"/>
              </a:ln>
              <a:solidFill>
                <a:srgbClr val="1C6AB5"/>
              </a:solidFill>
              <a:effectLst>
                <a:outerShdw blurRad="50800" dist="38100" dir="2700000" algn="tl" rotWithShape="0">
                  <a:prstClr val="black">
                    <a:alpha val="40000"/>
                  </a:prstClr>
                </a:outerShdw>
              </a:effectLst>
              <a:latin typeface="KG Second Chances Solid" panose="02000000000000000000" pitchFamily="2" charset="0"/>
            </a:endParaRPr>
          </a:p>
        </p:txBody>
      </p:sp>
      <p:sp>
        <p:nvSpPr>
          <p:cNvPr id="8" name="TextBox 7"/>
          <p:cNvSpPr txBox="1"/>
          <p:nvPr/>
        </p:nvSpPr>
        <p:spPr>
          <a:xfrm>
            <a:off x="744154" y="1546577"/>
            <a:ext cx="7798777" cy="5293757"/>
          </a:xfrm>
          <a:prstGeom prst="rect">
            <a:avLst/>
          </a:prstGeom>
          <a:noFill/>
        </p:spPr>
        <p:txBody>
          <a:bodyPr wrap="square" rtlCol="0">
            <a:spAutoFit/>
          </a:bodyPr>
          <a:lstStyle/>
          <a:p>
            <a:pPr marL="571486" indent="-571486">
              <a:buFont typeface="Arial" panose="020B0604020202020204" pitchFamily="34" charset="0"/>
              <a:buChar char="•"/>
            </a:pPr>
            <a:r>
              <a:rPr lang="en-US" sz="2600" dirty="0">
                <a:solidFill>
                  <a:sysClr val="windowText" lastClr="000000"/>
                </a:solidFill>
                <a:latin typeface="KG First Time In Forever" panose="02000506000000020003" pitchFamily="2" charset="0"/>
                <a:ea typeface="KBScaredStraight" panose="02000603000000000000" pitchFamily="2" charset="0"/>
              </a:rPr>
              <a:t>Unfortunately, freedoms for Russia’s citizens are not absolute.</a:t>
            </a:r>
          </a:p>
          <a:p>
            <a:pPr marL="571486" indent="-571486">
              <a:buFont typeface="Arial" panose="020B0604020202020204" pitchFamily="34" charset="0"/>
              <a:buChar char="•"/>
            </a:pPr>
            <a:endParaRPr lang="en-US" altLang="en-US" sz="2600" dirty="0">
              <a:solidFill>
                <a:sysClr val="windowText" lastClr="000000"/>
              </a:solidFill>
              <a:latin typeface="KG First Time In Forever" panose="02000506000000020003" pitchFamily="2" charset="0"/>
              <a:ea typeface="KBScaredStraight" panose="02000603000000000000" pitchFamily="2" charset="0"/>
              <a:cs typeface="KBScaredStraight" panose="02000603000000000000" pitchFamily="2" charset="0"/>
            </a:endParaRPr>
          </a:p>
          <a:p>
            <a:pPr marL="571486" indent="-571486">
              <a:buFont typeface="Arial" panose="020B0604020202020204" pitchFamily="34" charset="0"/>
              <a:buChar char="•"/>
            </a:pPr>
            <a:r>
              <a:rPr lang="en-US" altLang="en-US" sz="2600" dirty="0">
                <a:latin typeface="KG First Time In Forever" panose="02000506000000020003" pitchFamily="2" charset="0"/>
                <a:ea typeface="KBScaredStraight" panose="02000603000000000000" pitchFamily="2" charset="0"/>
                <a:cs typeface="KBScaredStraight" panose="02000603000000000000" pitchFamily="2" charset="0"/>
              </a:rPr>
              <a:t>Even though Russia is a democracy, the Russian government is often accused of violating citizens’ freedom of speech.</a:t>
            </a:r>
          </a:p>
          <a:p>
            <a:pPr marL="571486" indent="-571486">
              <a:buFont typeface="Arial" panose="020B0604020202020204" pitchFamily="34" charset="0"/>
              <a:buChar char="•"/>
            </a:pPr>
            <a:endParaRPr lang="en-US" altLang="en-US" sz="26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571486" indent="-571486">
              <a:buFont typeface="Arial" panose="020B0604020202020204" pitchFamily="34" charset="0"/>
              <a:buChar char="•"/>
            </a:pPr>
            <a:r>
              <a:rPr lang="en-US" altLang="en-US" sz="2600" dirty="0">
                <a:latin typeface="KG First Time In Forever" panose="02000506000000020003" pitchFamily="2" charset="0"/>
                <a:ea typeface="KBScaredStraight" panose="02000603000000000000" pitchFamily="2" charset="0"/>
                <a:cs typeface="KBScaredStraight" panose="02000603000000000000" pitchFamily="2" charset="0"/>
              </a:rPr>
              <a:t>The government often uses censorship with the press and media so that information is manipulated.</a:t>
            </a:r>
          </a:p>
          <a:p>
            <a:pPr marL="571486" indent="-571486">
              <a:buFont typeface="Arial" panose="020B0604020202020204" pitchFamily="34" charset="0"/>
              <a:buChar char="•"/>
            </a:pPr>
            <a:endParaRPr lang="en-US" altLang="en-US" sz="2600" dirty="0">
              <a:latin typeface="KG First Time In Forever" panose="02000506000000020003" pitchFamily="2" charset="0"/>
              <a:ea typeface="KBScaredStraight" panose="02000603000000000000" pitchFamily="2" charset="0"/>
              <a:cs typeface="KBScaredStraight" panose="02000603000000000000" pitchFamily="2" charset="0"/>
            </a:endParaRPr>
          </a:p>
          <a:p>
            <a:pPr marL="571486" indent="-571486">
              <a:buFont typeface="Arial" panose="020B0604020202020204" pitchFamily="34" charset="0"/>
              <a:buChar char="•"/>
            </a:pPr>
            <a:r>
              <a:rPr lang="en-US" altLang="en-US" sz="2600" dirty="0">
                <a:latin typeface="KG First Time In Forever" panose="02000506000000020003" pitchFamily="2" charset="0"/>
                <a:ea typeface="KBScaredStraight" panose="02000603000000000000" pitchFamily="2" charset="0"/>
                <a:cs typeface="KBScaredStraight" panose="02000603000000000000" pitchFamily="2" charset="0"/>
              </a:rPr>
              <a:t>Russians who criticize the government often face consequences, such as jail time. </a:t>
            </a:r>
          </a:p>
        </p:txBody>
      </p:sp>
      <p:sp>
        <p:nvSpPr>
          <p:cNvPr id="9" name="TextBox 8"/>
          <p:cNvSpPr txBox="1"/>
          <p:nvPr/>
        </p:nvSpPr>
        <p:spPr>
          <a:xfrm>
            <a:off x="621967" y="6645780"/>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45015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Rectangle 4"/>
          <p:cNvSpPr/>
          <p:nvPr/>
        </p:nvSpPr>
        <p:spPr>
          <a:xfrm>
            <a:off x="0" y="857250"/>
            <a:ext cx="9144000" cy="5143500"/>
          </a:xfrm>
          <a:prstGeom prst="rect">
            <a:avLst/>
          </a:prstGeom>
          <a:solidFill>
            <a:srgbClr val="A2E4F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10" y="0"/>
            <a:ext cx="9144009" cy="6858000"/>
          </a:xfrm>
          <a:prstGeom prst="rect">
            <a:avLst/>
          </a:prstGeom>
          <a:solidFill>
            <a:srgbClr val="7DC0ED"/>
          </a:solidFill>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TextBox 6"/>
          <p:cNvSpPr txBox="1"/>
          <p:nvPr/>
        </p:nvSpPr>
        <p:spPr>
          <a:xfrm>
            <a:off x="0" y="6646922"/>
            <a:ext cx="2653251"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Brain Wrinkles</a:t>
            </a:r>
          </a:p>
        </p:txBody>
      </p:sp>
      <p:pic>
        <p:nvPicPr>
          <p:cNvPr id="4" name="Picture 3" descr="A close up of a map&#10;&#10;Description automatically generated">
            <a:extLst>
              <a:ext uri="{FF2B5EF4-FFF2-40B4-BE49-F238E27FC236}">
                <a16:creationId xmlns:a16="http://schemas.microsoft.com/office/drawing/2014/main" id="{5C62E96B-917F-4EA6-9547-3C64429A2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7491" y="228600"/>
            <a:ext cx="4189005" cy="6400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10699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8522461"/>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Government Charts</a:t>
            </a:r>
          </a:p>
          <a:p>
            <a:pPr marL="342900" indent="-342900">
              <a:lnSpc>
                <a:spcPct val="107000"/>
              </a:lnSpc>
              <a:spcAft>
                <a:spcPts val="80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Print off the Government charts for each student. (Print front-to-back to save paper.) </a:t>
            </a:r>
          </a:p>
          <a:p>
            <a:pPr marL="342900" indent="-342900">
              <a:lnSpc>
                <a:spcPct val="107000"/>
              </a:lnSpc>
              <a:spcAft>
                <a:spcPts val="800"/>
              </a:spcAft>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lnSpc>
                <a:spcPct val="107000"/>
              </a:lnSpc>
              <a:spcAft>
                <a:spcPts val="80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The students will complete the charts after discussing the presentation.</a:t>
            </a:r>
            <a:endParaRPr lang="en-US" sz="32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rPr>
              <a:t>Check the answers as a class to be sure that all charts are completed correctly.</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09597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73" y="6663625"/>
            <a:ext cx="1989938"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0" y="48431"/>
            <a:ext cx="9144000" cy="1023357"/>
          </a:xfrm>
          <a:prstGeom prst="rect">
            <a:avLst/>
          </a:prstGeom>
          <a:noFill/>
        </p:spPr>
        <p:txBody>
          <a:bodyPr wrap="square" lIns="68580" tIns="34290" rIns="68580" bIns="34290">
            <a:spAutoFit/>
          </a:bodyPr>
          <a:lstStyle/>
          <a:p>
            <a:pPr algn="ctr"/>
            <a:r>
              <a:rPr lang="en-US" sz="32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Comparing European Governments</a:t>
            </a:r>
          </a:p>
          <a:p>
            <a:pPr algn="ctr"/>
            <a:endParaRPr lang="en-US" sz="28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220535" y="56780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while discussing the presentation.</a:t>
            </a:r>
          </a:p>
        </p:txBody>
      </p:sp>
      <p:graphicFrame>
        <p:nvGraphicFramePr>
          <p:cNvPr id="6" name="Table 5"/>
          <p:cNvGraphicFramePr>
            <a:graphicFrameLocks noGrp="1"/>
          </p:cNvGraphicFramePr>
          <p:nvPr/>
        </p:nvGraphicFramePr>
        <p:xfrm>
          <a:off x="131779" y="844803"/>
          <a:ext cx="8891196" cy="5816352"/>
        </p:xfrm>
        <a:graphic>
          <a:graphicData uri="http://schemas.openxmlformats.org/drawingml/2006/table">
            <a:tbl>
              <a:tblPr firstRow="1" bandRow="1">
                <a:tableStyleId>{5940675A-B579-460E-94D1-54222C63F5DA}</a:tableStyleId>
              </a:tblPr>
              <a:tblGrid>
                <a:gridCol w="1481866">
                  <a:extLst>
                    <a:ext uri="{9D8B030D-6E8A-4147-A177-3AD203B41FA5}">
                      <a16:colId xmlns:a16="http://schemas.microsoft.com/office/drawing/2014/main" val="20000"/>
                    </a:ext>
                  </a:extLst>
                </a:gridCol>
                <a:gridCol w="1481866">
                  <a:extLst>
                    <a:ext uri="{9D8B030D-6E8A-4147-A177-3AD203B41FA5}">
                      <a16:colId xmlns:a16="http://schemas.microsoft.com/office/drawing/2014/main" val="20001"/>
                    </a:ext>
                  </a:extLst>
                </a:gridCol>
                <a:gridCol w="1481866">
                  <a:extLst>
                    <a:ext uri="{9D8B030D-6E8A-4147-A177-3AD203B41FA5}">
                      <a16:colId xmlns:a16="http://schemas.microsoft.com/office/drawing/2014/main" val="20002"/>
                    </a:ext>
                  </a:extLst>
                </a:gridCol>
                <a:gridCol w="1481866">
                  <a:extLst>
                    <a:ext uri="{9D8B030D-6E8A-4147-A177-3AD203B41FA5}">
                      <a16:colId xmlns:a16="http://schemas.microsoft.com/office/drawing/2014/main" val="20003"/>
                    </a:ext>
                  </a:extLst>
                </a:gridCol>
                <a:gridCol w="1481866">
                  <a:extLst>
                    <a:ext uri="{9D8B030D-6E8A-4147-A177-3AD203B41FA5}">
                      <a16:colId xmlns:a16="http://schemas.microsoft.com/office/drawing/2014/main" val="20004"/>
                    </a:ext>
                  </a:extLst>
                </a:gridCol>
                <a:gridCol w="1481866">
                  <a:extLst>
                    <a:ext uri="{9D8B030D-6E8A-4147-A177-3AD203B41FA5}">
                      <a16:colId xmlns:a16="http://schemas.microsoft.com/office/drawing/2014/main" val="20005"/>
                    </a:ext>
                  </a:extLst>
                </a:gridCol>
              </a:tblGrid>
              <a:tr h="822632">
                <a:tc>
                  <a:txBody>
                    <a:bodyPr/>
                    <a:lstStyle/>
                    <a:p>
                      <a:pPr algn="ctr"/>
                      <a:r>
                        <a:rPr lang="en-US" sz="1600" b="1" dirty="0">
                          <a:latin typeface="KG First Time In Forever" panose="02000506000000020003" pitchFamily="2" charset="0"/>
                        </a:rPr>
                        <a:t>Country</a:t>
                      </a:r>
                    </a:p>
                  </a:txBody>
                  <a:tcPr anchor="ctr"/>
                </a:tc>
                <a:tc>
                  <a:txBody>
                    <a:bodyPr/>
                    <a:lstStyle/>
                    <a:p>
                      <a:pPr algn="ctr"/>
                      <a:r>
                        <a:rPr lang="en-US" sz="1600" b="1" dirty="0">
                          <a:latin typeface="KG First Time In Forever" panose="02000506000000020003" pitchFamily="2" charset="0"/>
                        </a:rPr>
                        <a:t>Government System</a:t>
                      </a:r>
                    </a:p>
                  </a:txBody>
                  <a:tcPr anchor="ctr"/>
                </a:tc>
                <a:tc>
                  <a:txBody>
                    <a:bodyPr/>
                    <a:lstStyle/>
                    <a:p>
                      <a:pPr algn="ctr"/>
                      <a:r>
                        <a:rPr lang="en-US" sz="1600" b="1" dirty="0">
                          <a:latin typeface="KG First Time In Forever" panose="02000506000000020003" pitchFamily="2" charset="0"/>
                        </a:rPr>
                        <a:t>Leadership</a:t>
                      </a:r>
                    </a:p>
                  </a:txBody>
                  <a:tcPr anchor="ctr"/>
                </a:tc>
                <a:tc>
                  <a:txBody>
                    <a:bodyPr/>
                    <a:lstStyle/>
                    <a:p>
                      <a:pPr algn="ctr"/>
                      <a:r>
                        <a:rPr lang="en-US" sz="1600" b="1" dirty="0">
                          <a:latin typeface="KG First Time In Forever" panose="02000506000000020003" pitchFamily="2" charset="0"/>
                        </a:rPr>
                        <a:t>How is Head</a:t>
                      </a:r>
                      <a:r>
                        <a:rPr lang="en-US" sz="1600" b="1" baseline="0" dirty="0">
                          <a:latin typeface="KG First Time In Forever" panose="02000506000000020003" pitchFamily="2" charset="0"/>
                        </a:rPr>
                        <a:t> of Government Chosen?</a:t>
                      </a:r>
                      <a:endParaRPr lang="en-US" sz="1600" b="1" dirty="0">
                        <a:latin typeface="KG First Time In Forever" panose="02000506000000020003" pitchFamily="2" charset="0"/>
                      </a:endParaRPr>
                    </a:p>
                  </a:txBody>
                  <a:tcPr anchor="ctr"/>
                </a:tc>
                <a:tc>
                  <a:txBody>
                    <a:bodyPr/>
                    <a:lstStyle/>
                    <a:p>
                      <a:pPr algn="ctr"/>
                      <a:r>
                        <a:rPr lang="en-US" sz="1600" b="1" dirty="0">
                          <a:latin typeface="KG First Time In Forever" panose="02000506000000020003" pitchFamily="2" charset="0"/>
                        </a:rPr>
                        <a:t>Legislature</a:t>
                      </a:r>
                    </a:p>
                  </a:txBody>
                  <a:tcPr anchor="ctr"/>
                </a:tc>
                <a:tc>
                  <a:txBody>
                    <a:bodyPr/>
                    <a:lstStyle/>
                    <a:p>
                      <a:pPr algn="ctr"/>
                      <a:r>
                        <a:rPr lang="en-US" sz="1600" b="1" dirty="0">
                          <a:latin typeface="KG First Time In Forever" panose="02000506000000020003" pitchFamily="2" charset="0"/>
                        </a:rPr>
                        <a:t>Role of Citizen &amp; Freedoms</a:t>
                      </a:r>
                    </a:p>
                  </a:txBody>
                  <a:tcPr anchor="ctr"/>
                </a:tc>
                <a:extLst>
                  <a:ext uri="{0D108BD9-81ED-4DB2-BD59-A6C34878D82A}">
                    <a16:rowId xmlns:a16="http://schemas.microsoft.com/office/drawing/2014/main" val="10000"/>
                  </a:ext>
                </a:extLst>
              </a:tr>
              <a:tr h="1664464">
                <a:tc>
                  <a:txBody>
                    <a:bodyPr/>
                    <a:lstStyle/>
                    <a:p>
                      <a:pPr algn="ctr"/>
                      <a:r>
                        <a:rPr lang="en-US" sz="2800" b="0" dirty="0">
                          <a:latin typeface="KG Eyes Wide Open" panose="02000506000000020004" pitchFamily="2" charset="0"/>
                        </a:rPr>
                        <a:t>United Kingdom</a:t>
                      </a:r>
                    </a:p>
                  </a:txBody>
                  <a:tcPr vert="vert27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1664464">
                <a:tc>
                  <a:txBody>
                    <a:bodyPr/>
                    <a:lstStyle/>
                    <a:p>
                      <a:pPr algn="ctr"/>
                      <a:r>
                        <a:rPr lang="en-US" sz="2800" b="0" dirty="0">
                          <a:latin typeface="KG Eyes Wide Open" panose="02000506000000020004" pitchFamily="2" charset="0"/>
                        </a:rPr>
                        <a:t>Federal Republic of Germany</a:t>
                      </a:r>
                    </a:p>
                  </a:txBody>
                  <a:tcPr vert="vert27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1664464">
                <a:tc>
                  <a:txBody>
                    <a:bodyPr/>
                    <a:lstStyle/>
                    <a:p>
                      <a:pPr algn="ctr"/>
                      <a:r>
                        <a:rPr lang="en-US" sz="2800" b="0" dirty="0">
                          <a:latin typeface="KG Eyes Wide Open" panose="02000506000000020004" pitchFamily="2" charset="0"/>
                        </a:rPr>
                        <a:t>Russian Federation</a:t>
                      </a:r>
                    </a:p>
                  </a:txBody>
                  <a:tcPr vert="vert270"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927936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73" y="6663625"/>
            <a:ext cx="1989938" cy="246221"/>
          </a:xfrm>
          <a:prstGeom prst="rect">
            <a:avLst/>
          </a:prstGeom>
          <a:noFill/>
        </p:spPr>
        <p:txBody>
          <a:bodyPr wrap="square" rtlCol="0">
            <a:spAutoFit/>
          </a:bodyPr>
          <a:lstStyle/>
          <a:p>
            <a:r>
              <a:rPr lang="en-US" sz="1000" dirty="0">
                <a:latin typeface="KBScaredStraight" panose="02000603000000000000" pitchFamily="2" charset="0"/>
                <a:ea typeface="KBScaredStraight" panose="02000603000000000000" pitchFamily="2" charset="0"/>
              </a:rPr>
              <a:t>© Brain Wrinkles</a:t>
            </a:r>
          </a:p>
        </p:txBody>
      </p:sp>
      <p:sp>
        <p:nvSpPr>
          <p:cNvPr id="3" name="Rectangle 2"/>
          <p:cNvSpPr/>
          <p:nvPr/>
        </p:nvSpPr>
        <p:spPr>
          <a:xfrm>
            <a:off x="0" y="48431"/>
            <a:ext cx="9144000" cy="1023357"/>
          </a:xfrm>
          <a:prstGeom prst="rect">
            <a:avLst/>
          </a:prstGeom>
          <a:noFill/>
        </p:spPr>
        <p:txBody>
          <a:bodyPr wrap="square" lIns="68580" tIns="34290" rIns="68580" bIns="34290">
            <a:spAutoFit/>
          </a:bodyPr>
          <a:lstStyle/>
          <a:p>
            <a:pPr algn="ctr"/>
            <a:r>
              <a:rPr lang="en-US" sz="32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Comparing European Governments</a:t>
            </a:r>
          </a:p>
          <a:p>
            <a:pPr algn="ctr"/>
            <a:endParaRPr lang="en-US" sz="2800" b="1" dirty="0">
              <a:ln w="1016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endParaRPr>
          </a:p>
        </p:txBody>
      </p:sp>
      <p:sp>
        <p:nvSpPr>
          <p:cNvPr id="5" name="TextBox 4"/>
          <p:cNvSpPr txBox="1"/>
          <p:nvPr/>
        </p:nvSpPr>
        <p:spPr>
          <a:xfrm>
            <a:off x="220535" y="567804"/>
            <a:ext cx="8659907" cy="276999"/>
          </a:xfrm>
          <a:prstGeom prst="rect">
            <a:avLst/>
          </a:prstGeom>
          <a:noFill/>
        </p:spPr>
        <p:txBody>
          <a:bodyPr wrap="square" rtlCol="0">
            <a:spAutoFit/>
          </a:bodyPr>
          <a:lstStyle/>
          <a:p>
            <a:r>
              <a:rPr lang="en-US" sz="1200" b="1" dirty="0">
                <a:latin typeface="KG First Time In Forever" panose="02000506000000020003" pitchFamily="2" charset="0"/>
                <a:ea typeface="KBScaredStraight" panose="02000603000000000000" pitchFamily="2" charset="0"/>
              </a:rPr>
              <a:t>Directions</a:t>
            </a:r>
            <a:r>
              <a:rPr lang="en-US" sz="1200" dirty="0">
                <a:latin typeface="KG First Time In Forever" panose="02000506000000020003" pitchFamily="2" charset="0"/>
                <a:ea typeface="KBScaredStraight" panose="02000603000000000000" pitchFamily="2" charset="0"/>
              </a:rPr>
              <a:t>: Complete the chart below while discussing the presentation.</a:t>
            </a:r>
          </a:p>
        </p:txBody>
      </p:sp>
      <p:graphicFrame>
        <p:nvGraphicFramePr>
          <p:cNvPr id="6" name="Table 5"/>
          <p:cNvGraphicFramePr>
            <a:graphicFrameLocks noGrp="1"/>
          </p:cNvGraphicFramePr>
          <p:nvPr/>
        </p:nvGraphicFramePr>
        <p:xfrm>
          <a:off x="131781" y="844803"/>
          <a:ext cx="8877750" cy="5816024"/>
        </p:xfrm>
        <a:graphic>
          <a:graphicData uri="http://schemas.openxmlformats.org/drawingml/2006/table">
            <a:tbl>
              <a:tblPr firstRow="1" bandRow="1">
                <a:tableStyleId>{5940675A-B579-460E-94D1-54222C63F5DA}</a:tableStyleId>
              </a:tblPr>
              <a:tblGrid>
                <a:gridCol w="1479625">
                  <a:extLst>
                    <a:ext uri="{9D8B030D-6E8A-4147-A177-3AD203B41FA5}">
                      <a16:colId xmlns:a16="http://schemas.microsoft.com/office/drawing/2014/main" val="20000"/>
                    </a:ext>
                  </a:extLst>
                </a:gridCol>
                <a:gridCol w="1479625">
                  <a:extLst>
                    <a:ext uri="{9D8B030D-6E8A-4147-A177-3AD203B41FA5}">
                      <a16:colId xmlns:a16="http://schemas.microsoft.com/office/drawing/2014/main" val="20001"/>
                    </a:ext>
                  </a:extLst>
                </a:gridCol>
                <a:gridCol w="1479625">
                  <a:extLst>
                    <a:ext uri="{9D8B030D-6E8A-4147-A177-3AD203B41FA5}">
                      <a16:colId xmlns:a16="http://schemas.microsoft.com/office/drawing/2014/main" val="20002"/>
                    </a:ext>
                  </a:extLst>
                </a:gridCol>
                <a:gridCol w="1479625">
                  <a:extLst>
                    <a:ext uri="{9D8B030D-6E8A-4147-A177-3AD203B41FA5}">
                      <a16:colId xmlns:a16="http://schemas.microsoft.com/office/drawing/2014/main" val="20003"/>
                    </a:ext>
                  </a:extLst>
                </a:gridCol>
                <a:gridCol w="1479625">
                  <a:extLst>
                    <a:ext uri="{9D8B030D-6E8A-4147-A177-3AD203B41FA5}">
                      <a16:colId xmlns:a16="http://schemas.microsoft.com/office/drawing/2014/main" val="20004"/>
                    </a:ext>
                  </a:extLst>
                </a:gridCol>
                <a:gridCol w="1479625">
                  <a:extLst>
                    <a:ext uri="{9D8B030D-6E8A-4147-A177-3AD203B41FA5}">
                      <a16:colId xmlns:a16="http://schemas.microsoft.com/office/drawing/2014/main" val="20005"/>
                    </a:ext>
                  </a:extLst>
                </a:gridCol>
              </a:tblGrid>
              <a:tr h="822632">
                <a:tc>
                  <a:txBody>
                    <a:bodyPr/>
                    <a:lstStyle/>
                    <a:p>
                      <a:pPr algn="ctr"/>
                      <a:r>
                        <a:rPr lang="en-US" sz="1600" b="1" dirty="0">
                          <a:latin typeface="KG First Time In Forever" panose="02000506000000020003" pitchFamily="2" charset="0"/>
                        </a:rPr>
                        <a:t>Country</a:t>
                      </a:r>
                    </a:p>
                  </a:txBody>
                  <a:tcPr anchor="ctr"/>
                </a:tc>
                <a:tc>
                  <a:txBody>
                    <a:bodyPr/>
                    <a:lstStyle/>
                    <a:p>
                      <a:pPr algn="ctr"/>
                      <a:r>
                        <a:rPr lang="en-US" sz="1600" b="1" dirty="0">
                          <a:latin typeface="KG First Time In Forever" panose="02000506000000020003" pitchFamily="2" charset="0"/>
                        </a:rPr>
                        <a:t>Government System</a:t>
                      </a:r>
                    </a:p>
                  </a:txBody>
                  <a:tcPr anchor="ctr"/>
                </a:tc>
                <a:tc>
                  <a:txBody>
                    <a:bodyPr/>
                    <a:lstStyle/>
                    <a:p>
                      <a:pPr algn="ctr"/>
                      <a:r>
                        <a:rPr lang="en-US" sz="1600" b="1" dirty="0">
                          <a:latin typeface="KG First Time In Forever" panose="02000506000000020003" pitchFamily="2" charset="0"/>
                        </a:rPr>
                        <a:t>Leadership</a:t>
                      </a:r>
                    </a:p>
                  </a:txBody>
                  <a:tcPr anchor="ctr"/>
                </a:tc>
                <a:tc>
                  <a:txBody>
                    <a:bodyPr/>
                    <a:lstStyle/>
                    <a:p>
                      <a:pPr algn="ctr"/>
                      <a:r>
                        <a:rPr lang="en-US" sz="1600" b="1" dirty="0">
                          <a:latin typeface="KG First Time In Forever" panose="02000506000000020003" pitchFamily="2" charset="0"/>
                        </a:rPr>
                        <a:t>How is Head</a:t>
                      </a:r>
                      <a:r>
                        <a:rPr lang="en-US" sz="1600" b="1" baseline="0" dirty="0">
                          <a:latin typeface="KG First Time In Forever" panose="02000506000000020003" pitchFamily="2" charset="0"/>
                        </a:rPr>
                        <a:t> of Gov. Chosen?</a:t>
                      </a:r>
                      <a:endParaRPr lang="en-US" sz="1600" b="1" dirty="0">
                        <a:latin typeface="KG First Time In Forever" panose="02000506000000020003" pitchFamily="2" charset="0"/>
                      </a:endParaRPr>
                    </a:p>
                  </a:txBody>
                  <a:tcPr anchor="ctr"/>
                </a:tc>
                <a:tc>
                  <a:txBody>
                    <a:bodyPr/>
                    <a:lstStyle/>
                    <a:p>
                      <a:pPr algn="ctr"/>
                      <a:r>
                        <a:rPr lang="en-US" sz="1600" b="1" dirty="0">
                          <a:latin typeface="KG First Time In Forever" panose="02000506000000020003" pitchFamily="2" charset="0"/>
                        </a:rPr>
                        <a:t>Legislature</a:t>
                      </a:r>
                    </a:p>
                  </a:txBody>
                  <a:tcPr anchor="ctr"/>
                </a:tc>
                <a:tc>
                  <a:txBody>
                    <a:bodyPr/>
                    <a:lstStyle/>
                    <a:p>
                      <a:pPr algn="ctr"/>
                      <a:r>
                        <a:rPr lang="en-US" sz="1600" b="1" dirty="0">
                          <a:latin typeface="KG First Time In Forever" panose="02000506000000020003" pitchFamily="2" charset="0"/>
                        </a:rPr>
                        <a:t>Role of Citizen &amp; Freedoms</a:t>
                      </a:r>
                    </a:p>
                  </a:txBody>
                  <a:tcPr anchor="ctr"/>
                </a:tc>
                <a:extLst>
                  <a:ext uri="{0D108BD9-81ED-4DB2-BD59-A6C34878D82A}">
                    <a16:rowId xmlns:a16="http://schemas.microsoft.com/office/drawing/2014/main" val="10000"/>
                  </a:ext>
                </a:extLst>
              </a:tr>
              <a:tr h="1664464">
                <a:tc>
                  <a:txBody>
                    <a:bodyPr/>
                    <a:lstStyle/>
                    <a:p>
                      <a:pPr algn="ctr"/>
                      <a:r>
                        <a:rPr lang="en-US" sz="2800" b="0" dirty="0">
                          <a:latin typeface="KG Eyes Wide Open" panose="02000506000000020004" pitchFamily="2" charset="0"/>
                        </a:rPr>
                        <a:t>United Kingdom</a:t>
                      </a:r>
                    </a:p>
                  </a:txBody>
                  <a:tcPr vert="vert270" anchor="ctr"/>
                </a:tc>
                <a:tc>
                  <a:txBody>
                    <a:bodyPr/>
                    <a:lstStyle/>
                    <a:p>
                      <a:r>
                        <a:rPr lang="en-US" sz="1200" dirty="0">
                          <a:solidFill>
                            <a:srgbClr val="FF0000"/>
                          </a:solidFill>
                        </a:rPr>
                        <a:t>Parliamentary Democracy</a:t>
                      </a:r>
                    </a:p>
                  </a:txBody>
                  <a:tcPr/>
                </a:tc>
                <a:tc>
                  <a:txBody>
                    <a:bodyPr/>
                    <a:lstStyle/>
                    <a:p>
                      <a:r>
                        <a:rPr lang="en-US" sz="1200" dirty="0">
                          <a:solidFill>
                            <a:srgbClr val="FF0000"/>
                          </a:solidFill>
                        </a:rPr>
                        <a:t>1. Prime Minister</a:t>
                      </a:r>
                    </a:p>
                    <a:p>
                      <a:r>
                        <a:rPr lang="en-US" sz="1200" dirty="0">
                          <a:solidFill>
                            <a:srgbClr val="FF0000"/>
                          </a:solidFill>
                        </a:rPr>
                        <a:t>2. Monarch</a:t>
                      </a:r>
                    </a:p>
                  </a:txBody>
                  <a:tcPr/>
                </a:tc>
                <a:tc>
                  <a:txBody>
                    <a:bodyPr/>
                    <a:lstStyle/>
                    <a:p>
                      <a:r>
                        <a:rPr lang="en-US" sz="1200" dirty="0">
                          <a:solidFill>
                            <a:srgbClr val="FF0000"/>
                          </a:solidFill>
                        </a:rPr>
                        <a:t>1. Leader of</a:t>
                      </a:r>
                      <a:r>
                        <a:rPr lang="en-US" sz="1200" baseline="0" dirty="0">
                          <a:solidFill>
                            <a:srgbClr val="FF0000"/>
                          </a:solidFill>
                        </a:rPr>
                        <a:t> the political party in the House of Commons with the most members</a:t>
                      </a:r>
                    </a:p>
                    <a:p>
                      <a:r>
                        <a:rPr lang="en-US" sz="1200" baseline="0" dirty="0">
                          <a:solidFill>
                            <a:srgbClr val="FF0000"/>
                          </a:solidFill>
                        </a:rPr>
                        <a:t>2. hereditary</a:t>
                      </a:r>
                      <a:endParaRPr lang="en-US" sz="1200" dirty="0">
                        <a:solidFill>
                          <a:srgbClr val="FF0000"/>
                        </a:solidFill>
                      </a:endParaRPr>
                    </a:p>
                  </a:txBody>
                  <a:tcPr/>
                </a:tc>
                <a:tc>
                  <a:txBody>
                    <a:bodyPr/>
                    <a:lstStyle/>
                    <a:p>
                      <a:r>
                        <a:rPr lang="en-US" sz="1200" dirty="0">
                          <a:solidFill>
                            <a:srgbClr val="FF0000"/>
                          </a:solidFill>
                        </a:rPr>
                        <a:t>Parliament</a:t>
                      </a:r>
                    </a:p>
                  </a:txBody>
                  <a:tcPr/>
                </a:tc>
                <a:tc>
                  <a:txBody>
                    <a:bodyPr/>
                    <a:lstStyle/>
                    <a:p>
                      <a:r>
                        <a:rPr lang="en-US" sz="1200" dirty="0">
                          <a:solidFill>
                            <a:srgbClr val="FF0000"/>
                          </a:solidFill>
                        </a:rPr>
                        <a:t>Many freedoms, can vote but not directly for chief executive</a:t>
                      </a:r>
                    </a:p>
                  </a:txBody>
                  <a:tcPr/>
                </a:tc>
                <a:extLst>
                  <a:ext uri="{0D108BD9-81ED-4DB2-BD59-A6C34878D82A}">
                    <a16:rowId xmlns:a16="http://schemas.microsoft.com/office/drawing/2014/main" val="10001"/>
                  </a:ext>
                </a:extLst>
              </a:tr>
              <a:tr h="1664464">
                <a:tc>
                  <a:txBody>
                    <a:bodyPr/>
                    <a:lstStyle/>
                    <a:p>
                      <a:pPr algn="ctr"/>
                      <a:r>
                        <a:rPr lang="en-US" sz="2800" b="0" dirty="0">
                          <a:latin typeface="KG Eyes Wide Open" panose="02000506000000020004" pitchFamily="2" charset="0"/>
                        </a:rPr>
                        <a:t>Federal Republic of Germany</a:t>
                      </a:r>
                    </a:p>
                  </a:txBody>
                  <a:tcPr vert="vert270" anchor="ctr"/>
                </a:tc>
                <a:tc>
                  <a:txBody>
                    <a:bodyPr/>
                    <a:lstStyle/>
                    <a:p>
                      <a:r>
                        <a:rPr lang="en-US" sz="1200" dirty="0">
                          <a:solidFill>
                            <a:srgbClr val="FF0000"/>
                          </a:solidFill>
                        </a:rPr>
                        <a:t>Parliamentary Democracy</a:t>
                      </a:r>
                    </a:p>
                  </a:txBody>
                  <a:tcPr/>
                </a:tc>
                <a:tc>
                  <a:txBody>
                    <a:bodyPr/>
                    <a:lstStyle/>
                    <a:p>
                      <a:pPr marL="228600" indent="-228600">
                        <a:buAutoNum type="arabicPeriod"/>
                      </a:pPr>
                      <a:r>
                        <a:rPr lang="en-US" sz="1200" dirty="0">
                          <a:solidFill>
                            <a:srgbClr val="FF0000"/>
                          </a:solidFill>
                        </a:rPr>
                        <a:t>Chancellor</a:t>
                      </a:r>
                    </a:p>
                    <a:p>
                      <a:pPr marL="228600" indent="-228600">
                        <a:buAutoNum type="arabicPeriod"/>
                      </a:pPr>
                      <a:r>
                        <a:rPr lang="en-US" sz="1200" dirty="0">
                          <a:solidFill>
                            <a:srgbClr val="FF0000"/>
                          </a:solidFill>
                        </a:rPr>
                        <a:t>President</a:t>
                      </a:r>
                    </a:p>
                  </a:txBody>
                  <a:tcPr/>
                </a:tc>
                <a:tc>
                  <a:txBody>
                    <a:bodyPr/>
                    <a:lstStyle/>
                    <a:p>
                      <a:r>
                        <a:rPr lang="en-US" sz="1200" dirty="0">
                          <a:solidFill>
                            <a:srgbClr val="FF0000"/>
                          </a:solidFill>
                        </a:rPr>
                        <a:t>Both are selected by members of the</a:t>
                      </a:r>
                      <a:r>
                        <a:rPr lang="en-US" sz="1200" baseline="0" dirty="0">
                          <a:solidFill>
                            <a:srgbClr val="FF0000"/>
                          </a:solidFill>
                        </a:rPr>
                        <a:t> legislature</a:t>
                      </a:r>
                      <a:endParaRPr lang="en-US" sz="1200" dirty="0">
                        <a:solidFill>
                          <a:srgbClr val="FF0000"/>
                        </a:solidFill>
                      </a:endParaRPr>
                    </a:p>
                  </a:txBody>
                  <a:tcPr/>
                </a:tc>
                <a:tc>
                  <a:txBody>
                    <a:bodyPr/>
                    <a:lstStyle/>
                    <a:p>
                      <a:r>
                        <a:rPr lang="en-US" sz="1200" dirty="0">
                          <a:solidFill>
                            <a:srgbClr val="FF0000"/>
                          </a:solidFill>
                        </a:rPr>
                        <a:t>Parliament</a:t>
                      </a:r>
                    </a:p>
                  </a:txBody>
                  <a:tcPr/>
                </a:tc>
                <a:tc>
                  <a:txBody>
                    <a:bodyPr/>
                    <a:lstStyle/>
                    <a:p>
                      <a:r>
                        <a:rPr lang="en-US" sz="1200" dirty="0">
                          <a:solidFill>
                            <a:srgbClr val="FF0000"/>
                          </a:solidFill>
                        </a:rPr>
                        <a:t>Many freedoms, can vote but not directly for chief executive</a:t>
                      </a:r>
                    </a:p>
                  </a:txBody>
                  <a:tcPr/>
                </a:tc>
                <a:extLst>
                  <a:ext uri="{0D108BD9-81ED-4DB2-BD59-A6C34878D82A}">
                    <a16:rowId xmlns:a16="http://schemas.microsoft.com/office/drawing/2014/main" val="10002"/>
                  </a:ext>
                </a:extLst>
              </a:tr>
              <a:tr h="1664464">
                <a:tc>
                  <a:txBody>
                    <a:bodyPr/>
                    <a:lstStyle/>
                    <a:p>
                      <a:pPr algn="ctr"/>
                      <a:r>
                        <a:rPr lang="en-US" sz="2800" b="0" dirty="0">
                          <a:latin typeface="KG Eyes Wide Open" panose="02000506000000020004" pitchFamily="2" charset="0"/>
                        </a:rPr>
                        <a:t>Russian Federation</a:t>
                      </a:r>
                    </a:p>
                  </a:txBody>
                  <a:tcPr vert="vert270" anchor="ctr"/>
                </a:tc>
                <a:tc>
                  <a:txBody>
                    <a:bodyPr/>
                    <a:lstStyle/>
                    <a:p>
                      <a:r>
                        <a:rPr lang="en-US" sz="1200" dirty="0">
                          <a:solidFill>
                            <a:srgbClr val="FF0000"/>
                          </a:solidFill>
                        </a:rPr>
                        <a:t>Presidential Democracy</a:t>
                      </a:r>
                    </a:p>
                  </a:txBody>
                  <a:tcPr/>
                </a:tc>
                <a:tc>
                  <a:txBody>
                    <a:bodyPr/>
                    <a:lstStyle/>
                    <a:p>
                      <a:pPr marL="228600" indent="-228600">
                        <a:buAutoNum type="arabicPeriod"/>
                      </a:pPr>
                      <a:r>
                        <a:rPr lang="en-US" sz="1200" dirty="0">
                          <a:solidFill>
                            <a:srgbClr val="FF0000"/>
                          </a:solidFill>
                        </a:rPr>
                        <a:t>President </a:t>
                      </a:r>
                    </a:p>
                    <a:p>
                      <a:pPr marL="228600" indent="-228600">
                        <a:buAutoNum type="arabicPeriod"/>
                      </a:pPr>
                      <a:r>
                        <a:rPr lang="en-US" sz="1200" dirty="0">
                          <a:solidFill>
                            <a:srgbClr val="FF0000"/>
                          </a:solidFill>
                        </a:rPr>
                        <a:t>Prime</a:t>
                      </a:r>
                      <a:r>
                        <a:rPr lang="en-US" sz="1200" baseline="0" dirty="0">
                          <a:solidFill>
                            <a:srgbClr val="FF0000"/>
                          </a:solidFill>
                        </a:rPr>
                        <a:t> Minister</a:t>
                      </a:r>
                      <a:endParaRPr lang="en-US" sz="1200" dirty="0">
                        <a:solidFill>
                          <a:srgbClr val="FF0000"/>
                        </a:solidFill>
                      </a:endParaRPr>
                    </a:p>
                  </a:txBody>
                  <a:tcPr/>
                </a:tc>
                <a:tc>
                  <a:txBody>
                    <a:bodyPr/>
                    <a:lstStyle/>
                    <a:p>
                      <a:r>
                        <a:rPr lang="en-US" sz="1200" dirty="0">
                          <a:solidFill>
                            <a:srgbClr val="FF0000"/>
                          </a:solidFill>
                        </a:rPr>
                        <a:t>1.</a:t>
                      </a:r>
                      <a:r>
                        <a:rPr lang="en-US" sz="1200" baseline="0" dirty="0">
                          <a:solidFill>
                            <a:srgbClr val="FF0000"/>
                          </a:solidFill>
                        </a:rPr>
                        <a:t> E</a:t>
                      </a:r>
                      <a:r>
                        <a:rPr lang="en-US" sz="1200" dirty="0">
                          <a:solidFill>
                            <a:srgbClr val="FF0000"/>
                          </a:solidFill>
                        </a:rPr>
                        <a:t>lected by popular vote</a:t>
                      </a:r>
                    </a:p>
                    <a:p>
                      <a:endParaRPr lang="en-US" sz="1200" dirty="0">
                        <a:solidFill>
                          <a:srgbClr val="FF0000"/>
                        </a:solidFill>
                      </a:endParaRPr>
                    </a:p>
                    <a:p>
                      <a:r>
                        <a:rPr lang="en-US" sz="1200" dirty="0">
                          <a:solidFill>
                            <a:srgbClr val="FF0000"/>
                          </a:solidFill>
                        </a:rPr>
                        <a:t>2.</a:t>
                      </a:r>
                      <a:r>
                        <a:rPr lang="en-US" sz="1200" baseline="0" dirty="0">
                          <a:solidFill>
                            <a:srgbClr val="FF0000"/>
                          </a:solidFill>
                        </a:rPr>
                        <a:t> Appointed by president</a:t>
                      </a:r>
                      <a:endParaRPr lang="en-US" sz="1200" dirty="0">
                        <a:solidFill>
                          <a:srgbClr val="FF0000"/>
                        </a:solidFill>
                      </a:endParaRPr>
                    </a:p>
                  </a:txBody>
                  <a:tcPr/>
                </a:tc>
                <a:tc>
                  <a:txBody>
                    <a:bodyPr/>
                    <a:lstStyle/>
                    <a:p>
                      <a:r>
                        <a:rPr lang="en-US" sz="1200" dirty="0">
                          <a:solidFill>
                            <a:srgbClr val="FF0000"/>
                          </a:solidFill>
                        </a:rPr>
                        <a:t>Federal</a:t>
                      </a:r>
                      <a:r>
                        <a:rPr lang="en-US" sz="1200" baseline="0" dirty="0">
                          <a:solidFill>
                            <a:srgbClr val="FF0000"/>
                          </a:solidFill>
                        </a:rPr>
                        <a:t> Assembly</a:t>
                      </a:r>
                      <a:endParaRPr lang="en-US" sz="1200"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rgbClr val="FF0000"/>
                          </a:solidFill>
                        </a:rPr>
                        <a:t>citizens vote directly for leader</a:t>
                      </a:r>
                      <a:endParaRPr lang="en-US" sz="1200" dirty="0">
                        <a:solidFill>
                          <a:srgbClr val="FF0000"/>
                        </a:solidFill>
                      </a:endParaRPr>
                    </a:p>
                    <a:p>
                      <a:r>
                        <a:rPr lang="en-US" sz="1200" dirty="0">
                          <a:solidFill>
                            <a:srgbClr val="FF0000"/>
                          </a:solidFill>
                        </a:rPr>
                        <a:t>More freedoms since moving</a:t>
                      </a:r>
                      <a:r>
                        <a:rPr lang="en-US" sz="1200" baseline="0" dirty="0">
                          <a:solidFill>
                            <a:srgbClr val="FF0000"/>
                          </a:solidFill>
                        </a:rPr>
                        <a:t> away from communism, however government still censors a lot</a:t>
                      </a:r>
                      <a:endParaRPr lang="en-US" sz="1200" dirty="0">
                        <a:solidFill>
                          <a:srgbClr val="FF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02448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487306"/>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CLOZE Notes</a:t>
            </a: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The next pages are handouts for the students to use for note-taking during the presentation. (Print front to back to save paper and ink.)</a:t>
            </a:r>
          </a:p>
          <a:p>
            <a:pPr marL="457200" indent="-457200">
              <a:buFont typeface="Arial" panose="020B0604020202020204" pitchFamily="34" charset="0"/>
              <a:buChar char="•"/>
            </a:pPr>
            <a:endParaRPr lang="en-US" sz="3600" dirty="0">
              <a:latin typeface="KG First Time In Forever" panose="02000506000000020003" pitchFamily="2" charset="0"/>
              <a:ea typeface="KBScaredStraight" panose="02000603000000000000" pitchFamily="2" charset="0"/>
            </a:endParaRPr>
          </a:p>
          <a:p>
            <a:pPr marL="457200" indent="-457200">
              <a:buFont typeface="Arial" panose="020B0604020202020204" pitchFamily="34" charset="0"/>
              <a:buChar char="•"/>
            </a:pPr>
            <a:r>
              <a:rPr lang="en-US" sz="3600" dirty="0">
                <a:latin typeface="KG First Time In Forever" panose="02000506000000020003" pitchFamily="2" charset="0"/>
                <a:ea typeface="KBScaredStraight" panose="02000603000000000000" pitchFamily="2" charset="0"/>
              </a:rPr>
              <a:t>Check the answers as a class after the presentation.</a:t>
            </a:r>
          </a:p>
          <a:p>
            <a:pPr marL="342900" indent="-342900">
              <a:buFont typeface="Arial" panose="020B0604020202020204" pitchFamily="34" charset="0"/>
              <a:buChar char="•"/>
            </a:pPr>
            <a:endParaRPr lang="en-US" sz="16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2100" dirty="0">
              <a:latin typeface="KBScaredStraight" panose="02000603000000000000" pitchFamily="2" charset="0"/>
              <a:ea typeface="KBScaredStraight" panose="02000603000000000000" pitchFamily="2" charset="0"/>
            </a:endParaRPr>
          </a:p>
          <a:p>
            <a:r>
              <a:rPr lang="en-US" sz="2100" dirty="0"/>
              <a:t> </a:t>
            </a: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95549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087197"/>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Insta-Snaps</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off the following slide &amp; make a copy for each student. </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In each “snap box” the students will draw a picture to represent a part of each country’s government. (It could be a leader, legislature, citizens’ rights, building, etc.)</a:t>
            </a:r>
          </a:p>
          <a:p>
            <a:pPr marL="342900" indent="-3429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In the text box, they should describe what the picture is and why/how it is important to the country’s government.</a:t>
            </a: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18651042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0825" y="0"/>
            <a:ext cx="3222678" cy="684803"/>
          </a:xfrm>
          <a:prstGeom prst="rect">
            <a:avLst/>
          </a:prstGeom>
          <a:noFill/>
        </p:spPr>
        <p:txBody>
          <a:bodyPr wrap="none" lIns="68580" tIns="34290" rIns="68580" bIns="34290">
            <a:spAutoFit/>
          </a:bodyPr>
          <a:lstStyle/>
          <a:p>
            <a:pPr algn="ctr"/>
            <a:r>
              <a:rPr lang="en-US" sz="4000" b="1" dirty="0">
                <a:ln w="0">
                  <a:solidFill>
                    <a:sysClr val="windowText" lastClr="000000"/>
                  </a:solidFill>
                </a:ln>
                <a:solidFill>
                  <a:schemeClr val="bg2"/>
                </a:solidFill>
                <a:latin typeface="KG Second Chances Solid" panose="02000000000000000000" pitchFamily="2" charset="0"/>
              </a:rPr>
              <a:t>Insta-Snaps</a:t>
            </a:r>
            <a:endParaRPr lang="en-US" sz="3600" b="1" dirty="0">
              <a:ln w="0">
                <a:solidFill>
                  <a:sysClr val="windowText" lastClr="000000"/>
                </a:solidFill>
              </a:ln>
              <a:solidFill>
                <a:schemeClr val="bg2"/>
              </a:solidFill>
              <a:latin typeface="KG Second Chances Solid" panose="02000000000000000000" pitchFamily="2" charset="0"/>
            </a:endParaRPr>
          </a:p>
        </p:txBody>
      </p:sp>
      <p:sp>
        <p:nvSpPr>
          <p:cNvPr id="5" name="TextBox 4"/>
          <p:cNvSpPr txBox="1"/>
          <p:nvPr/>
        </p:nvSpPr>
        <p:spPr>
          <a:xfrm>
            <a:off x="0" y="560907"/>
            <a:ext cx="9144000" cy="646331"/>
          </a:xfrm>
          <a:prstGeom prst="rect">
            <a:avLst/>
          </a:prstGeom>
          <a:noFill/>
        </p:spPr>
        <p:txBody>
          <a:bodyPr wrap="square" rtlCol="0">
            <a:spAutoFit/>
          </a:bodyPr>
          <a:lstStyle/>
          <a:p>
            <a:r>
              <a:rPr lang="en-US" sz="1200" b="1" dirty="0">
                <a:latin typeface="KG First Time In Forever" panose="02000506000000020003" pitchFamily="2" charset="0"/>
                <a:ea typeface="Tahoma" panose="020B0604030504040204" pitchFamily="34" charset="0"/>
                <a:cs typeface="Tahoma" panose="020B0604030504040204" pitchFamily="34" charset="0"/>
              </a:rPr>
              <a:t>Directions:</a:t>
            </a:r>
            <a:r>
              <a:rPr lang="en-US" sz="1200" dirty="0">
                <a:latin typeface="KG First Time In Forever" panose="02000506000000020003" pitchFamily="2" charset="0"/>
                <a:ea typeface="Tahoma" panose="020B0604030504040204" pitchFamily="34" charset="0"/>
                <a:cs typeface="Tahoma" panose="020B0604030504040204" pitchFamily="34" charset="0"/>
              </a:rPr>
              <a:t> In the “snap box”, draw a picture to represent one important aspect of each country’s government. (It could be the government type, citizens’ rights, how leaders are elected, legislature’s role, etc.) In each caption box, describe what the picture is and how it is important to the country’s government. Don’t forget to include a hashtag for the most important part!</a:t>
            </a:r>
          </a:p>
        </p:txBody>
      </p:sp>
      <p:pic>
        <p:nvPicPr>
          <p:cNvPr id="24" name="Picture 23"/>
          <p:cNvPicPr/>
          <p:nvPr/>
        </p:nvPicPr>
        <p:blipFill rotWithShape="1">
          <a:blip r:embed="rId2">
            <a:extLst>
              <a:ext uri="{28A0092B-C50C-407E-A947-70E740481C1C}">
                <a14:useLocalDpi xmlns:a14="http://schemas.microsoft.com/office/drawing/2010/main" val="0"/>
              </a:ext>
            </a:extLst>
          </a:blip>
          <a:srcRect l="1588" t="734" r="1588" b="1107"/>
          <a:stretch/>
        </p:blipFill>
        <p:spPr>
          <a:xfrm>
            <a:off x="204253" y="1405841"/>
            <a:ext cx="2834640" cy="5062194"/>
          </a:xfrm>
          <a:prstGeom prst="rect">
            <a:avLst/>
          </a:prstGeom>
          <a:ln w="38100">
            <a:solidFill>
              <a:schemeClr val="tx1"/>
            </a:solidFill>
          </a:ln>
          <a:effectLst>
            <a:outerShdw blurRad="63500" sx="102000" sy="102000" algn="ctr" rotWithShape="0">
              <a:prstClr val="black">
                <a:alpha val="40000"/>
              </a:prstClr>
            </a:outerShdw>
          </a:effectLst>
        </p:spPr>
      </p:pic>
      <p:sp>
        <p:nvSpPr>
          <p:cNvPr id="25" name="Rectangle 24"/>
          <p:cNvSpPr/>
          <p:nvPr/>
        </p:nvSpPr>
        <p:spPr>
          <a:xfrm>
            <a:off x="190806" y="1598534"/>
            <a:ext cx="2834640" cy="561692"/>
          </a:xfrm>
          <a:prstGeom prst="rect">
            <a:avLst/>
          </a:prstGeom>
          <a:solidFill>
            <a:srgbClr val="3D6D93"/>
          </a:solidFill>
          <a:ln>
            <a:solidFill>
              <a:schemeClr val="tx1"/>
            </a:solidFill>
          </a:ln>
        </p:spPr>
        <p:txBody>
          <a:bodyPr wrap="square" lIns="68580" tIns="34290" rIns="68580" bIns="34290">
            <a:spAutoFit/>
          </a:bodyPr>
          <a:lstStyle/>
          <a:p>
            <a:pPr algn="ctr"/>
            <a:r>
              <a:rPr lang="en-US" sz="3200" b="1" dirty="0">
                <a:ln w="0">
                  <a:solidFill>
                    <a:sysClr val="windowText" lastClr="000000"/>
                  </a:solidFill>
                </a:ln>
                <a:solidFill>
                  <a:schemeClr val="bg1"/>
                </a:solidFill>
                <a:latin typeface="KG Eyes Wide Open" panose="02000506000000020004" pitchFamily="2" charset="0"/>
              </a:rPr>
              <a:t>Insta-Snaps</a:t>
            </a:r>
            <a:endParaRPr lang="en-US" sz="2800" b="1" dirty="0">
              <a:ln w="0">
                <a:solidFill>
                  <a:sysClr val="windowText" lastClr="000000"/>
                </a:solidFill>
              </a:ln>
              <a:solidFill>
                <a:schemeClr val="bg1"/>
              </a:solidFill>
              <a:latin typeface="KG Eyes Wide Open" panose="02000506000000020004" pitchFamily="2" charset="0"/>
            </a:endParaRPr>
          </a:p>
        </p:txBody>
      </p:sp>
      <p:sp>
        <p:nvSpPr>
          <p:cNvPr id="11" name="TextBox 10"/>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pic>
        <p:nvPicPr>
          <p:cNvPr id="16" name="Picture 15"/>
          <p:cNvPicPr/>
          <p:nvPr/>
        </p:nvPicPr>
        <p:blipFill rotWithShape="1">
          <a:blip r:embed="rId2">
            <a:extLst>
              <a:ext uri="{28A0092B-C50C-407E-A947-70E740481C1C}">
                <a14:useLocalDpi xmlns:a14="http://schemas.microsoft.com/office/drawing/2010/main" val="0"/>
              </a:ext>
            </a:extLst>
          </a:blip>
          <a:srcRect l="1588" t="734" r="1588" b="1107"/>
          <a:stretch/>
        </p:blipFill>
        <p:spPr>
          <a:xfrm>
            <a:off x="3188160" y="1436476"/>
            <a:ext cx="2834640" cy="5062194"/>
          </a:xfrm>
          <a:prstGeom prst="rect">
            <a:avLst/>
          </a:prstGeom>
          <a:ln w="38100">
            <a:solidFill>
              <a:schemeClr val="tx1"/>
            </a:solidFill>
          </a:ln>
          <a:effectLst>
            <a:outerShdw blurRad="63500" sx="102000" sy="102000" algn="ctr" rotWithShape="0">
              <a:prstClr val="black">
                <a:alpha val="40000"/>
              </a:prstClr>
            </a:outerShdw>
          </a:effectLst>
        </p:spPr>
      </p:pic>
      <p:sp>
        <p:nvSpPr>
          <p:cNvPr id="17" name="Rectangle 16"/>
          <p:cNvSpPr/>
          <p:nvPr/>
        </p:nvSpPr>
        <p:spPr>
          <a:xfrm>
            <a:off x="3174713" y="1629169"/>
            <a:ext cx="2834640" cy="561692"/>
          </a:xfrm>
          <a:prstGeom prst="rect">
            <a:avLst/>
          </a:prstGeom>
          <a:solidFill>
            <a:srgbClr val="3D6D93"/>
          </a:solidFill>
          <a:ln>
            <a:solidFill>
              <a:schemeClr val="tx1"/>
            </a:solidFill>
          </a:ln>
        </p:spPr>
        <p:txBody>
          <a:bodyPr wrap="square" lIns="68580" tIns="34290" rIns="68580" bIns="34290">
            <a:spAutoFit/>
          </a:bodyPr>
          <a:lstStyle/>
          <a:p>
            <a:pPr algn="ctr"/>
            <a:r>
              <a:rPr lang="en-US" sz="3200" b="1" dirty="0">
                <a:ln w="0">
                  <a:solidFill>
                    <a:sysClr val="windowText" lastClr="000000"/>
                  </a:solidFill>
                </a:ln>
                <a:solidFill>
                  <a:schemeClr val="bg1"/>
                </a:solidFill>
                <a:latin typeface="KG Eyes Wide Open" panose="02000506000000020004" pitchFamily="2" charset="0"/>
              </a:rPr>
              <a:t>Insta-Snaps</a:t>
            </a:r>
            <a:endParaRPr lang="en-US" sz="2800" b="1" dirty="0">
              <a:ln w="0">
                <a:solidFill>
                  <a:sysClr val="windowText" lastClr="000000"/>
                </a:solidFill>
              </a:ln>
              <a:solidFill>
                <a:schemeClr val="bg1"/>
              </a:solidFill>
              <a:latin typeface="KG Eyes Wide Open" panose="02000506000000020004" pitchFamily="2" charset="0"/>
            </a:endParaRPr>
          </a:p>
        </p:txBody>
      </p:sp>
      <p:pic>
        <p:nvPicPr>
          <p:cNvPr id="18" name="Picture 17"/>
          <p:cNvPicPr/>
          <p:nvPr/>
        </p:nvPicPr>
        <p:blipFill rotWithShape="1">
          <a:blip r:embed="rId2">
            <a:extLst>
              <a:ext uri="{28A0092B-C50C-407E-A947-70E740481C1C}">
                <a14:useLocalDpi xmlns:a14="http://schemas.microsoft.com/office/drawing/2010/main" val="0"/>
              </a:ext>
            </a:extLst>
          </a:blip>
          <a:srcRect l="1588" t="734" r="1588" b="1107"/>
          <a:stretch/>
        </p:blipFill>
        <p:spPr>
          <a:xfrm>
            <a:off x="6185514" y="1436476"/>
            <a:ext cx="2834640" cy="5062194"/>
          </a:xfrm>
          <a:prstGeom prst="rect">
            <a:avLst/>
          </a:prstGeom>
          <a:ln w="38100">
            <a:solidFill>
              <a:schemeClr val="tx1"/>
            </a:solidFill>
          </a:ln>
          <a:effectLst>
            <a:outerShdw blurRad="63500" sx="102000" sy="102000" algn="ctr" rotWithShape="0">
              <a:prstClr val="black">
                <a:alpha val="40000"/>
              </a:prstClr>
            </a:outerShdw>
          </a:effectLst>
        </p:spPr>
      </p:pic>
      <p:sp>
        <p:nvSpPr>
          <p:cNvPr id="19" name="Rectangle 18"/>
          <p:cNvSpPr/>
          <p:nvPr/>
        </p:nvSpPr>
        <p:spPr>
          <a:xfrm>
            <a:off x="6172067" y="1629169"/>
            <a:ext cx="2834640" cy="561692"/>
          </a:xfrm>
          <a:prstGeom prst="rect">
            <a:avLst/>
          </a:prstGeom>
          <a:solidFill>
            <a:srgbClr val="3D6D93"/>
          </a:solidFill>
          <a:ln>
            <a:solidFill>
              <a:schemeClr val="tx1"/>
            </a:solidFill>
          </a:ln>
        </p:spPr>
        <p:txBody>
          <a:bodyPr wrap="square" lIns="68580" tIns="34290" rIns="68580" bIns="34290">
            <a:spAutoFit/>
          </a:bodyPr>
          <a:lstStyle/>
          <a:p>
            <a:pPr algn="ctr"/>
            <a:r>
              <a:rPr lang="en-US" sz="3200" b="1" dirty="0">
                <a:ln w="0">
                  <a:solidFill>
                    <a:sysClr val="windowText" lastClr="000000"/>
                  </a:solidFill>
                </a:ln>
                <a:solidFill>
                  <a:schemeClr val="bg1"/>
                </a:solidFill>
                <a:latin typeface="KG Eyes Wide Open" panose="02000506000000020004" pitchFamily="2" charset="0"/>
              </a:rPr>
              <a:t>Insta-Snaps</a:t>
            </a:r>
            <a:endParaRPr lang="en-US" sz="2800" b="1" dirty="0">
              <a:ln w="0">
                <a:solidFill>
                  <a:sysClr val="windowText" lastClr="000000"/>
                </a:solidFill>
              </a:ln>
              <a:solidFill>
                <a:schemeClr val="bg1"/>
              </a:solidFill>
              <a:latin typeface="KG Eyes Wide Open" panose="02000506000000020004" pitchFamily="2" charset="0"/>
            </a:endParaRPr>
          </a:p>
        </p:txBody>
      </p:sp>
      <p:sp>
        <p:nvSpPr>
          <p:cNvPr id="2" name="Rectangle 1"/>
          <p:cNvSpPr/>
          <p:nvPr/>
        </p:nvSpPr>
        <p:spPr>
          <a:xfrm>
            <a:off x="282387" y="5459506"/>
            <a:ext cx="766483" cy="47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267421" y="5459506"/>
            <a:ext cx="766483" cy="47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43503" y="5459506"/>
            <a:ext cx="766483" cy="470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65268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046544"/>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Rate A Government </a:t>
            </a:r>
          </a:p>
          <a:p>
            <a:pPr marL="457200" indent="-457200">
              <a:lnSpc>
                <a:spcPct val="107000"/>
              </a:lnSpc>
              <a:spcAft>
                <a:spcPts val="600"/>
              </a:spcAft>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Print out the Rate a Government handout for each student.</a:t>
            </a:r>
          </a:p>
          <a:p>
            <a:pPr marL="457200" indent="-457200">
              <a:lnSpc>
                <a:spcPct val="107000"/>
              </a:lnSpc>
              <a:spcAft>
                <a:spcPts val="600"/>
              </a:spcAft>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The students will choose one of the 3 country’s governments and give it a review (similar to a book review on Amazon).</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They will include a symbol, description, and two review from people who agree/disagree with the country’s government.</a:t>
            </a:r>
          </a:p>
          <a:p>
            <a:pPr marL="342900" indent="-342900">
              <a:buFont typeface="Arial" panose="020B0604020202020204" pitchFamily="34" charset="0"/>
              <a:buChar char="•"/>
            </a:pPr>
            <a:endParaRPr lang="en-US" sz="2400"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sz="2400" dirty="0">
                <a:latin typeface="KG First Time In Forever" panose="02000506000000020003" pitchFamily="2" charset="0"/>
                <a:ea typeface="KBScaredStraight" panose="02000603000000000000" pitchFamily="2" charset="0"/>
                <a:cs typeface="Arial" panose="020B0604020202020204" pitchFamily="34" charset="0"/>
              </a:rPr>
              <a:t>Project the directions slide on the next screen so that students know what goes in each section.</a:t>
            </a:r>
            <a:endParaRPr lang="en-US" sz="2400" dirty="0">
              <a:latin typeface="KG First Time In Forever" panose="02000506000000020003" pitchFamily="2" charset="0"/>
              <a:ea typeface="KBScaredStraight" panose="02000603000000000000" pitchFamily="2" charset="0"/>
              <a:cs typeface="Times New Roman" panose="02020603050405020304" pitchFamily="18" charset="0"/>
            </a:endParaRPr>
          </a:p>
          <a:p>
            <a:pPr marL="342900" indent="-3429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r>
              <a:rPr lang="en-US" dirty="0"/>
              <a:t> </a:t>
            </a:r>
          </a:p>
          <a:p>
            <a:pPr marL="342900" indent="-3429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2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4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6078071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039" y="4228203"/>
            <a:ext cx="4457700" cy="2444183"/>
          </a:xfrm>
          <a:prstGeom prst="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578818" y="47081"/>
            <a:ext cx="5855770" cy="715581"/>
          </a:xfrm>
          <a:prstGeom prst="rect">
            <a:avLst/>
          </a:prstGeom>
          <a:noFill/>
        </p:spPr>
        <p:txBody>
          <a:bodyPr wrap="none" lIns="68580" tIns="34290" rIns="68580" bIns="34290">
            <a:spAutoFit/>
          </a:bodyPr>
          <a:lstStyle/>
          <a:p>
            <a:pPr algn="ctr"/>
            <a:r>
              <a:rPr lang="en-US" sz="4200" b="1" dirty="0">
                <a:ln w="28575">
                  <a:solidFill>
                    <a:schemeClr val="tx1"/>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Rate A Government</a:t>
            </a:r>
          </a:p>
        </p:txBody>
      </p:sp>
      <p:sp>
        <p:nvSpPr>
          <p:cNvPr id="8" name="TextBox 7"/>
          <p:cNvSpPr txBox="1"/>
          <p:nvPr/>
        </p:nvSpPr>
        <p:spPr>
          <a:xfrm>
            <a:off x="215858" y="681766"/>
            <a:ext cx="4217467" cy="761747"/>
          </a:xfrm>
          <a:prstGeom prst="rect">
            <a:avLst/>
          </a:prstGeom>
          <a:noFill/>
        </p:spPr>
        <p:txBody>
          <a:bodyPr wrap="square" rtlCol="0">
            <a:spAutoFit/>
          </a:bodyPr>
          <a:lstStyle/>
          <a:p>
            <a:r>
              <a:rPr lang="en-US" sz="3000" dirty="0">
                <a:latin typeface="KG Eyes Wide Open" panose="02000506000000020004" pitchFamily="2" charset="0"/>
              </a:rPr>
              <a:t>Country: </a:t>
            </a:r>
            <a:r>
              <a:rPr lang="en-US" sz="1500" dirty="0">
                <a:latin typeface="Tahoma" panose="020B0604030504040204" pitchFamily="34" charset="0"/>
                <a:ea typeface="Tahoma" panose="020B0604030504040204" pitchFamily="34" charset="0"/>
                <a:cs typeface="Tahoma" panose="020B0604030504040204" pitchFamily="34" charset="0"/>
              </a:rPr>
              <a:t>__________________________</a:t>
            </a:r>
          </a:p>
          <a:p>
            <a:endParaRPr lang="en-US" sz="1350" dirty="0">
              <a:latin typeface="KBScaredStraight" panose="02000603000000000000" pitchFamily="2" charset="0"/>
              <a:ea typeface="KBScaredStraight" panose="02000603000000000000" pitchFamily="2" charset="0"/>
            </a:endParaRPr>
          </a:p>
        </p:txBody>
      </p:sp>
      <p:sp>
        <p:nvSpPr>
          <p:cNvPr id="9" name="Rectangle 8"/>
          <p:cNvSpPr/>
          <p:nvPr/>
        </p:nvSpPr>
        <p:spPr>
          <a:xfrm>
            <a:off x="4613795" y="844782"/>
            <a:ext cx="4439788" cy="23420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643357" y="884474"/>
            <a:ext cx="2994572" cy="300082"/>
          </a:xfrm>
          <a:prstGeom prst="rect">
            <a:avLst/>
          </a:prstGeom>
          <a:noFill/>
        </p:spPr>
        <p:txBody>
          <a:bodyPr wrap="square" rtlCol="0">
            <a:spAutoFit/>
          </a:bodyPr>
          <a:lstStyle/>
          <a:p>
            <a:r>
              <a:rPr lang="en-US" sz="1350" dirty="0">
                <a:latin typeface="KG Second Chances Solid" panose="02000000000000000000" pitchFamily="2" charset="0"/>
                <a:ea typeface="KBScaredStraight" panose="02000603000000000000" pitchFamily="2" charset="0"/>
              </a:rPr>
              <a:t>Government Description</a:t>
            </a:r>
            <a:r>
              <a:rPr lang="en-US" sz="1350" dirty="0">
                <a:latin typeface="KG Second Chances Solid" panose="02000000000000000000" pitchFamily="2" charset="0"/>
              </a:rPr>
              <a:t>:</a:t>
            </a:r>
          </a:p>
        </p:txBody>
      </p:sp>
      <p:sp>
        <p:nvSpPr>
          <p:cNvPr id="11" name="Rectangle 10"/>
          <p:cNvSpPr/>
          <p:nvPr/>
        </p:nvSpPr>
        <p:spPr>
          <a:xfrm>
            <a:off x="2929293" y="3296422"/>
            <a:ext cx="3155159" cy="438582"/>
          </a:xfrm>
          <a:prstGeom prst="rect">
            <a:avLst/>
          </a:prstGeom>
          <a:noFill/>
        </p:spPr>
        <p:txBody>
          <a:bodyPr wrap="none" lIns="68580" tIns="34290" rIns="68580" bIns="34290">
            <a:spAutoFit/>
          </a:bodyPr>
          <a:lstStyle/>
          <a:p>
            <a:pPr algn="ctr"/>
            <a:r>
              <a:rPr lang="en-US" sz="2400" b="1" dirty="0">
                <a:ln w="10160">
                  <a:noFill/>
                  <a:prstDash val="solid"/>
                </a:ln>
                <a:latin typeface="KG Second Chances Solid" panose="02000000000000000000" pitchFamily="2" charset="0"/>
              </a:rPr>
              <a:t>Customer Reviews</a:t>
            </a:r>
          </a:p>
        </p:txBody>
      </p:sp>
      <p:sp>
        <p:nvSpPr>
          <p:cNvPr id="15" name="TextBox 14"/>
          <p:cNvSpPr txBox="1"/>
          <p:nvPr/>
        </p:nvSpPr>
        <p:spPr>
          <a:xfrm>
            <a:off x="156648" y="3958703"/>
            <a:ext cx="4374091" cy="253916"/>
          </a:xfrm>
          <a:prstGeom prst="rect">
            <a:avLst/>
          </a:prstGeom>
          <a:noFill/>
          <a:effectLst/>
        </p:spPr>
        <p:txBody>
          <a:bodyPr wrap="square" rtlCol="0">
            <a:spAutoFit/>
          </a:bodyPr>
          <a:lstStyle/>
          <a:p>
            <a:r>
              <a:rPr lang="en-US" sz="1050" dirty="0">
                <a:latin typeface="KBScaredStraight" panose="02000603000000000000" pitchFamily="2" charset="0"/>
                <a:ea typeface="KBScaredStraight" panose="02000603000000000000" pitchFamily="2" charset="0"/>
              </a:rPr>
              <a:t>By ___________   from ______________</a:t>
            </a:r>
          </a:p>
        </p:txBody>
      </p:sp>
      <p:sp>
        <p:nvSpPr>
          <p:cNvPr id="17" name="5-Point Star 16"/>
          <p:cNvSpPr/>
          <p:nvPr/>
        </p:nvSpPr>
        <p:spPr>
          <a:xfrm>
            <a:off x="72488" y="373737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5-Point Star 17"/>
          <p:cNvSpPr/>
          <p:nvPr/>
        </p:nvSpPr>
        <p:spPr>
          <a:xfrm>
            <a:off x="312518" y="37398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5-Point Star 18"/>
          <p:cNvSpPr/>
          <p:nvPr/>
        </p:nvSpPr>
        <p:spPr>
          <a:xfrm>
            <a:off x="552548" y="37404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5-Point Star 19"/>
          <p:cNvSpPr/>
          <p:nvPr/>
        </p:nvSpPr>
        <p:spPr>
          <a:xfrm>
            <a:off x="792578"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5-Point Star 20"/>
          <p:cNvSpPr/>
          <p:nvPr/>
        </p:nvSpPr>
        <p:spPr>
          <a:xfrm>
            <a:off x="1030544"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1394218" y="3827945"/>
            <a:ext cx="437409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Date: ___________</a:t>
            </a:r>
          </a:p>
        </p:txBody>
      </p:sp>
      <p:sp>
        <p:nvSpPr>
          <p:cNvPr id="23" name="Rectangle 22"/>
          <p:cNvSpPr/>
          <p:nvPr/>
        </p:nvSpPr>
        <p:spPr>
          <a:xfrm>
            <a:off x="4614347" y="4221382"/>
            <a:ext cx="4457700" cy="2451003"/>
          </a:xfrm>
          <a:prstGeom prst="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4697955" y="3958703"/>
            <a:ext cx="437409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By ___________   from ______________</a:t>
            </a:r>
          </a:p>
        </p:txBody>
      </p:sp>
      <p:sp>
        <p:nvSpPr>
          <p:cNvPr id="25" name="5-Point Star 24"/>
          <p:cNvSpPr/>
          <p:nvPr/>
        </p:nvSpPr>
        <p:spPr>
          <a:xfrm>
            <a:off x="4613795" y="373737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5-Point Star 25"/>
          <p:cNvSpPr/>
          <p:nvPr/>
        </p:nvSpPr>
        <p:spPr>
          <a:xfrm>
            <a:off x="4853825" y="37398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5-Point Star 26"/>
          <p:cNvSpPr/>
          <p:nvPr/>
        </p:nvSpPr>
        <p:spPr>
          <a:xfrm>
            <a:off x="5093855" y="37404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5-Point Star 27"/>
          <p:cNvSpPr/>
          <p:nvPr/>
        </p:nvSpPr>
        <p:spPr>
          <a:xfrm>
            <a:off x="5333885"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5-Point Star 28"/>
          <p:cNvSpPr/>
          <p:nvPr/>
        </p:nvSpPr>
        <p:spPr>
          <a:xfrm>
            <a:off x="5571852"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5935526" y="3827945"/>
            <a:ext cx="437409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Date: ___________</a:t>
            </a:r>
          </a:p>
        </p:txBody>
      </p:sp>
      <p:sp>
        <p:nvSpPr>
          <p:cNvPr id="2" name="TextBox 1"/>
          <p:cNvSpPr txBox="1"/>
          <p:nvPr/>
        </p:nvSpPr>
        <p:spPr>
          <a:xfrm>
            <a:off x="4742294" y="1524329"/>
            <a:ext cx="4329752" cy="738664"/>
          </a:xfrm>
          <a:prstGeom prst="rect">
            <a:avLst/>
          </a:prstGeom>
          <a:noFill/>
        </p:spPr>
        <p:txBody>
          <a:bodyPr wrap="square" rtlCol="0">
            <a:spAutoFit/>
          </a:bodyPr>
          <a:lstStyle/>
          <a:p>
            <a:pPr algn="ctr"/>
            <a:r>
              <a:rPr lang="en-US" sz="2100" dirty="0">
                <a:solidFill>
                  <a:srgbClr val="FF0000"/>
                </a:solidFill>
                <a:latin typeface="KBScaredStraight" panose="02000603000000000000" pitchFamily="2" charset="0"/>
                <a:ea typeface="KBScaredStraight" panose="02000603000000000000" pitchFamily="2" charset="0"/>
              </a:rPr>
              <a:t>Describe the key components of the country’s government.</a:t>
            </a:r>
          </a:p>
        </p:txBody>
      </p:sp>
      <p:sp>
        <p:nvSpPr>
          <p:cNvPr id="31" name="TextBox 30"/>
          <p:cNvSpPr txBox="1"/>
          <p:nvPr/>
        </p:nvSpPr>
        <p:spPr>
          <a:xfrm>
            <a:off x="137013" y="4410399"/>
            <a:ext cx="4329752" cy="1384995"/>
          </a:xfrm>
          <a:prstGeom prst="rect">
            <a:avLst/>
          </a:prstGeom>
          <a:noFill/>
        </p:spPr>
        <p:txBody>
          <a:bodyPr wrap="square" rtlCol="0">
            <a:spAutoFit/>
          </a:bodyPr>
          <a:lstStyle/>
          <a:p>
            <a:pPr algn="ctr"/>
            <a:r>
              <a:rPr lang="en-US" sz="2100" dirty="0">
                <a:solidFill>
                  <a:srgbClr val="FF0000"/>
                </a:solidFill>
                <a:latin typeface="KBScaredStraight" panose="02000603000000000000" pitchFamily="2" charset="0"/>
                <a:ea typeface="KBScaredStraight" panose="02000603000000000000" pitchFamily="2" charset="0"/>
              </a:rPr>
              <a:t>What would someone who agrees with the country’s government say about it? How many stars would he give?</a:t>
            </a:r>
          </a:p>
        </p:txBody>
      </p:sp>
      <p:sp>
        <p:nvSpPr>
          <p:cNvPr id="32" name="TextBox 31"/>
          <p:cNvSpPr txBox="1"/>
          <p:nvPr/>
        </p:nvSpPr>
        <p:spPr>
          <a:xfrm>
            <a:off x="4678321" y="4383877"/>
            <a:ext cx="4329752" cy="1384995"/>
          </a:xfrm>
          <a:prstGeom prst="rect">
            <a:avLst/>
          </a:prstGeom>
          <a:noFill/>
        </p:spPr>
        <p:txBody>
          <a:bodyPr wrap="square" rtlCol="0">
            <a:spAutoFit/>
          </a:bodyPr>
          <a:lstStyle/>
          <a:p>
            <a:pPr algn="ctr"/>
            <a:r>
              <a:rPr lang="en-US" sz="2100" dirty="0">
                <a:solidFill>
                  <a:srgbClr val="FF0000"/>
                </a:solidFill>
                <a:latin typeface="KBScaredStraight" panose="02000603000000000000" pitchFamily="2" charset="0"/>
                <a:ea typeface="KBScaredStraight" panose="02000603000000000000" pitchFamily="2" charset="0"/>
              </a:rPr>
              <a:t>What would someone who disagrees with the country’s government say about it? How many stars would he give?</a:t>
            </a:r>
          </a:p>
        </p:txBody>
      </p:sp>
      <p:sp>
        <p:nvSpPr>
          <p:cNvPr id="3" name="Rectangle 2"/>
          <p:cNvSpPr/>
          <p:nvPr/>
        </p:nvSpPr>
        <p:spPr>
          <a:xfrm>
            <a:off x="89572" y="1184556"/>
            <a:ext cx="4343754" cy="200225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34" name="TextBox 33"/>
          <p:cNvSpPr txBox="1"/>
          <p:nvPr/>
        </p:nvSpPr>
        <p:spPr>
          <a:xfrm>
            <a:off x="30424" y="1986016"/>
            <a:ext cx="4329752" cy="415498"/>
          </a:xfrm>
          <a:prstGeom prst="rect">
            <a:avLst/>
          </a:prstGeom>
          <a:noFill/>
        </p:spPr>
        <p:txBody>
          <a:bodyPr wrap="square" rtlCol="0">
            <a:spAutoFit/>
          </a:bodyPr>
          <a:lstStyle/>
          <a:p>
            <a:pPr algn="ctr"/>
            <a:r>
              <a:rPr lang="en-US" sz="2100" dirty="0">
                <a:solidFill>
                  <a:srgbClr val="FF0000"/>
                </a:solidFill>
                <a:latin typeface="KBScaredStraight" panose="02000603000000000000" pitchFamily="2" charset="0"/>
                <a:ea typeface="KBScaredStraight" panose="02000603000000000000" pitchFamily="2" charset="0"/>
              </a:rPr>
              <a:t>Symbol</a:t>
            </a:r>
          </a:p>
        </p:txBody>
      </p:sp>
    </p:spTree>
    <p:extLst>
      <p:ext uri="{BB962C8B-B14F-4D97-AF65-F5344CB8AC3E}">
        <p14:creationId xmlns:p14="http://schemas.microsoft.com/office/powerpoint/2010/main" val="2756310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039" y="4228203"/>
            <a:ext cx="4457700" cy="2444183"/>
          </a:xfrm>
          <a:prstGeom prst="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p:cNvSpPr/>
          <p:nvPr/>
        </p:nvSpPr>
        <p:spPr>
          <a:xfrm>
            <a:off x="1578818" y="47081"/>
            <a:ext cx="5855770" cy="715581"/>
          </a:xfrm>
          <a:prstGeom prst="rect">
            <a:avLst/>
          </a:prstGeom>
          <a:noFill/>
        </p:spPr>
        <p:txBody>
          <a:bodyPr wrap="none" lIns="68580" tIns="34290" rIns="68580" bIns="34290">
            <a:spAutoFit/>
          </a:bodyPr>
          <a:lstStyle/>
          <a:p>
            <a:pPr algn="ctr"/>
            <a:r>
              <a:rPr lang="en-US" sz="4200" b="1" dirty="0">
                <a:ln w="28575">
                  <a:solidFill>
                    <a:schemeClr val="tx1"/>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Rate A Government</a:t>
            </a:r>
          </a:p>
        </p:txBody>
      </p:sp>
      <p:sp>
        <p:nvSpPr>
          <p:cNvPr id="8" name="TextBox 7"/>
          <p:cNvSpPr txBox="1"/>
          <p:nvPr/>
        </p:nvSpPr>
        <p:spPr>
          <a:xfrm>
            <a:off x="215858" y="681766"/>
            <a:ext cx="4217467" cy="761747"/>
          </a:xfrm>
          <a:prstGeom prst="rect">
            <a:avLst/>
          </a:prstGeom>
          <a:noFill/>
        </p:spPr>
        <p:txBody>
          <a:bodyPr wrap="square" rtlCol="0">
            <a:spAutoFit/>
          </a:bodyPr>
          <a:lstStyle/>
          <a:p>
            <a:r>
              <a:rPr lang="en-US" sz="3000" dirty="0">
                <a:latin typeface="KG Eyes Wide Open" panose="02000506000000020004" pitchFamily="2" charset="0"/>
              </a:rPr>
              <a:t>Country: </a:t>
            </a:r>
            <a:r>
              <a:rPr lang="en-US" sz="1500" dirty="0">
                <a:latin typeface="Tahoma" panose="020B0604030504040204" pitchFamily="34" charset="0"/>
                <a:ea typeface="Tahoma" panose="020B0604030504040204" pitchFamily="34" charset="0"/>
                <a:cs typeface="Tahoma" panose="020B0604030504040204" pitchFamily="34" charset="0"/>
              </a:rPr>
              <a:t>__________________________</a:t>
            </a:r>
          </a:p>
          <a:p>
            <a:endParaRPr lang="en-US" sz="1350" dirty="0">
              <a:latin typeface="KBScaredStraight" panose="02000603000000000000" pitchFamily="2" charset="0"/>
              <a:ea typeface="KBScaredStraight" panose="02000603000000000000" pitchFamily="2" charset="0"/>
            </a:endParaRPr>
          </a:p>
        </p:txBody>
      </p:sp>
      <p:sp>
        <p:nvSpPr>
          <p:cNvPr id="9" name="Rectangle 8"/>
          <p:cNvSpPr/>
          <p:nvPr/>
        </p:nvSpPr>
        <p:spPr>
          <a:xfrm>
            <a:off x="4613795" y="844782"/>
            <a:ext cx="4439788" cy="234202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extBox 9"/>
          <p:cNvSpPr txBox="1"/>
          <p:nvPr/>
        </p:nvSpPr>
        <p:spPr>
          <a:xfrm>
            <a:off x="4643357" y="884474"/>
            <a:ext cx="2994572" cy="300082"/>
          </a:xfrm>
          <a:prstGeom prst="rect">
            <a:avLst/>
          </a:prstGeom>
          <a:noFill/>
        </p:spPr>
        <p:txBody>
          <a:bodyPr wrap="square" rtlCol="0">
            <a:spAutoFit/>
          </a:bodyPr>
          <a:lstStyle/>
          <a:p>
            <a:r>
              <a:rPr lang="en-US" sz="1350" dirty="0">
                <a:latin typeface="KG Second Chances Solid" panose="02000000000000000000" pitchFamily="2" charset="0"/>
                <a:ea typeface="KBScaredStraight" panose="02000603000000000000" pitchFamily="2" charset="0"/>
              </a:rPr>
              <a:t>Government Description</a:t>
            </a:r>
            <a:r>
              <a:rPr lang="en-US" sz="1350" dirty="0">
                <a:latin typeface="KG Second Chances Solid" panose="02000000000000000000" pitchFamily="2" charset="0"/>
              </a:rPr>
              <a:t>:</a:t>
            </a:r>
          </a:p>
        </p:txBody>
      </p:sp>
      <p:sp>
        <p:nvSpPr>
          <p:cNvPr id="11" name="Rectangle 10"/>
          <p:cNvSpPr/>
          <p:nvPr/>
        </p:nvSpPr>
        <p:spPr>
          <a:xfrm>
            <a:off x="2929293" y="3296422"/>
            <a:ext cx="3155159" cy="438582"/>
          </a:xfrm>
          <a:prstGeom prst="rect">
            <a:avLst/>
          </a:prstGeom>
          <a:noFill/>
        </p:spPr>
        <p:txBody>
          <a:bodyPr wrap="none" lIns="68580" tIns="34290" rIns="68580" bIns="34290">
            <a:spAutoFit/>
          </a:bodyPr>
          <a:lstStyle/>
          <a:p>
            <a:pPr algn="ctr"/>
            <a:r>
              <a:rPr lang="en-US" sz="2400" b="1" dirty="0">
                <a:ln w="10160">
                  <a:noFill/>
                  <a:prstDash val="solid"/>
                </a:ln>
                <a:latin typeface="KG Second Chances Solid" panose="02000000000000000000" pitchFamily="2" charset="0"/>
              </a:rPr>
              <a:t>Customer Reviews</a:t>
            </a:r>
          </a:p>
        </p:txBody>
      </p:sp>
      <p:sp>
        <p:nvSpPr>
          <p:cNvPr id="15" name="TextBox 14"/>
          <p:cNvSpPr txBox="1"/>
          <p:nvPr/>
        </p:nvSpPr>
        <p:spPr>
          <a:xfrm>
            <a:off x="156648" y="3958703"/>
            <a:ext cx="4374091" cy="253916"/>
          </a:xfrm>
          <a:prstGeom prst="rect">
            <a:avLst/>
          </a:prstGeom>
          <a:noFill/>
          <a:effectLst/>
        </p:spPr>
        <p:txBody>
          <a:bodyPr wrap="square" rtlCol="0">
            <a:spAutoFit/>
          </a:bodyPr>
          <a:lstStyle/>
          <a:p>
            <a:r>
              <a:rPr lang="en-US" sz="1050" dirty="0">
                <a:latin typeface="KBScaredStraight" panose="02000603000000000000" pitchFamily="2" charset="0"/>
                <a:ea typeface="KBScaredStraight" panose="02000603000000000000" pitchFamily="2" charset="0"/>
              </a:rPr>
              <a:t>By ___________   from ______________</a:t>
            </a:r>
          </a:p>
        </p:txBody>
      </p:sp>
      <p:sp>
        <p:nvSpPr>
          <p:cNvPr id="17" name="5-Point Star 16"/>
          <p:cNvSpPr/>
          <p:nvPr/>
        </p:nvSpPr>
        <p:spPr>
          <a:xfrm>
            <a:off x="72488" y="373737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5-Point Star 17"/>
          <p:cNvSpPr/>
          <p:nvPr/>
        </p:nvSpPr>
        <p:spPr>
          <a:xfrm>
            <a:off x="312518" y="37398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5-Point Star 18"/>
          <p:cNvSpPr/>
          <p:nvPr/>
        </p:nvSpPr>
        <p:spPr>
          <a:xfrm>
            <a:off x="552548" y="37404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5-Point Star 19"/>
          <p:cNvSpPr/>
          <p:nvPr/>
        </p:nvSpPr>
        <p:spPr>
          <a:xfrm>
            <a:off x="792578"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5-Point Star 20"/>
          <p:cNvSpPr/>
          <p:nvPr/>
        </p:nvSpPr>
        <p:spPr>
          <a:xfrm>
            <a:off x="1030544"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TextBox 21"/>
          <p:cNvSpPr txBox="1"/>
          <p:nvPr/>
        </p:nvSpPr>
        <p:spPr>
          <a:xfrm>
            <a:off x="1394218" y="3827945"/>
            <a:ext cx="437409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Date: ___________</a:t>
            </a:r>
          </a:p>
        </p:txBody>
      </p:sp>
      <p:sp>
        <p:nvSpPr>
          <p:cNvPr id="23" name="Rectangle 22"/>
          <p:cNvSpPr/>
          <p:nvPr/>
        </p:nvSpPr>
        <p:spPr>
          <a:xfrm>
            <a:off x="4614347" y="4221382"/>
            <a:ext cx="4457700" cy="2451003"/>
          </a:xfrm>
          <a:prstGeom prst="rect">
            <a:avLst/>
          </a:prstGeom>
          <a:solidFill>
            <a:schemeClr val="bg1"/>
          </a:solidFill>
          <a:ln w="381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TextBox 23"/>
          <p:cNvSpPr txBox="1"/>
          <p:nvPr/>
        </p:nvSpPr>
        <p:spPr>
          <a:xfrm>
            <a:off x="4697955" y="3958703"/>
            <a:ext cx="437409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By ___________   from ______________</a:t>
            </a:r>
          </a:p>
        </p:txBody>
      </p:sp>
      <p:sp>
        <p:nvSpPr>
          <p:cNvPr id="25" name="5-Point Star 24"/>
          <p:cNvSpPr/>
          <p:nvPr/>
        </p:nvSpPr>
        <p:spPr>
          <a:xfrm>
            <a:off x="4613795" y="373737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5-Point Star 25"/>
          <p:cNvSpPr/>
          <p:nvPr/>
        </p:nvSpPr>
        <p:spPr>
          <a:xfrm>
            <a:off x="4853825" y="37398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5-Point Star 26"/>
          <p:cNvSpPr/>
          <p:nvPr/>
        </p:nvSpPr>
        <p:spPr>
          <a:xfrm>
            <a:off x="5093855" y="3740447"/>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5-Point Star 27"/>
          <p:cNvSpPr/>
          <p:nvPr/>
        </p:nvSpPr>
        <p:spPr>
          <a:xfrm>
            <a:off x="5333885"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5-Point Star 28"/>
          <p:cNvSpPr/>
          <p:nvPr/>
        </p:nvSpPr>
        <p:spPr>
          <a:xfrm>
            <a:off x="5571852" y="3744199"/>
            <a:ext cx="205740" cy="205740"/>
          </a:xfrm>
          <a:prstGeom prst="star5">
            <a:avLst/>
          </a:prstGeom>
          <a:solidFill>
            <a:schemeClr val="bg1"/>
          </a:solidFill>
          <a:ln w="190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TextBox 29"/>
          <p:cNvSpPr txBox="1"/>
          <p:nvPr/>
        </p:nvSpPr>
        <p:spPr>
          <a:xfrm>
            <a:off x="5935526" y="3827945"/>
            <a:ext cx="437409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Date: ___________</a:t>
            </a:r>
          </a:p>
        </p:txBody>
      </p:sp>
      <p:sp>
        <p:nvSpPr>
          <p:cNvPr id="3" name="Rectangle 2"/>
          <p:cNvSpPr/>
          <p:nvPr/>
        </p:nvSpPr>
        <p:spPr>
          <a:xfrm>
            <a:off x="89572" y="1184556"/>
            <a:ext cx="4343754" cy="200225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extBox 32"/>
          <p:cNvSpPr txBox="1"/>
          <p:nvPr/>
        </p:nvSpPr>
        <p:spPr>
          <a:xfrm>
            <a:off x="-67235" y="6665567"/>
            <a:ext cx="2653251"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4811050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6030112"/>
          </a:xfrm>
          <a:prstGeom prst="rect">
            <a:avLst/>
          </a:prstGeom>
        </p:spPr>
        <p:txBody>
          <a:bodyPr wrap="square">
            <a:spAutoFit/>
          </a:bodyPr>
          <a:lstStyle/>
          <a:p>
            <a:pPr>
              <a:lnSpc>
                <a:spcPct val="107000"/>
              </a:lnSpc>
              <a:spcAft>
                <a:spcPts val="600"/>
              </a:spcAft>
            </a:pPr>
            <a:endParaRPr lang="en-US" sz="1050" dirty="0">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Head’s Up Review Game</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342900" indent="-342900">
              <a:buFont typeface="Arial" panose="020B0604020202020204" pitchFamily="34" charset="0"/>
              <a:buChar char="•"/>
            </a:pPr>
            <a:r>
              <a:rPr lang="en-US" dirty="0">
                <a:latin typeface="KG First Time In Forever" panose="02000506000000020003" pitchFamily="2" charset="0"/>
                <a:ea typeface="KBScaredStraight" panose="02000603000000000000" pitchFamily="2" charset="0"/>
                <a:cs typeface="Arial" panose="020B0604020202020204" pitchFamily="34" charset="0"/>
              </a:rPr>
              <a:t>Print off the Head’s Up review cards, cut them up, and place each set in a baggie.</a:t>
            </a:r>
          </a:p>
          <a:p>
            <a:pPr marL="342900" indent="-342900">
              <a:buFont typeface="Arial" panose="020B0604020202020204" pitchFamily="34" charset="0"/>
              <a:buChar char="•"/>
            </a:pPr>
            <a:r>
              <a:rPr lang="en-US" dirty="0">
                <a:latin typeface="KG First Time In Forever" panose="02000506000000020003" pitchFamily="2" charset="0"/>
                <a:ea typeface="KBScaredStraight" panose="02000603000000000000" pitchFamily="2" charset="0"/>
                <a:cs typeface="Arial" panose="020B0604020202020204" pitchFamily="34" charset="0"/>
              </a:rPr>
              <a:t>Print off the Direction sheet for each partner set.</a:t>
            </a:r>
          </a:p>
          <a:p>
            <a:pPr marL="342900" indent="-342900">
              <a:buFont typeface="Arial" panose="020B0604020202020204" pitchFamily="34" charset="0"/>
              <a:buChar char="•"/>
            </a:pPr>
            <a:r>
              <a:rPr lang="en-US" dirty="0">
                <a:latin typeface="KG First Time In Forever" panose="02000506000000020003" pitchFamily="2" charset="0"/>
                <a:ea typeface="KBScaredStraight" panose="02000603000000000000" pitchFamily="2" charset="0"/>
                <a:cs typeface="Arial" panose="020B0604020202020204" pitchFamily="34" charset="0"/>
              </a:rPr>
              <a:t>Divide students into partners or small groups (print enough cards accordingly). </a:t>
            </a:r>
          </a:p>
          <a:p>
            <a:pPr marL="342900" indent="-342900">
              <a:buFont typeface="Arial" panose="020B0604020202020204" pitchFamily="34" charset="0"/>
              <a:buChar char="•"/>
            </a:pPr>
            <a:r>
              <a:rPr lang="en-US" dirty="0">
                <a:latin typeface="KG First Time In Forever" panose="02000506000000020003" pitchFamily="2" charset="0"/>
                <a:ea typeface="KBScaredStraight" panose="02000603000000000000" pitchFamily="2" charset="0"/>
                <a:cs typeface="Arial" panose="020B0604020202020204" pitchFamily="34" charset="0"/>
              </a:rPr>
              <a:t>Each group will need a timer set to one minute (use cell phone).</a:t>
            </a:r>
          </a:p>
          <a:p>
            <a:pPr marL="342900" indent="-342900">
              <a:buFont typeface="Arial" panose="020B0604020202020204" pitchFamily="34" charset="0"/>
              <a:buChar char="•"/>
            </a:pPr>
            <a:endParaRPr lang="en-US" dirty="0">
              <a:latin typeface="KG First Time In Forever" panose="02000506000000020003" pitchFamily="2" charset="0"/>
              <a:ea typeface="KBScaredStraight" panose="02000603000000000000" pitchFamily="2" charset="0"/>
              <a:cs typeface="Arial" panose="020B0604020202020204" pitchFamily="34" charset="0"/>
            </a:endParaRPr>
          </a:p>
          <a:p>
            <a:pPr marL="342900" indent="-342900">
              <a:buFont typeface="+mj-lt"/>
              <a:buAutoNum type="arabicPeriod"/>
            </a:pPr>
            <a:r>
              <a:rPr lang="en-US" dirty="0">
                <a:latin typeface="KG First Time In Forever" panose="02000506000000020003" pitchFamily="2" charset="0"/>
                <a:ea typeface="KBScaredStraight" panose="02000603000000000000" pitchFamily="2" charset="0"/>
                <a:cs typeface="Arial" panose="020B0604020202020204" pitchFamily="34" charset="0"/>
              </a:rPr>
              <a:t>Student draws a card from the deck and without looking at it, places the word card face up on his/her forehead for partner or group to see.</a:t>
            </a:r>
          </a:p>
          <a:p>
            <a:pPr marL="342900" indent="-342900">
              <a:buFont typeface="+mj-lt"/>
              <a:buAutoNum type="arabicPeriod"/>
            </a:pPr>
            <a:r>
              <a:rPr lang="en-US" dirty="0">
                <a:latin typeface="KG First Time In Forever" panose="02000506000000020003" pitchFamily="2" charset="0"/>
                <a:ea typeface="KBScaredStraight" panose="02000603000000000000" pitchFamily="2" charset="0"/>
                <a:cs typeface="Arial" panose="020B0604020202020204" pitchFamily="34" charset="0"/>
              </a:rPr>
              <a:t>Partner or group gives clues (definitions, examples, etc.) in order to get the person holding the card to guess what the card is.</a:t>
            </a:r>
          </a:p>
          <a:p>
            <a:pPr marL="342900" indent="-342900">
              <a:buFont typeface="+mj-lt"/>
              <a:buAutoNum type="arabicPeriod"/>
            </a:pPr>
            <a:r>
              <a:rPr lang="en-US" dirty="0">
                <a:latin typeface="KG First Time In Forever" panose="02000506000000020003" pitchFamily="2" charset="0"/>
                <a:ea typeface="KBScaredStraight" panose="02000603000000000000" pitchFamily="2" charset="0"/>
                <a:cs typeface="Arial" panose="020B0604020202020204" pitchFamily="34" charset="0"/>
              </a:rPr>
              <a:t>Student has one minute to see how many he or she can guess correctly. </a:t>
            </a:r>
          </a:p>
          <a:p>
            <a:pPr marL="342900" indent="-342900">
              <a:buFont typeface="+mj-lt"/>
              <a:buAutoNum type="arabicPeriod"/>
            </a:pPr>
            <a:r>
              <a:rPr lang="en-US" dirty="0">
                <a:latin typeface="KG First Time In Forever" panose="02000506000000020003" pitchFamily="2" charset="0"/>
                <a:ea typeface="KBScaredStraight" panose="02000603000000000000" pitchFamily="2" charset="0"/>
                <a:cs typeface="Arial" panose="020B0604020202020204" pitchFamily="34" charset="0"/>
              </a:rPr>
              <a:t>If the partner/group can’t give enough clues, they can say “pass”, but those cards should be placed in a separate discard pile.</a:t>
            </a:r>
          </a:p>
          <a:p>
            <a:pPr marL="342900" indent="-342900">
              <a:buFont typeface="+mj-lt"/>
              <a:buAutoNum type="arabicPeriod"/>
            </a:pPr>
            <a:r>
              <a:rPr lang="en-US" dirty="0">
                <a:latin typeface="KG First Time In Forever" panose="02000506000000020003" pitchFamily="2" charset="0"/>
                <a:ea typeface="KBScaredStraight" panose="02000603000000000000" pitchFamily="2" charset="0"/>
                <a:cs typeface="Arial" panose="020B0604020202020204" pitchFamily="34" charset="0"/>
              </a:rPr>
              <a:t>Keep score by counting all cards that were guessed correctly in the minute time span.</a:t>
            </a:r>
          </a:p>
          <a:p>
            <a:pPr marL="342900" indent="-342900">
              <a:buFont typeface="+mj-lt"/>
              <a:buAutoNum type="arabicPeriod"/>
            </a:pPr>
            <a:r>
              <a:rPr lang="en-US" dirty="0">
                <a:latin typeface="KG First Time In Forever" panose="02000506000000020003" pitchFamily="2" charset="0"/>
                <a:ea typeface="KBScaredStraight" panose="02000603000000000000" pitchFamily="2" charset="0"/>
                <a:cs typeface="Arial" panose="020B0604020202020204" pitchFamily="34" charset="0"/>
              </a:rPr>
              <a:t>The next student reshuffles the deck and starts the game over.</a:t>
            </a: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24931138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5708284" y="3086597"/>
            <a:ext cx="5919121" cy="684803"/>
          </a:xfrm>
          <a:prstGeom prst="rect">
            <a:avLst/>
          </a:prstGeom>
          <a:noFill/>
        </p:spPr>
        <p:txBody>
          <a:bodyPr wrap="none" lIns="68580" tIns="34290" rIns="68580" bIns="34290">
            <a:spAutoFit/>
          </a:bodyPr>
          <a:lstStyle/>
          <a:p>
            <a:pPr algn="ctr"/>
            <a:r>
              <a:rPr lang="en-US" sz="4000" b="1" dirty="0">
                <a:ln w="19050">
                  <a:noFill/>
                  <a:prstDash val="solid"/>
                </a:ln>
                <a:solidFill>
                  <a:sysClr val="windowText" lastClr="000000"/>
                </a:solidFill>
                <a:latin typeface="KG Second Chances Solid" panose="02000000000000000000" pitchFamily="2" charset="0"/>
              </a:rPr>
              <a:t>HEAD’S UP:  </a:t>
            </a:r>
            <a:r>
              <a:rPr lang="en-US" sz="4000" dirty="0">
                <a:ln w="19050">
                  <a:noFill/>
                  <a:prstDash val="solid"/>
                </a:ln>
                <a:solidFill>
                  <a:sysClr val="windowText" lastClr="000000"/>
                </a:solidFill>
                <a:latin typeface="KG Eyes Wide Open" panose="02000506000000020004" pitchFamily="2" charset="0"/>
              </a:rPr>
              <a:t>A Review Game</a:t>
            </a:r>
          </a:p>
        </p:txBody>
      </p:sp>
      <p:sp>
        <p:nvSpPr>
          <p:cNvPr id="6" name="TextBox 5"/>
          <p:cNvSpPr txBox="1"/>
          <p:nvPr/>
        </p:nvSpPr>
        <p:spPr>
          <a:xfrm rot="5400000">
            <a:off x="3807236" y="2305616"/>
            <a:ext cx="6766560" cy="2246769"/>
          </a:xfrm>
          <a:prstGeom prst="rect">
            <a:avLst/>
          </a:prstGeom>
          <a:noFill/>
        </p:spPr>
        <p:txBody>
          <a:bodyPr wrap="square" rtlCol="0">
            <a:spAutoFit/>
          </a:bodyPr>
          <a:lstStyle/>
          <a:p>
            <a:pPr marL="342900" indent="-342900">
              <a:buFont typeface="+mj-lt"/>
              <a:buAutoNum type="arabicPeriod"/>
            </a:pPr>
            <a:r>
              <a:rPr lang="en-US" sz="1400" dirty="0">
                <a:latin typeface="KG First Time In Forever" panose="02000506000000020003" pitchFamily="2" charset="0"/>
                <a:ea typeface="KBScaredStraight" panose="02000603000000000000" pitchFamily="2" charset="0"/>
                <a:cs typeface="Arial" panose="020B0604020202020204" pitchFamily="34" charset="0"/>
              </a:rPr>
              <a:t>Student A draws a card from the deck and without looking at it, places the word card face up on his/her forehead for Student B to see.</a:t>
            </a:r>
          </a:p>
          <a:p>
            <a:pPr marL="342900" indent="-342900">
              <a:buFont typeface="+mj-lt"/>
              <a:buAutoNum type="arabicPeriod"/>
            </a:pPr>
            <a:r>
              <a:rPr lang="en-US" sz="1400" dirty="0">
                <a:latin typeface="KG First Time In Forever" panose="02000506000000020003" pitchFamily="2" charset="0"/>
                <a:ea typeface="KBScaredStraight" panose="02000603000000000000" pitchFamily="2" charset="0"/>
                <a:cs typeface="Arial" panose="020B0604020202020204" pitchFamily="34" charset="0"/>
              </a:rPr>
              <a:t>Student B gives clues (definitions, examples, etc.) in order to get Student A to guess the word on the card.</a:t>
            </a:r>
          </a:p>
          <a:p>
            <a:pPr marL="342900" indent="-342900">
              <a:buFont typeface="+mj-lt"/>
              <a:buAutoNum type="arabicPeriod"/>
            </a:pPr>
            <a:r>
              <a:rPr lang="en-US" sz="1400" dirty="0">
                <a:latin typeface="KG First Time In Forever" panose="02000506000000020003" pitchFamily="2" charset="0"/>
                <a:ea typeface="KBScaredStraight" panose="02000603000000000000" pitchFamily="2" charset="0"/>
                <a:cs typeface="Arial" panose="020B0604020202020204" pitchFamily="34" charset="0"/>
              </a:rPr>
              <a:t>Student A has one minute to see how many he or she can guess correctly. </a:t>
            </a:r>
          </a:p>
          <a:p>
            <a:pPr marL="342900" indent="-342900">
              <a:buFont typeface="+mj-lt"/>
              <a:buAutoNum type="arabicPeriod"/>
            </a:pPr>
            <a:r>
              <a:rPr lang="en-US" sz="1400" dirty="0">
                <a:latin typeface="KG First Time In Forever" panose="02000506000000020003" pitchFamily="2" charset="0"/>
                <a:ea typeface="KBScaredStraight" panose="02000603000000000000" pitchFamily="2" charset="0"/>
                <a:cs typeface="Arial" panose="020B0604020202020204" pitchFamily="34" charset="0"/>
              </a:rPr>
              <a:t>If Student B can’t give enough clues, they can say “pass”, but those cards should be placed in the discard pile.</a:t>
            </a:r>
          </a:p>
          <a:p>
            <a:pPr marL="342900" indent="-342900">
              <a:buFont typeface="+mj-lt"/>
              <a:buAutoNum type="arabicPeriod"/>
            </a:pPr>
            <a:r>
              <a:rPr lang="en-US" sz="1400" dirty="0">
                <a:latin typeface="KG First Time In Forever" panose="02000506000000020003" pitchFamily="2" charset="0"/>
                <a:ea typeface="KBScaredStraight" panose="02000603000000000000" pitchFamily="2" charset="0"/>
                <a:cs typeface="Arial" panose="020B0604020202020204" pitchFamily="34" charset="0"/>
              </a:rPr>
              <a:t>Keep score by counting all cards that were guessed correctly in the minute time span.</a:t>
            </a:r>
          </a:p>
          <a:p>
            <a:pPr marL="342900" indent="-342900">
              <a:buFont typeface="+mj-lt"/>
              <a:buAutoNum type="arabicPeriod"/>
            </a:pPr>
            <a:r>
              <a:rPr lang="en-US" sz="1400" dirty="0">
                <a:latin typeface="KG First Time In Forever" panose="02000506000000020003" pitchFamily="2" charset="0"/>
                <a:ea typeface="KBScaredStraight" panose="02000603000000000000" pitchFamily="2" charset="0"/>
                <a:cs typeface="Arial" panose="020B0604020202020204" pitchFamily="34" charset="0"/>
              </a:rPr>
              <a:t>Student B reshuffles the deck and starts the game over.</a:t>
            </a:r>
          </a:p>
        </p:txBody>
      </p:sp>
      <p:sp>
        <p:nvSpPr>
          <p:cNvPr id="8" name="Rectangle 7"/>
          <p:cNvSpPr/>
          <p:nvPr/>
        </p:nvSpPr>
        <p:spPr>
          <a:xfrm>
            <a:off x="92329" y="45719"/>
            <a:ext cx="8961120" cy="676656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4100305" y="132023"/>
            <a:ext cx="1826444" cy="3200400"/>
          </a:xfrm>
          <a:prstGeom prst="rect">
            <a:avLst/>
          </a:prstGeom>
          <a:solidFill>
            <a:schemeClr val="bg2"/>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00305" y="3472151"/>
            <a:ext cx="1826444" cy="3200400"/>
          </a:xfrm>
          <a:prstGeom prst="rect">
            <a:avLst/>
          </a:prstGeom>
          <a:solidFill>
            <a:schemeClr val="bg2"/>
          </a:solidFill>
          <a:ln w="381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5400000">
            <a:off x="-787224" y="902190"/>
            <a:ext cx="1989938" cy="276999"/>
          </a:xfrm>
          <a:prstGeom prst="rect">
            <a:avLst/>
          </a:prstGeom>
          <a:noFill/>
        </p:spPr>
        <p:txBody>
          <a:bodyPr wrap="square" rtlCol="0">
            <a:spAutoFit/>
          </a:bodyPr>
          <a:lstStyle/>
          <a:p>
            <a:r>
              <a:rPr lang="en-US" sz="1200" dirty="0">
                <a:latin typeface="KG First Time In Forever" panose="02000506000000020003" pitchFamily="2" charset="0"/>
                <a:ea typeface="KBScaredStraight" panose="02000603000000000000" pitchFamily="2" charset="0"/>
              </a:rPr>
              <a:t>© Brain Wrinkles</a:t>
            </a:r>
          </a:p>
        </p:txBody>
      </p:sp>
      <p:sp>
        <p:nvSpPr>
          <p:cNvPr id="2" name="TextBox 1"/>
          <p:cNvSpPr txBox="1"/>
          <p:nvPr/>
        </p:nvSpPr>
        <p:spPr>
          <a:xfrm rot="5400000">
            <a:off x="3408589" y="1498971"/>
            <a:ext cx="3205239" cy="461665"/>
          </a:xfrm>
          <a:prstGeom prst="rect">
            <a:avLst/>
          </a:prstGeom>
          <a:noFill/>
        </p:spPr>
        <p:txBody>
          <a:bodyPr wrap="square" rtlCol="0">
            <a:spAutoFit/>
          </a:bodyPr>
          <a:lstStyle/>
          <a:p>
            <a:pPr algn="ctr"/>
            <a:r>
              <a:rPr lang="en-US" sz="2400" b="1" dirty="0">
                <a:latin typeface="KG First Time In Forever" panose="02000506000000020003" pitchFamily="2" charset="0"/>
              </a:rPr>
              <a:t>Correct Card Pile</a:t>
            </a:r>
          </a:p>
        </p:txBody>
      </p:sp>
      <p:sp>
        <p:nvSpPr>
          <p:cNvPr id="11" name="TextBox 10"/>
          <p:cNvSpPr txBox="1"/>
          <p:nvPr/>
        </p:nvSpPr>
        <p:spPr>
          <a:xfrm rot="5400000">
            <a:off x="3408588" y="4841729"/>
            <a:ext cx="3205239" cy="461665"/>
          </a:xfrm>
          <a:prstGeom prst="rect">
            <a:avLst/>
          </a:prstGeom>
          <a:noFill/>
        </p:spPr>
        <p:txBody>
          <a:bodyPr wrap="square" rtlCol="0">
            <a:spAutoFit/>
          </a:bodyPr>
          <a:lstStyle/>
          <a:p>
            <a:pPr algn="ctr"/>
            <a:r>
              <a:rPr lang="en-US" sz="2400" b="1" dirty="0">
                <a:latin typeface="KG First Time In Forever" panose="02000506000000020003" pitchFamily="2" charset="0"/>
              </a:rPr>
              <a:t>Discard Pile</a:t>
            </a:r>
          </a:p>
        </p:txBody>
      </p:sp>
      <p:graphicFrame>
        <p:nvGraphicFramePr>
          <p:cNvPr id="4" name="Table 3"/>
          <p:cNvGraphicFramePr>
            <a:graphicFrameLocks noGrp="1"/>
          </p:cNvGraphicFramePr>
          <p:nvPr>
            <p:extLst>
              <p:ext uri="{D42A27DB-BD31-4B8C-83A1-F6EECF244321}">
                <p14:modId xmlns:p14="http://schemas.microsoft.com/office/powerpoint/2010/main" val="69183363"/>
              </p:ext>
            </p:extLst>
          </p:nvPr>
        </p:nvGraphicFramePr>
        <p:xfrm>
          <a:off x="369329" y="145669"/>
          <a:ext cx="3411103" cy="6540530"/>
        </p:xfrm>
        <a:graphic>
          <a:graphicData uri="http://schemas.openxmlformats.org/drawingml/2006/table">
            <a:tbl>
              <a:tblPr firstRow="1" bandRow="1">
                <a:tableStyleId>{5940675A-B579-460E-94D1-54222C63F5DA}</a:tableStyleId>
              </a:tblPr>
              <a:tblGrid>
                <a:gridCol w="886265">
                  <a:extLst>
                    <a:ext uri="{9D8B030D-6E8A-4147-A177-3AD203B41FA5}">
                      <a16:colId xmlns:a16="http://schemas.microsoft.com/office/drawing/2014/main" val="20000"/>
                    </a:ext>
                  </a:extLst>
                </a:gridCol>
                <a:gridCol w="1091821">
                  <a:extLst>
                    <a:ext uri="{9D8B030D-6E8A-4147-A177-3AD203B41FA5}">
                      <a16:colId xmlns:a16="http://schemas.microsoft.com/office/drawing/2014/main" val="20001"/>
                    </a:ext>
                  </a:extLst>
                </a:gridCol>
                <a:gridCol w="928048">
                  <a:extLst>
                    <a:ext uri="{9D8B030D-6E8A-4147-A177-3AD203B41FA5}">
                      <a16:colId xmlns:a16="http://schemas.microsoft.com/office/drawing/2014/main" val="20002"/>
                    </a:ext>
                  </a:extLst>
                </a:gridCol>
                <a:gridCol w="504969">
                  <a:extLst>
                    <a:ext uri="{9D8B030D-6E8A-4147-A177-3AD203B41FA5}">
                      <a16:colId xmlns:a16="http://schemas.microsoft.com/office/drawing/2014/main" val="20003"/>
                    </a:ext>
                  </a:extLst>
                </a:gridCol>
              </a:tblGrid>
              <a:tr h="1053278">
                <a:tc>
                  <a:txBody>
                    <a:bodyPr/>
                    <a:lstStyle/>
                    <a:p>
                      <a:pPr algn="ctr"/>
                      <a:r>
                        <a:rPr lang="en-US" dirty="0">
                          <a:latin typeface="KG First Time In Forever" panose="02000506000000020003" pitchFamily="2" charset="0"/>
                        </a:rPr>
                        <a:t>3</a:t>
                      </a:r>
                    </a:p>
                  </a:txBody>
                  <a:tcPr vert="vert" anchor="ctr"/>
                </a:tc>
                <a:tc>
                  <a:txBody>
                    <a:bodyPr/>
                    <a:lstStyle/>
                    <a:p>
                      <a:pPr algn="ctr"/>
                      <a:r>
                        <a:rPr lang="en-US" dirty="0">
                          <a:latin typeface="KG First Time In Forever" panose="02000506000000020003" pitchFamily="2" charset="0"/>
                        </a:rPr>
                        <a:t>2</a:t>
                      </a:r>
                    </a:p>
                  </a:txBody>
                  <a:tcPr vert="vert" anchor="ctr"/>
                </a:tc>
                <a:tc>
                  <a:txBody>
                    <a:bodyPr/>
                    <a:lstStyle/>
                    <a:p>
                      <a:pPr algn="ctr"/>
                      <a:r>
                        <a:rPr lang="en-US" dirty="0">
                          <a:latin typeface="KG First Time In Forever" panose="02000506000000020003" pitchFamily="2" charset="0"/>
                        </a:rPr>
                        <a:t>1</a:t>
                      </a:r>
                    </a:p>
                  </a:txBody>
                  <a:tcPr vert="vert" anchor="ctr"/>
                </a:tc>
                <a:tc>
                  <a:txBody>
                    <a:bodyPr/>
                    <a:lstStyle/>
                    <a:p>
                      <a:pPr algn="ctr"/>
                      <a:r>
                        <a:rPr lang="en-US" dirty="0">
                          <a:latin typeface="KG Second Chances Solid" panose="02000000000000000000" pitchFamily="2" charset="0"/>
                        </a:rPr>
                        <a:t>Game</a:t>
                      </a:r>
                    </a:p>
                  </a:txBody>
                  <a:tcPr vert="vert" anchor="ctr"/>
                </a:tc>
                <a:extLst>
                  <a:ext uri="{0D108BD9-81ED-4DB2-BD59-A6C34878D82A}">
                    <a16:rowId xmlns:a16="http://schemas.microsoft.com/office/drawing/2014/main" val="10000"/>
                  </a:ext>
                </a:extLst>
              </a:tr>
              <a:tr h="2743626">
                <a:tc>
                  <a:txBody>
                    <a:bodyPr/>
                    <a:lstStyle/>
                    <a:p>
                      <a:endParaRPr lang="en-US" dirty="0"/>
                    </a:p>
                  </a:txBody>
                  <a:tcPr vert="vert" anchor="ctr"/>
                </a:tc>
                <a:tc>
                  <a:txBody>
                    <a:bodyPr/>
                    <a:lstStyle/>
                    <a:p>
                      <a:endParaRPr lang="en-US" dirty="0"/>
                    </a:p>
                  </a:txBody>
                  <a:tcPr vert="vert" anchor="ctr"/>
                </a:tc>
                <a:tc>
                  <a:txBody>
                    <a:bodyPr/>
                    <a:lstStyle/>
                    <a:p>
                      <a:endParaRPr lang="en-US" dirty="0"/>
                    </a:p>
                  </a:txBody>
                  <a:tcPr vert="vert" anchor="ctr"/>
                </a:tc>
                <a:tc>
                  <a:txBody>
                    <a:bodyPr/>
                    <a:lstStyle/>
                    <a:p>
                      <a:pPr algn="ctr"/>
                      <a:r>
                        <a:rPr lang="en-US" dirty="0">
                          <a:latin typeface="KG Second Chances Solid" panose="02000000000000000000" pitchFamily="2" charset="0"/>
                        </a:rPr>
                        <a:t>Student</a:t>
                      </a:r>
                      <a:r>
                        <a:rPr lang="en-US" baseline="0" dirty="0">
                          <a:latin typeface="KG Second Chances Solid" panose="02000000000000000000" pitchFamily="2" charset="0"/>
                        </a:rPr>
                        <a:t> A Score</a:t>
                      </a:r>
                      <a:endParaRPr lang="en-US" dirty="0">
                        <a:latin typeface="KG Second Chances Solid" panose="02000000000000000000" pitchFamily="2" charset="0"/>
                      </a:endParaRPr>
                    </a:p>
                  </a:txBody>
                  <a:tcPr vert="vert" anchor="ctr"/>
                </a:tc>
                <a:extLst>
                  <a:ext uri="{0D108BD9-81ED-4DB2-BD59-A6C34878D82A}">
                    <a16:rowId xmlns:a16="http://schemas.microsoft.com/office/drawing/2014/main" val="10001"/>
                  </a:ext>
                </a:extLst>
              </a:tr>
              <a:tr h="2743626">
                <a:tc>
                  <a:txBody>
                    <a:bodyPr/>
                    <a:lstStyle/>
                    <a:p>
                      <a:endParaRPr lang="en-US" dirty="0"/>
                    </a:p>
                  </a:txBody>
                  <a:tcPr vert="vert" anchor="ctr"/>
                </a:tc>
                <a:tc>
                  <a:txBody>
                    <a:bodyPr/>
                    <a:lstStyle/>
                    <a:p>
                      <a:endParaRPr lang="en-US" dirty="0"/>
                    </a:p>
                  </a:txBody>
                  <a:tcPr vert="vert" anchor="ctr"/>
                </a:tc>
                <a:tc>
                  <a:txBody>
                    <a:bodyPr/>
                    <a:lstStyle/>
                    <a:p>
                      <a:endParaRPr lang="en-US"/>
                    </a:p>
                  </a:txBody>
                  <a:tcPr vert="vert" anchor="ctr"/>
                </a:tc>
                <a:tc>
                  <a:txBody>
                    <a:bodyPr/>
                    <a:lstStyle/>
                    <a:p>
                      <a:pPr algn="ctr"/>
                      <a:r>
                        <a:rPr lang="en-US" dirty="0">
                          <a:latin typeface="KG Second Chances Solid" panose="02000000000000000000" pitchFamily="2" charset="0"/>
                        </a:rPr>
                        <a:t>Student B Score</a:t>
                      </a:r>
                    </a:p>
                  </a:txBody>
                  <a:tcPr vert="vert"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001019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2" y="6650251"/>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000" dirty="0">
                <a:latin typeface="KBScaredStraight" panose="02000603000000000000" pitchFamily="2" charset="0"/>
                <a:ea typeface="KBScaredStraight" panose="02000603000000000000" pitchFamily="2" charset="0"/>
              </a:rPr>
              <a:t>Brain Wrinkles</a:t>
            </a:r>
          </a:p>
        </p:txBody>
      </p:sp>
      <p:sp>
        <p:nvSpPr>
          <p:cNvPr id="6" name="Rectangle 5"/>
          <p:cNvSpPr/>
          <p:nvPr/>
        </p:nvSpPr>
        <p:spPr>
          <a:xfrm>
            <a:off x="-11292" y="249451"/>
            <a:ext cx="9144000" cy="640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1"/>
            <a:endCxn id="6" idx="3"/>
          </p:cNvCxnSpPr>
          <p:nvPr/>
        </p:nvCxnSpPr>
        <p:spPr>
          <a:xfrm>
            <a:off x="-11292" y="344985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1608559845"/>
              </p:ext>
            </p:extLst>
          </p:nvPr>
        </p:nvGraphicFramePr>
        <p:xfrm>
          <a:off x="-11292" y="276345"/>
          <a:ext cx="9144000" cy="317350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173506">
                <a:tc>
                  <a:txBody>
                    <a:bodyPr/>
                    <a:lstStyle/>
                    <a:p>
                      <a:pPr algn="ctr"/>
                      <a:r>
                        <a:rPr lang="en-US" sz="3200" dirty="0">
                          <a:latin typeface="KG First Time In Forever" panose="02000506000000020003" pitchFamily="2" charset="0"/>
                        </a:rPr>
                        <a:t>Chief</a:t>
                      </a:r>
                      <a:r>
                        <a:rPr lang="en-US" sz="3200" baseline="0" dirty="0">
                          <a:latin typeface="KG First Time In Forever" panose="02000506000000020003" pitchFamily="2" charset="0"/>
                        </a:rPr>
                        <a:t> Executive</a:t>
                      </a:r>
                      <a:endParaRPr lang="en-US" sz="3200" dirty="0">
                        <a:latin typeface="KG First Time In Forever" panose="02000506000000020003" pitchFamily="2" charset="0"/>
                      </a:endParaRPr>
                    </a:p>
                  </a:txBody>
                  <a:tcPr vert="vert" anchor="ctr"/>
                </a:tc>
                <a:tc>
                  <a:txBody>
                    <a:bodyPr/>
                    <a:lstStyle/>
                    <a:p>
                      <a:pPr algn="ctr"/>
                      <a:r>
                        <a:rPr lang="en-US" sz="3200" dirty="0">
                          <a:latin typeface="KG First Time In Forever" panose="02000506000000020003" pitchFamily="2" charset="0"/>
                        </a:rPr>
                        <a:t>Prime Minister</a:t>
                      </a:r>
                    </a:p>
                  </a:txBody>
                  <a:tcPr vert="vert" anchor="ctr"/>
                </a:tc>
                <a:tc>
                  <a:txBody>
                    <a:bodyPr/>
                    <a:lstStyle/>
                    <a:p>
                      <a:pPr algn="ctr"/>
                      <a:r>
                        <a:rPr lang="en-US" sz="3200" dirty="0">
                          <a:latin typeface="KG First Time In Forever" panose="02000506000000020003" pitchFamily="2" charset="0"/>
                        </a:rPr>
                        <a:t>Head of State</a:t>
                      </a:r>
                    </a:p>
                  </a:txBody>
                  <a:tcPr vert="vert" anchor="ctr"/>
                </a:tc>
                <a:tc>
                  <a:txBody>
                    <a:bodyPr/>
                    <a:lstStyle/>
                    <a:p>
                      <a:pPr algn="ctr"/>
                      <a:r>
                        <a:rPr lang="en-US" sz="3200" dirty="0">
                          <a:latin typeface="KG First Time In Forever" panose="02000506000000020003" pitchFamily="2" charset="0"/>
                        </a:rPr>
                        <a:t>Parliamentary Democracy</a:t>
                      </a:r>
                    </a:p>
                  </a:txBody>
                  <a:tcPr vert="vert" anchor="ctr"/>
                </a:tc>
                <a:tc>
                  <a:txBody>
                    <a:bodyPr/>
                    <a:lstStyle/>
                    <a:p>
                      <a:pPr algn="ctr"/>
                      <a:r>
                        <a:rPr lang="en-US" sz="3200" dirty="0">
                          <a:latin typeface="KG First Time In Forever" panose="02000506000000020003" pitchFamily="2" charset="0"/>
                        </a:rPr>
                        <a:t>Absolute Monarchy</a:t>
                      </a:r>
                    </a:p>
                  </a:txBody>
                  <a:tcPr vert="vert" anchor="ct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880465345"/>
              </p:ext>
            </p:extLst>
          </p:nvPr>
        </p:nvGraphicFramePr>
        <p:xfrm>
          <a:off x="-11292" y="3476745"/>
          <a:ext cx="9144000" cy="317350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173506">
                <a:tc>
                  <a:txBody>
                    <a:bodyPr/>
                    <a:lstStyle/>
                    <a:p>
                      <a:pPr algn="ctr"/>
                      <a:r>
                        <a:rPr lang="en-US" sz="3200" dirty="0">
                          <a:latin typeface="KG First Time In Forever" panose="02000506000000020003" pitchFamily="2" charset="0"/>
                        </a:rPr>
                        <a:t>Bicameral legislature</a:t>
                      </a:r>
                    </a:p>
                  </a:txBody>
                  <a:tcPr vert="vert" anchor="ctr"/>
                </a:tc>
                <a:tc>
                  <a:txBody>
                    <a:bodyPr/>
                    <a:lstStyle/>
                    <a:p>
                      <a:pPr algn="ctr"/>
                      <a:r>
                        <a:rPr lang="en-US" sz="3200" dirty="0">
                          <a:latin typeface="KG First Time In Forever" panose="02000506000000020003" pitchFamily="2" charset="0"/>
                        </a:rPr>
                        <a:t>Chancellor</a:t>
                      </a:r>
                    </a:p>
                  </a:txBody>
                  <a:tcPr vert="vert" anchor="ctr"/>
                </a:tc>
                <a:tc>
                  <a:txBody>
                    <a:bodyPr/>
                    <a:lstStyle/>
                    <a:p>
                      <a:pPr algn="ctr"/>
                      <a:r>
                        <a:rPr lang="en-US" sz="3200" dirty="0">
                          <a:latin typeface="KG First Time In Forever" panose="02000506000000020003" pitchFamily="2" charset="0"/>
                        </a:rPr>
                        <a:t>Constitutional Monarchy</a:t>
                      </a:r>
                    </a:p>
                  </a:txBody>
                  <a:tcPr vert="vert" anchor="ctr"/>
                </a:tc>
                <a:tc>
                  <a:txBody>
                    <a:bodyPr/>
                    <a:lstStyle/>
                    <a:p>
                      <a:pPr algn="ctr"/>
                      <a:r>
                        <a:rPr lang="en-US" sz="3200" dirty="0">
                          <a:latin typeface="KG First Time In Forever" panose="02000506000000020003" pitchFamily="2" charset="0"/>
                        </a:rPr>
                        <a:t>Democracy</a:t>
                      </a:r>
                    </a:p>
                  </a:txBody>
                  <a:tcPr vert="vert" anchor="ctr"/>
                </a:tc>
                <a:tc>
                  <a:txBody>
                    <a:bodyPr/>
                    <a:lstStyle/>
                    <a:p>
                      <a:pPr algn="ctr"/>
                      <a:r>
                        <a:rPr lang="en-US" sz="3200" dirty="0">
                          <a:latin typeface="KG First Time In Forever" panose="02000506000000020003" pitchFamily="2" charset="0"/>
                        </a:rPr>
                        <a:t>Presidential Democracy</a:t>
                      </a:r>
                    </a:p>
                  </a:txBody>
                  <a:tcPr vert="vert"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764461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2" y="6650251"/>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000" dirty="0">
                <a:latin typeface="KBScaredStraight" panose="02000603000000000000" pitchFamily="2" charset="0"/>
                <a:ea typeface="KBScaredStraight" panose="02000603000000000000" pitchFamily="2" charset="0"/>
              </a:rPr>
              <a:t>Brain Wrinkles</a:t>
            </a:r>
          </a:p>
        </p:txBody>
      </p:sp>
      <p:sp>
        <p:nvSpPr>
          <p:cNvPr id="6" name="Rectangle 5"/>
          <p:cNvSpPr/>
          <p:nvPr/>
        </p:nvSpPr>
        <p:spPr>
          <a:xfrm>
            <a:off x="-11292" y="249451"/>
            <a:ext cx="9144000" cy="640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1"/>
            <a:endCxn id="6" idx="3"/>
          </p:cNvCxnSpPr>
          <p:nvPr/>
        </p:nvCxnSpPr>
        <p:spPr>
          <a:xfrm>
            <a:off x="-11292" y="344985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2033602716"/>
              </p:ext>
            </p:extLst>
          </p:nvPr>
        </p:nvGraphicFramePr>
        <p:xfrm>
          <a:off x="-11292" y="276345"/>
          <a:ext cx="9144000" cy="317350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173506">
                <a:tc>
                  <a:txBody>
                    <a:bodyPr/>
                    <a:lstStyle/>
                    <a:p>
                      <a:pPr algn="ctr"/>
                      <a:r>
                        <a:rPr lang="en-US" sz="3200" dirty="0">
                          <a:latin typeface="KG First Time In Forever" panose="02000506000000020003" pitchFamily="2" charset="0"/>
                        </a:rPr>
                        <a:t>Legislature</a:t>
                      </a:r>
                    </a:p>
                  </a:txBody>
                  <a:tcPr vert="vert" anchor="ctr"/>
                </a:tc>
                <a:tc>
                  <a:txBody>
                    <a:bodyPr/>
                    <a:lstStyle/>
                    <a:p>
                      <a:pPr algn="ctr"/>
                      <a:r>
                        <a:rPr lang="en-US" sz="3200" dirty="0">
                          <a:latin typeface="KG First Time In Forever" panose="02000506000000020003" pitchFamily="2" charset="0"/>
                        </a:rPr>
                        <a:t>Russia</a:t>
                      </a:r>
                    </a:p>
                  </a:txBody>
                  <a:tcPr vert="vert" anchor="ctr"/>
                </a:tc>
                <a:tc>
                  <a:txBody>
                    <a:bodyPr/>
                    <a:lstStyle/>
                    <a:p>
                      <a:pPr algn="ctr"/>
                      <a:r>
                        <a:rPr lang="en-US" sz="3200" dirty="0">
                          <a:latin typeface="KG First Time In Forever" panose="02000506000000020003" pitchFamily="2" charset="0"/>
                        </a:rPr>
                        <a:t>Hereditary</a:t>
                      </a:r>
                    </a:p>
                  </a:txBody>
                  <a:tcPr vert="vert" anchor="ctr"/>
                </a:tc>
                <a:tc>
                  <a:txBody>
                    <a:bodyPr/>
                    <a:lstStyle/>
                    <a:p>
                      <a:pPr algn="ctr"/>
                      <a:r>
                        <a:rPr lang="en-US" sz="3200" dirty="0">
                          <a:latin typeface="KG First Time In Forever" panose="02000506000000020003" pitchFamily="2" charset="0"/>
                        </a:rPr>
                        <a:t>Constitution</a:t>
                      </a:r>
                    </a:p>
                  </a:txBody>
                  <a:tcPr vert="vert" anchor="ctr"/>
                </a:tc>
                <a:tc>
                  <a:txBody>
                    <a:bodyPr/>
                    <a:lstStyle/>
                    <a:p>
                      <a:pPr algn="ctr"/>
                      <a:r>
                        <a:rPr lang="en-US" sz="3200" dirty="0">
                          <a:latin typeface="KG First Time In Forever" panose="02000506000000020003" pitchFamily="2" charset="0"/>
                        </a:rPr>
                        <a:t>The Basic Law</a:t>
                      </a:r>
                    </a:p>
                  </a:txBody>
                  <a:tcPr vert="vert" anchor="ct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12314508"/>
              </p:ext>
            </p:extLst>
          </p:nvPr>
        </p:nvGraphicFramePr>
        <p:xfrm>
          <a:off x="-11292" y="3476745"/>
          <a:ext cx="9144000" cy="317350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173506">
                <a:tc>
                  <a:txBody>
                    <a:bodyPr/>
                    <a:lstStyle/>
                    <a:p>
                      <a:pPr algn="ctr"/>
                      <a:r>
                        <a:rPr lang="en-US" sz="3200" dirty="0">
                          <a:latin typeface="KG First Time In Forever" panose="02000506000000020003" pitchFamily="2" charset="0"/>
                        </a:rPr>
                        <a:t>Communist</a:t>
                      </a:r>
                    </a:p>
                  </a:txBody>
                  <a:tcPr vert="vert" anchor="ctr"/>
                </a:tc>
                <a:tc>
                  <a:txBody>
                    <a:bodyPr/>
                    <a:lstStyle/>
                    <a:p>
                      <a:pPr algn="ctr"/>
                      <a:r>
                        <a:rPr lang="en-US" sz="3200" dirty="0">
                          <a:latin typeface="KG First Time In Forever" panose="02000506000000020003" pitchFamily="2" charset="0"/>
                        </a:rPr>
                        <a:t>Germany</a:t>
                      </a:r>
                    </a:p>
                  </a:txBody>
                  <a:tcPr vert="vert" anchor="ctr"/>
                </a:tc>
                <a:tc>
                  <a:txBody>
                    <a:bodyPr/>
                    <a:lstStyle/>
                    <a:p>
                      <a:pPr algn="ctr"/>
                      <a:r>
                        <a:rPr lang="en-US" sz="3200" dirty="0">
                          <a:latin typeface="KG First Time In Forever" panose="02000506000000020003" pitchFamily="2" charset="0"/>
                        </a:rPr>
                        <a:t>United Kingdom</a:t>
                      </a:r>
                    </a:p>
                  </a:txBody>
                  <a:tcPr vert="vert" anchor="ctr"/>
                </a:tc>
                <a:tc>
                  <a:txBody>
                    <a:bodyPr/>
                    <a:lstStyle/>
                    <a:p>
                      <a:pPr algn="ctr"/>
                      <a:r>
                        <a:rPr lang="en-US" sz="3200" dirty="0">
                          <a:latin typeface="KG First Time In Forever" panose="02000506000000020003" pitchFamily="2" charset="0"/>
                        </a:rPr>
                        <a:t>Role of the Citizen</a:t>
                      </a:r>
                    </a:p>
                  </a:txBody>
                  <a:tcPr vert="vert" anchor="ctr"/>
                </a:tc>
                <a:tc>
                  <a:txBody>
                    <a:bodyPr/>
                    <a:lstStyle/>
                    <a:p>
                      <a:pPr algn="ctr"/>
                      <a:r>
                        <a:rPr lang="en-US" sz="3200" dirty="0">
                          <a:latin typeface="KG First Time In Forever" panose="02000506000000020003" pitchFamily="2" charset="0"/>
                        </a:rPr>
                        <a:t>Majority Party</a:t>
                      </a:r>
                    </a:p>
                  </a:txBody>
                  <a:tcPr vert="vert"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753971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92" y="6650251"/>
            <a:ext cx="1989938"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  </a:t>
            </a:r>
            <a:r>
              <a:rPr lang="en-US" sz="1000" dirty="0">
                <a:latin typeface="KBScaredStraight" panose="02000603000000000000" pitchFamily="2" charset="0"/>
                <a:ea typeface="KBScaredStraight" panose="02000603000000000000" pitchFamily="2" charset="0"/>
              </a:rPr>
              <a:t>Brain Wrinkles</a:t>
            </a:r>
          </a:p>
        </p:txBody>
      </p:sp>
      <p:sp>
        <p:nvSpPr>
          <p:cNvPr id="6" name="Rectangle 5"/>
          <p:cNvSpPr/>
          <p:nvPr/>
        </p:nvSpPr>
        <p:spPr>
          <a:xfrm>
            <a:off x="-11292" y="249451"/>
            <a:ext cx="9144000" cy="6400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1"/>
            <a:endCxn id="6" idx="3"/>
          </p:cNvCxnSpPr>
          <p:nvPr/>
        </p:nvCxnSpPr>
        <p:spPr>
          <a:xfrm>
            <a:off x="-11292" y="3449851"/>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3987412854"/>
              </p:ext>
            </p:extLst>
          </p:nvPr>
        </p:nvGraphicFramePr>
        <p:xfrm>
          <a:off x="-11292" y="276345"/>
          <a:ext cx="9144000" cy="317350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173506">
                <a:tc>
                  <a:txBody>
                    <a:bodyPr/>
                    <a:lstStyle/>
                    <a:p>
                      <a:pPr algn="ctr"/>
                      <a:r>
                        <a:rPr lang="en-US" sz="3200" dirty="0">
                          <a:solidFill>
                            <a:schemeClr val="bg1"/>
                          </a:solidFill>
                          <a:latin typeface="KG First Time In Forever" panose="02000506000000020003" pitchFamily="2" charset="0"/>
                        </a:rPr>
                        <a:t>Emperor</a:t>
                      </a:r>
                    </a:p>
                  </a:txBody>
                  <a:tcPr vert="vert" anchor="ctr"/>
                </a:tc>
                <a:tc>
                  <a:txBody>
                    <a:bodyPr/>
                    <a:lstStyle/>
                    <a:p>
                      <a:pPr algn="ctr"/>
                      <a:r>
                        <a:rPr lang="en-US" sz="3200" dirty="0">
                          <a:solidFill>
                            <a:schemeClr val="tx1"/>
                          </a:solidFill>
                          <a:latin typeface="KG First Time In Forever" panose="02000506000000020003" pitchFamily="2" charset="0"/>
                        </a:rPr>
                        <a:t>Bundestag</a:t>
                      </a:r>
                    </a:p>
                  </a:txBody>
                  <a:tcPr vert="vert" anchor="ctr"/>
                </a:tc>
                <a:tc>
                  <a:txBody>
                    <a:bodyPr/>
                    <a:lstStyle/>
                    <a:p>
                      <a:pPr algn="ctr"/>
                      <a:r>
                        <a:rPr lang="en-US" sz="3200" dirty="0">
                          <a:solidFill>
                            <a:schemeClr val="tx1"/>
                          </a:solidFill>
                          <a:latin typeface="KG First Time In Forever" panose="02000506000000020003" pitchFamily="2" charset="0"/>
                        </a:rPr>
                        <a:t>Parliament</a:t>
                      </a:r>
                    </a:p>
                  </a:txBody>
                  <a:tcPr vert="vert" anchor="ctr"/>
                </a:tc>
                <a:tc>
                  <a:txBody>
                    <a:bodyPr/>
                    <a:lstStyle/>
                    <a:p>
                      <a:pPr algn="ctr"/>
                      <a:r>
                        <a:rPr lang="en-US" sz="3200" dirty="0">
                          <a:solidFill>
                            <a:schemeClr val="tx1"/>
                          </a:solidFill>
                          <a:latin typeface="KG First Time In Forever" panose="02000506000000020003" pitchFamily="2" charset="0"/>
                        </a:rPr>
                        <a:t>Monarch</a:t>
                      </a:r>
                    </a:p>
                  </a:txBody>
                  <a:tcPr vert="vert" anchor="ctr"/>
                </a:tc>
                <a:tc>
                  <a:txBody>
                    <a:bodyPr/>
                    <a:lstStyle/>
                    <a:p>
                      <a:pPr algn="ctr"/>
                      <a:r>
                        <a:rPr lang="en-US" sz="3200" dirty="0">
                          <a:latin typeface="KG First Time In Forever" panose="02000506000000020003" pitchFamily="2" charset="0"/>
                        </a:rPr>
                        <a:t>Basic Freedoms</a:t>
                      </a:r>
                    </a:p>
                  </a:txBody>
                  <a:tcPr vert="vert" anchor="ct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698966182"/>
              </p:ext>
            </p:extLst>
          </p:nvPr>
        </p:nvGraphicFramePr>
        <p:xfrm>
          <a:off x="-11292" y="3476745"/>
          <a:ext cx="9144000" cy="3173506"/>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828800">
                  <a:extLst>
                    <a:ext uri="{9D8B030D-6E8A-4147-A177-3AD203B41FA5}">
                      <a16:colId xmlns:a16="http://schemas.microsoft.com/office/drawing/2014/main" val="20004"/>
                    </a:ext>
                  </a:extLst>
                </a:gridCol>
              </a:tblGrid>
              <a:tr h="3173506">
                <a:tc>
                  <a:txBody>
                    <a:bodyPr/>
                    <a:lstStyle/>
                    <a:p>
                      <a:pPr algn="ctr"/>
                      <a:endParaRPr lang="en-US" sz="3200" dirty="0">
                        <a:latin typeface="KG First Time In Forever" panose="02000506000000020003" pitchFamily="2" charset="0"/>
                      </a:endParaRPr>
                    </a:p>
                  </a:txBody>
                  <a:tcPr vert="vert" anchor="ctr"/>
                </a:tc>
                <a:tc>
                  <a:txBody>
                    <a:bodyPr/>
                    <a:lstStyle/>
                    <a:p>
                      <a:pPr algn="ctr"/>
                      <a:r>
                        <a:rPr lang="en-US" sz="3200" dirty="0">
                          <a:solidFill>
                            <a:schemeClr val="tx1"/>
                          </a:solidFill>
                          <a:latin typeface="KG First Time In Forever" panose="02000506000000020003" pitchFamily="2" charset="0"/>
                        </a:rPr>
                        <a:t>Federal Assembly</a:t>
                      </a:r>
                    </a:p>
                  </a:txBody>
                  <a:tcPr vert="vert" anchor="ctr"/>
                </a:tc>
                <a:tc>
                  <a:txBody>
                    <a:bodyPr/>
                    <a:lstStyle/>
                    <a:p>
                      <a:pPr algn="ctr"/>
                      <a:r>
                        <a:rPr lang="en-US" sz="3200" dirty="0">
                          <a:solidFill>
                            <a:schemeClr val="tx1"/>
                          </a:solidFill>
                          <a:latin typeface="KG First Time In Forever" panose="02000506000000020003" pitchFamily="2" charset="0"/>
                        </a:rPr>
                        <a:t>House of Commons</a:t>
                      </a:r>
                    </a:p>
                  </a:txBody>
                  <a:tcPr vert="vert" anchor="ctr"/>
                </a:tc>
                <a:tc>
                  <a:txBody>
                    <a:bodyPr/>
                    <a:lstStyle/>
                    <a:p>
                      <a:pPr algn="ctr"/>
                      <a:r>
                        <a:rPr lang="en-US" sz="3200" dirty="0">
                          <a:solidFill>
                            <a:schemeClr val="tx1"/>
                          </a:solidFill>
                          <a:latin typeface="KG First Time In Forever" panose="02000506000000020003" pitchFamily="2" charset="0"/>
                        </a:rPr>
                        <a:t>President</a:t>
                      </a:r>
                    </a:p>
                  </a:txBody>
                  <a:tcPr vert="vert" anchor="ctr"/>
                </a:tc>
                <a:tc>
                  <a:txBody>
                    <a:bodyPr/>
                    <a:lstStyle/>
                    <a:p>
                      <a:pPr algn="ctr"/>
                      <a:r>
                        <a:rPr lang="en-US" sz="3200" dirty="0">
                          <a:latin typeface="KG First Time In Forever" panose="02000506000000020003" pitchFamily="2" charset="0"/>
                        </a:rPr>
                        <a:t>Autocracy</a:t>
                      </a:r>
                    </a:p>
                  </a:txBody>
                  <a:tcPr vert="vert"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13602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1</a:t>
            </a:r>
          </a:p>
        </p:txBody>
      </p:sp>
      <p:sp>
        <p:nvSpPr>
          <p:cNvPr id="6" name="TextBox 5"/>
          <p:cNvSpPr txBox="1"/>
          <p:nvPr/>
        </p:nvSpPr>
        <p:spPr>
          <a:xfrm rot="5400000">
            <a:off x="558620" y="-1087621"/>
            <a:ext cx="6642848" cy="9033242"/>
          </a:xfrm>
          <a:prstGeom prst="rect">
            <a:avLst/>
          </a:prstGeom>
          <a:noFill/>
        </p:spPr>
        <p:txBody>
          <a:bodyPr wrap="square" rtlCol="0">
            <a:spAutoFit/>
          </a:bodyPr>
          <a:lstStyle/>
          <a:p>
            <a:pPr>
              <a:defRPr/>
            </a:pPr>
            <a:r>
              <a:rPr lang="en-US" sz="1400" b="1" dirty="0">
                <a:solidFill>
                  <a:sysClr val="windowText" lastClr="000000"/>
                </a:solidFill>
                <a:latin typeface="KG First Time In Forever" panose="02000506000000020003" pitchFamily="2" charset="0"/>
                <a:ea typeface="KBScaredStraight" panose="02000603000000000000" pitchFamily="2" charset="0"/>
              </a:rPr>
              <a:t>Let’s Review</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How do citizens participate in government?</a:t>
            </a:r>
          </a:p>
          <a:p>
            <a:pPr marL="171450" indent="-171450">
              <a:buFont typeface="Arial" panose="020B0604020202020204" pitchFamily="34" charset="0"/>
              <a:buChar char="•"/>
            </a:pPr>
            <a:r>
              <a:rPr lang="en-US" sz="1400" b="1" dirty="0">
                <a:solidFill>
                  <a:sysClr val="windowText" lastClr="000000"/>
                </a:solidFill>
                <a:latin typeface="KG First Time In Forever" panose="02000506000000020003" pitchFamily="2" charset="0"/>
                <a:ea typeface="KBScaredStraight" panose="02000603000000000000" pitchFamily="2" charset="0"/>
              </a:rPr>
              <a:t>AUTOCRACY</a:t>
            </a:r>
            <a:r>
              <a:rPr lang="en-US" sz="1400" dirty="0">
                <a:solidFill>
                  <a:sysClr val="windowText" lastClr="000000"/>
                </a:solidFill>
                <a:latin typeface="KG First Time In Forever" panose="02000506000000020003" pitchFamily="2" charset="0"/>
                <a:ea typeface="KBScaredStraight" panose="02000603000000000000" pitchFamily="2" charset="0"/>
              </a:rPr>
              <a:t>: citizens have a very limited role in government;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has all of the power</a:t>
            </a:r>
          </a:p>
          <a:p>
            <a:pPr marL="171450" indent="-171450">
              <a:buFont typeface="Arial" panose="020B0604020202020204" pitchFamily="34" charset="0"/>
              <a:buChar char="•"/>
            </a:pPr>
            <a:r>
              <a:rPr lang="en-US" sz="1400" b="1" dirty="0">
                <a:solidFill>
                  <a:sysClr val="windowText" lastClr="000000"/>
                </a:solidFill>
                <a:latin typeface="KG First Time In Forever" panose="02000506000000020003" pitchFamily="2" charset="0"/>
                <a:ea typeface="KBScaredStraight" panose="02000603000000000000" pitchFamily="2" charset="0"/>
              </a:rPr>
              <a:t>DEMOCRACY</a:t>
            </a:r>
            <a:r>
              <a:rPr lang="en-US" sz="1400" dirty="0">
                <a:solidFill>
                  <a:sysClr val="windowText" lastClr="000000"/>
                </a:solidFill>
                <a:latin typeface="KG First Time In Forever" panose="02000506000000020003" pitchFamily="2" charset="0"/>
                <a:ea typeface="KBScaredStraight" panose="02000603000000000000" pitchFamily="2" charset="0"/>
              </a:rPr>
              <a:t>: </a:t>
            </a:r>
            <a:r>
              <a:rPr lang="en-US" sz="1400" dirty="0">
                <a:latin typeface="KG First Time In Forever" panose="02000506000000020003" pitchFamily="2" charset="0"/>
                <a:ea typeface="KBScaredStraight" panose="02000603000000000000" pitchFamily="2" charset="0"/>
              </a:rPr>
              <a:t>supreme power is vested in the people &amp; exercised by them directly or indirectly through a system of representation involving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endParaRPr lang="en-US" sz="1400" dirty="0">
              <a:solidFill>
                <a:srgbClr val="FF0000"/>
              </a:solidFill>
              <a:latin typeface="KG First Time In Forever" panose="02000506000000020003" pitchFamily="2" charset="0"/>
              <a:ea typeface="KBScaredStraight" panose="02000603000000000000" pitchFamily="2" charset="0"/>
            </a:endParaRPr>
          </a:p>
          <a:p>
            <a:endParaRPr lang="en-US" sz="1400" dirty="0">
              <a:latin typeface="KG First Time In Forever" panose="02000506000000020003" pitchFamily="2" charset="0"/>
              <a:ea typeface="KBScaredStraight" panose="02000603000000000000" pitchFamily="2" charset="0"/>
            </a:endParaRPr>
          </a:p>
          <a:p>
            <a:r>
              <a:rPr lang="en-US" sz="1400" b="1" dirty="0">
                <a:latin typeface="KG First Time In Forever" panose="02000506000000020003" pitchFamily="2" charset="0"/>
                <a:ea typeface="KBScaredStraight" panose="02000603000000000000" pitchFamily="2" charset="0"/>
              </a:rPr>
              <a:t>Change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For centuries,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ruled many European nations.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Under this system, kings and queens held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and citizens had a very limited (if any) role in the government.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Much has changed in Europe today, as most countries are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 where the citizens hold the most power.</a:t>
            </a:r>
          </a:p>
          <a:p>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Let’s Review</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What are the two types of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PARLIAMENTARY: </a:t>
            </a:r>
            <a:r>
              <a:rPr lang="en-US" sz="1400" dirty="0">
                <a:latin typeface="KG First Time In Forever" panose="02000506000000020003" pitchFamily="2" charset="0"/>
                <a:ea typeface="KBScaredStraight" panose="02000603000000000000" pitchFamily="2" charset="0"/>
              </a:rPr>
              <a:t>citizens elect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latin typeface="KG First Time In Forever" panose="02000506000000020003" pitchFamily="2" charset="0"/>
                <a:ea typeface="KBScaredStraight" panose="02000603000000000000" pitchFamily="2" charset="0"/>
              </a:rPr>
              <a:t>, and then the members select the leader.</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The leader works with or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400" b="1" dirty="0">
                <a:latin typeface="KG First Time In Forever" panose="02000506000000020003" pitchFamily="2" charset="0"/>
                <a:ea typeface="KBScaredStraight" panose="02000603000000000000" pitchFamily="2" charset="0"/>
              </a:rPr>
              <a:t>PRESIDENTIAL: </a:t>
            </a:r>
            <a:r>
              <a:rPr lang="en-US" sz="1400" dirty="0">
                <a:latin typeface="KG First Time In Forever" panose="02000506000000020003" pitchFamily="2" charset="0"/>
                <a:ea typeface="KBScaredStraight" panose="02000603000000000000" pitchFamily="2" charset="0"/>
              </a:rPr>
              <a:t>system of government in which the leader is constitutionally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latin typeface="KG First Time In Forever" panose="02000506000000020003" pitchFamily="2" charset="0"/>
                <a:ea typeface="KBScaredStraight" panose="02000603000000000000" pitchFamily="2" charset="0"/>
              </a:rPr>
              <a:t> of the legislature.</a:t>
            </a:r>
          </a:p>
          <a:p>
            <a:pPr marL="171450" indent="-171450">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rPr>
              <a:t>Citizens directly elect leader, who works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latin typeface="KG First Time In Forever" panose="02000506000000020003" pitchFamily="2" charset="0"/>
                <a:ea typeface="KBScaredStraight" panose="02000603000000000000" pitchFamily="2" charset="0"/>
              </a:rPr>
              <a:t>.</a:t>
            </a:r>
          </a:p>
          <a:p>
            <a:pPr>
              <a:defRPr/>
            </a:pPr>
            <a:endParaRPr lang="en-US" sz="1400" dirty="0">
              <a:latin typeface="KG First Time In Forever" panose="02000506000000020003" pitchFamily="2" charset="0"/>
              <a:ea typeface="KBScaredStraight" panose="02000603000000000000" pitchFamily="2" charset="0"/>
            </a:endParaRPr>
          </a:p>
          <a:p>
            <a:pPr>
              <a:defRPr/>
            </a:pPr>
            <a:r>
              <a:rPr lang="en-US" sz="1400" b="1" dirty="0">
                <a:latin typeface="KG First Time In Forever" panose="02000506000000020003" pitchFamily="2" charset="0"/>
                <a:ea typeface="KBScaredStraight" panose="02000603000000000000" pitchFamily="2" charset="0"/>
              </a:rPr>
              <a:t>Parliamentary</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A majority of European governments have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legislature (Parliament) holds much power and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to be the chief executive.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Parliamentary democracies also often have a head of state who represents the country at ceremonial functions but typically holds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a:t>
            </a:r>
          </a:p>
          <a:p>
            <a:endParaRPr lang="en-US" sz="1400" dirty="0">
              <a:solidFill>
                <a:sysClr val="windowText" lastClr="000000"/>
              </a:solidFill>
              <a:latin typeface="KG First Time In Forever" panose="02000506000000020003" pitchFamily="2" charset="0"/>
              <a:ea typeface="KBScaredStraight" panose="02000603000000000000" pitchFamily="2" charset="0"/>
            </a:endParaRPr>
          </a:p>
          <a:p>
            <a:r>
              <a:rPr lang="en-US" sz="1400" b="1" dirty="0">
                <a:solidFill>
                  <a:sysClr val="windowText" lastClr="000000"/>
                </a:solidFill>
                <a:latin typeface="KG First Time In Forever" panose="02000506000000020003" pitchFamily="2" charset="0"/>
                <a:ea typeface="KBScaredStraight" panose="02000603000000000000" pitchFamily="2" charset="0"/>
              </a:rPr>
              <a:t>Presidential</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Several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can also be found in Europe.</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In countries with presidential democracies,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 </a:t>
            </a:r>
            <a:r>
              <a:rPr lang="en-US" sz="1400" dirty="0">
                <a:solidFill>
                  <a:sysClr val="windowText" lastClr="000000"/>
                </a:solidFill>
                <a:latin typeface="KG First Time In Forever" panose="02000506000000020003" pitchFamily="2" charset="0"/>
                <a:ea typeface="KBScaredStraight" panose="02000603000000000000" pitchFamily="2" charset="0"/>
              </a:rPr>
              <a:t>between separate executive and legislative branches.</a:t>
            </a:r>
          </a:p>
          <a:p>
            <a:pPr marL="171450" indent="-171450">
              <a:buFont typeface="Arial" panose="020B0604020202020204" pitchFamily="34" charset="0"/>
              <a:buChar char="•"/>
            </a:pPr>
            <a:r>
              <a:rPr lang="en-US" sz="1400" dirty="0">
                <a:solidFill>
                  <a:sysClr val="windowText" lastClr="000000"/>
                </a:solidFill>
                <a:latin typeface="KG First Time In Forever" panose="02000506000000020003" pitchFamily="2" charset="0"/>
                <a:ea typeface="KBScaredStraight" panose="02000603000000000000" pitchFamily="2" charset="0"/>
              </a:rPr>
              <a:t>The chief executive is </a:t>
            </a:r>
            <a:r>
              <a:rPr lang="en-US" sz="1400" dirty="0">
                <a:latin typeface="Tahoma" panose="020B0604030504040204" pitchFamily="34" charset="0"/>
                <a:ea typeface="Tahoma" panose="020B0604030504040204" pitchFamily="34" charset="0"/>
                <a:cs typeface="Tahoma" panose="020B0604030504040204" pitchFamily="34" charset="0"/>
              </a:rPr>
              <a:t>________________________</a:t>
            </a:r>
            <a:r>
              <a:rPr lang="en-US" sz="1400" dirty="0">
                <a:solidFill>
                  <a:sysClr val="windowText" lastClr="000000"/>
                </a:solidFill>
                <a:latin typeface="KG First Time In Forever" panose="02000506000000020003" pitchFamily="2" charset="0"/>
                <a:ea typeface="KBScaredStraight" panose="02000603000000000000" pitchFamily="2" charset="0"/>
              </a:rPr>
              <a:t>, and also acts as the head of state in some cases.</a:t>
            </a:r>
            <a:endParaRPr lang="en-US" sz="1400" dirty="0">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pPr>
            <a:endParaRPr lang="en-US" sz="1400" dirty="0">
              <a:latin typeface="KG First Time In Forever" panose="02000506000000020003" pitchFamily="2" charset="0"/>
              <a:ea typeface="KBScaredStraight" panose="02000603000000000000" pitchFamily="2" charset="0"/>
            </a:endParaRPr>
          </a:p>
          <a:p>
            <a:pPr>
              <a:defRPr/>
            </a:pPr>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endParaRPr lang="en-US" sz="1200" dirty="0">
              <a:latin typeface="KG First Time In Forever" panose="02000506000000020003" pitchFamily="2" charset="0"/>
              <a:ea typeface="KBScaredStraight" panose="02000603000000000000" pitchFamily="2" charset="0"/>
            </a:endParaRPr>
          </a:p>
          <a:p>
            <a:pPr>
              <a:defRPr/>
            </a:pPr>
            <a:endParaRPr lang="en-US" sz="130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3612641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5178982"/>
          </a:xfrm>
          <a:prstGeom prst="rect">
            <a:avLst/>
          </a:prstGeom>
        </p:spPr>
        <p:txBody>
          <a:bodyPr wrap="square">
            <a:spAutoFit/>
          </a:bodyPr>
          <a:lstStyle/>
          <a:p>
            <a:pPr>
              <a:lnSpc>
                <a:spcPct val="107000"/>
              </a:lnSpc>
              <a:spcAft>
                <a:spcPts val="600"/>
              </a:spcAft>
            </a:pPr>
            <a:endParaRPr lang="en-US" sz="1050" dirty="0">
              <a:solidFill>
                <a:srgbClr val="FF0000"/>
              </a:solidFill>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Comprehension Check</a:t>
            </a:r>
          </a:p>
          <a:p>
            <a:pPr marL="571500" indent="-571500">
              <a:buFont typeface="Arial" panose="020B0604020202020204" pitchFamily="34" charset="0"/>
              <a:buChar char="•"/>
            </a:pPr>
            <a:endParaRPr lang="en-US" sz="2400" dirty="0">
              <a:latin typeface="KBScaredStraight" panose="02000603000000000000"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Print off the Comprehension Check for each student.</a:t>
            </a:r>
          </a:p>
          <a:p>
            <a:pPr marL="571500" indent="-571500">
              <a:buFont typeface="Arial" panose="020B0604020202020204" pitchFamily="34" charset="0"/>
              <a:buChar char="•"/>
            </a:pPr>
            <a:endParaRPr lang="en-US" sz="2800" dirty="0">
              <a:latin typeface="KG First Time In Forever" panose="02000506000000020003" pitchFamily="2" charset="0"/>
              <a:ea typeface="KBScaredStraight" panose="02000603000000000000" pitchFamily="2" charset="0"/>
              <a:cs typeface="Arial" panose="020B0604020202020204" pitchFamily="34" charset="0"/>
            </a:endParaRPr>
          </a:p>
          <a:p>
            <a:pPr marL="571500" indent="-571500">
              <a:buFont typeface="Arial" panose="020B0604020202020204" pitchFamily="34" charset="0"/>
              <a:buChar char="•"/>
            </a:pPr>
            <a:r>
              <a:rPr lang="en-US" sz="2800" dirty="0">
                <a:latin typeface="KG First Time In Forever" panose="02000506000000020003" pitchFamily="2" charset="0"/>
                <a:ea typeface="KBScaredStraight" panose="02000603000000000000" pitchFamily="2" charset="0"/>
                <a:cs typeface="Arial" panose="020B0604020202020204" pitchFamily="34" charset="0"/>
              </a:rPr>
              <a:t>The students will complete this handout at the end of the lesson. You can count this as a quiz!</a:t>
            </a:r>
            <a:endParaRPr lang="en-US" sz="28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2200" dirty="0">
              <a:latin typeface="KG First Time In Forever" panose="02000506000000020003"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7683584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015" y="3040432"/>
            <a:ext cx="3902864" cy="777136"/>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a:t>
            </a:r>
          </a:p>
        </p:txBody>
      </p:sp>
      <p:sp>
        <p:nvSpPr>
          <p:cNvPr id="6" name="TextBox 5"/>
          <p:cNvSpPr txBox="1"/>
          <p:nvPr/>
        </p:nvSpPr>
        <p:spPr>
          <a:xfrm rot="5400000">
            <a:off x="893389" y="-141208"/>
            <a:ext cx="6642847" cy="7140416"/>
          </a:xfrm>
          <a:prstGeom prst="rect">
            <a:avLst/>
          </a:prstGeom>
          <a:noFill/>
        </p:spPr>
        <p:txBody>
          <a:bodyPr wrap="square" rtlCol="0">
            <a:spAutoFit/>
          </a:bodyPr>
          <a:lstStyle/>
          <a:p>
            <a:pPr>
              <a:defRPr/>
            </a:pPr>
            <a:r>
              <a:rPr lang="en-US" sz="1600" b="1" dirty="0">
                <a:latin typeface="KG First Time In Forever" panose="02000506000000020003" pitchFamily="2" charset="0"/>
                <a:ea typeface="KBScaredStraight" panose="02000603000000000000" pitchFamily="2" charset="0"/>
              </a:rPr>
              <a:t>UNITED KINGDOM</a:t>
            </a:r>
          </a:p>
          <a:p>
            <a:pPr>
              <a:defRPr/>
            </a:pPr>
            <a:r>
              <a:rPr lang="en-US" sz="1600" dirty="0">
                <a:latin typeface="KG First Time In Forever" panose="02000506000000020003" pitchFamily="2" charset="0"/>
                <a:ea typeface="KBScaredStraight" panose="02000603000000000000" pitchFamily="2" charset="0"/>
              </a:rPr>
              <a:t>1. What is the United Kingdom’s system of government?</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2. Which part of government is responsible for making the laws for the United Kingdom?</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3. Which house of the UK’s parliament has the most power?</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4. How is the Prime Minister elected in the United Kingdom?</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5. Describe the monarch’s role in the UK’s government:</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6. What type of freedoms do British citizens enjoy?</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r>
              <a:rPr lang="en-US" sz="1600" b="1" dirty="0">
                <a:latin typeface="KG First Time In Forever" panose="02000506000000020003" pitchFamily="2" charset="0"/>
                <a:ea typeface="KBScaredStraight" panose="02000603000000000000" pitchFamily="2" charset="0"/>
              </a:rPr>
              <a:t>GERMANY</a:t>
            </a:r>
          </a:p>
          <a:p>
            <a:pPr>
              <a:defRPr/>
            </a:pPr>
            <a:r>
              <a:rPr lang="en-US" sz="1600" dirty="0">
                <a:latin typeface="KG First Time In Forever" panose="02000506000000020003" pitchFamily="2" charset="0"/>
                <a:ea typeface="KBScaredStraight" panose="02000603000000000000" pitchFamily="2" charset="0"/>
              </a:rPr>
              <a:t>7. What is Germany’s system of government?</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8. What is Germany’s head of government called?</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9. What role do German citizens play in choosing the government leaders?</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10. Why is Germany considered a parliamentary democracy?</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endParaRPr lang="en-US" sz="1000"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37307979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015" y="3040432"/>
            <a:ext cx="3902864" cy="777136"/>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a:t>
            </a:r>
          </a:p>
        </p:txBody>
      </p:sp>
      <p:sp>
        <p:nvSpPr>
          <p:cNvPr id="6" name="TextBox 5"/>
          <p:cNvSpPr txBox="1"/>
          <p:nvPr/>
        </p:nvSpPr>
        <p:spPr>
          <a:xfrm rot="5400000">
            <a:off x="1956159" y="628233"/>
            <a:ext cx="6642849" cy="5601533"/>
          </a:xfrm>
          <a:prstGeom prst="rect">
            <a:avLst/>
          </a:prstGeom>
          <a:noFill/>
        </p:spPr>
        <p:txBody>
          <a:bodyPr wrap="square" rtlCol="0">
            <a:spAutoFit/>
          </a:bodyPr>
          <a:lstStyle/>
          <a:p>
            <a:pPr>
              <a:defRPr/>
            </a:pPr>
            <a:r>
              <a:rPr lang="en-US" sz="1600" b="1" dirty="0">
                <a:latin typeface="KG First Time In Forever" panose="02000506000000020003" pitchFamily="2" charset="0"/>
                <a:ea typeface="KBScaredStraight" panose="02000603000000000000" pitchFamily="2" charset="0"/>
              </a:rPr>
              <a:t>RUSSIA</a:t>
            </a:r>
          </a:p>
          <a:p>
            <a:pPr>
              <a:defRPr/>
            </a:pPr>
            <a:r>
              <a:rPr lang="en-US" sz="1600" dirty="0">
                <a:latin typeface="KG First Time In Forever" panose="02000506000000020003" pitchFamily="2" charset="0"/>
                <a:ea typeface="KBScaredStraight" panose="02000603000000000000" pitchFamily="2" charset="0"/>
              </a:rPr>
              <a:t>11. What type of democracy does Russia have?</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12. What country was a major influence on Russia’s government structure?</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13. What is the name for Russia’s chief executive?</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14. What role to Russian citizens play in selecting the country’s leader?</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15. In Russia, what office do the people elect—the president or prime minister?</a:t>
            </a: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16. How has the role of the citizens in Russia changed since the fall of Communism &amp; the Soviet Union?</a:t>
            </a:r>
          </a:p>
          <a:p>
            <a:pPr>
              <a:defRPr/>
            </a:pPr>
            <a:endParaRPr lang="en-US" sz="1600" dirty="0">
              <a:latin typeface="KG First Time In Forever" panose="02000506000000020003" pitchFamily="2" charset="0"/>
              <a:ea typeface="KBScaredStraight" panose="02000603000000000000" pitchFamily="2" charset="0"/>
            </a:endParaRPr>
          </a:p>
          <a:p>
            <a:pPr>
              <a:defRPr/>
            </a:pPr>
            <a:endParaRPr lang="en-US" sz="1600" dirty="0">
              <a:latin typeface="KG First Time In Forever" panose="02000506000000020003" pitchFamily="2" charset="0"/>
              <a:ea typeface="KBScaredStraight" panose="02000603000000000000" pitchFamily="2" charset="0"/>
            </a:endParaRPr>
          </a:p>
          <a:p>
            <a:pPr>
              <a:defRPr/>
            </a:pPr>
            <a:r>
              <a:rPr lang="en-US" sz="1600" dirty="0">
                <a:latin typeface="KG First Time In Forever" panose="02000506000000020003" pitchFamily="2" charset="0"/>
                <a:ea typeface="KBScaredStraight" panose="02000603000000000000" pitchFamily="2" charset="0"/>
              </a:rPr>
              <a:t>17. In what ways does Russia’s government restrict the freedoms of its citizens today?</a:t>
            </a:r>
          </a:p>
          <a:p>
            <a:pPr>
              <a:defRPr/>
            </a:pPr>
            <a:endParaRPr lang="en-US" sz="1400" dirty="0">
              <a:latin typeface="KG First Time In Forever" panose="02000506000000020003" pitchFamily="2" charset="0"/>
              <a:ea typeface="KBScaredStraight" panose="02000603000000000000" pitchFamily="2" charset="0"/>
            </a:endParaRPr>
          </a:p>
          <a:p>
            <a:pPr>
              <a:defRPr/>
            </a:pPr>
            <a:endParaRPr lang="en-US" sz="1400" dirty="0">
              <a:solidFill>
                <a:srgbClr val="FF0000"/>
              </a:solidFill>
              <a:latin typeface="KG First Time In Forever" panose="02000506000000020003" pitchFamily="2" charset="0"/>
              <a:ea typeface="KBScaredStraight" panose="02000603000000000000" pitchFamily="2" charset="0"/>
            </a:endParaRPr>
          </a:p>
          <a:p>
            <a:pPr>
              <a:defRPr/>
            </a:pPr>
            <a:endParaRPr lang="en-US" sz="1000"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76906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015" y="3040432"/>
            <a:ext cx="3902864" cy="777136"/>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a:t>
            </a:r>
          </a:p>
        </p:txBody>
      </p:sp>
      <p:sp>
        <p:nvSpPr>
          <p:cNvPr id="6" name="TextBox 5"/>
          <p:cNvSpPr txBox="1"/>
          <p:nvPr/>
        </p:nvSpPr>
        <p:spPr>
          <a:xfrm rot="5400000">
            <a:off x="1052453" y="-264319"/>
            <a:ext cx="6642848" cy="7386638"/>
          </a:xfrm>
          <a:prstGeom prst="rect">
            <a:avLst/>
          </a:prstGeom>
          <a:noFill/>
        </p:spPr>
        <p:txBody>
          <a:bodyPr wrap="square" rtlCol="0">
            <a:spAutoFit/>
          </a:bodyPr>
          <a:lstStyle/>
          <a:p>
            <a:pPr>
              <a:defRPr/>
            </a:pPr>
            <a:r>
              <a:rPr lang="en-US" sz="1600" b="1" dirty="0">
                <a:latin typeface="KG First Time In Forever" panose="02000506000000020003" pitchFamily="2" charset="0"/>
                <a:ea typeface="KBScaredStraight" panose="02000603000000000000" pitchFamily="2" charset="0"/>
              </a:rPr>
              <a:t>UNITED KINGDOM</a:t>
            </a:r>
          </a:p>
          <a:p>
            <a:pPr>
              <a:defRPr/>
            </a:pPr>
            <a:r>
              <a:rPr lang="en-US" sz="1600" dirty="0">
                <a:latin typeface="KG First Time In Forever" panose="02000506000000020003" pitchFamily="2" charset="0"/>
                <a:ea typeface="KBScaredStraight" panose="02000603000000000000" pitchFamily="2" charset="0"/>
              </a:rPr>
              <a:t>1. What is the United Kingdom’s system of government?</a:t>
            </a:r>
          </a:p>
          <a:p>
            <a:pPr>
              <a:defRPr/>
            </a:pPr>
            <a:r>
              <a:rPr lang="en-US" sz="1600" dirty="0">
                <a:solidFill>
                  <a:srgbClr val="FF0000"/>
                </a:solidFill>
                <a:latin typeface="KG First Time In Forever" panose="02000506000000020003" pitchFamily="2" charset="0"/>
                <a:ea typeface="KBScaredStraight" panose="02000603000000000000" pitchFamily="2" charset="0"/>
              </a:rPr>
              <a:t>Parliamentary Democracy</a:t>
            </a:r>
          </a:p>
          <a:p>
            <a:pPr>
              <a:defRPr/>
            </a:pPr>
            <a:r>
              <a:rPr lang="en-US" sz="1600" dirty="0">
                <a:latin typeface="KG First Time In Forever" panose="02000506000000020003" pitchFamily="2" charset="0"/>
                <a:ea typeface="KBScaredStraight" panose="02000603000000000000" pitchFamily="2" charset="0"/>
              </a:rPr>
              <a:t>2. Which part of government is responsible for making the laws for the United Kingdom?</a:t>
            </a:r>
          </a:p>
          <a:p>
            <a:pPr>
              <a:defRPr/>
            </a:pPr>
            <a:r>
              <a:rPr lang="en-US" sz="1600" dirty="0">
                <a:solidFill>
                  <a:srgbClr val="FF0000"/>
                </a:solidFill>
                <a:latin typeface="KG First Time In Forever" panose="02000506000000020003" pitchFamily="2" charset="0"/>
                <a:ea typeface="KBScaredStraight" panose="02000603000000000000" pitchFamily="2" charset="0"/>
              </a:rPr>
              <a:t>Parliament</a:t>
            </a:r>
          </a:p>
          <a:p>
            <a:pPr>
              <a:defRPr/>
            </a:pPr>
            <a:r>
              <a:rPr lang="en-US" sz="1600" dirty="0">
                <a:latin typeface="KG First Time In Forever" panose="02000506000000020003" pitchFamily="2" charset="0"/>
                <a:ea typeface="KBScaredStraight" panose="02000603000000000000" pitchFamily="2" charset="0"/>
              </a:rPr>
              <a:t>3. Which house of the UK’s parliament has the most power?</a:t>
            </a:r>
          </a:p>
          <a:p>
            <a:pPr>
              <a:defRPr/>
            </a:pPr>
            <a:r>
              <a:rPr lang="en-US" sz="1600" dirty="0">
                <a:solidFill>
                  <a:srgbClr val="FF0000"/>
                </a:solidFill>
                <a:latin typeface="KG First Time In Forever" panose="02000506000000020003" pitchFamily="2" charset="0"/>
                <a:ea typeface="KBScaredStraight" panose="02000603000000000000" pitchFamily="2" charset="0"/>
              </a:rPr>
              <a:t>House of Commons</a:t>
            </a:r>
          </a:p>
          <a:p>
            <a:pPr>
              <a:defRPr/>
            </a:pPr>
            <a:r>
              <a:rPr lang="en-US" sz="1600" dirty="0">
                <a:latin typeface="KG First Time In Forever" panose="02000506000000020003" pitchFamily="2" charset="0"/>
                <a:ea typeface="KBScaredStraight" panose="02000603000000000000" pitchFamily="2" charset="0"/>
              </a:rPr>
              <a:t>4. How is the Prime Minister elected in the United Kingdom?</a:t>
            </a:r>
          </a:p>
          <a:p>
            <a:pPr>
              <a:defRPr/>
            </a:pPr>
            <a:r>
              <a:rPr lang="en-US" sz="1600" dirty="0">
                <a:solidFill>
                  <a:srgbClr val="FF0000"/>
                </a:solidFill>
                <a:latin typeface="KG First Time In Forever" panose="02000506000000020003" pitchFamily="2" charset="0"/>
                <a:ea typeface="KBScaredStraight" panose="02000603000000000000" pitchFamily="2" charset="0"/>
              </a:rPr>
              <a:t>The leader of the political party in the House of Commons with the most members</a:t>
            </a:r>
          </a:p>
          <a:p>
            <a:pPr>
              <a:defRPr/>
            </a:pPr>
            <a:r>
              <a:rPr lang="en-US" sz="1600" dirty="0">
                <a:latin typeface="KG First Time In Forever" panose="02000506000000020003" pitchFamily="2" charset="0"/>
                <a:ea typeface="KBScaredStraight" panose="02000603000000000000" pitchFamily="2" charset="0"/>
              </a:rPr>
              <a:t>5. Describe the monarch’s role in the UK’s government:</a:t>
            </a:r>
          </a:p>
          <a:p>
            <a:pPr>
              <a:defRPr/>
            </a:pPr>
            <a:r>
              <a:rPr lang="en-US" sz="1600" dirty="0">
                <a:solidFill>
                  <a:srgbClr val="FF0000"/>
                </a:solidFill>
                <a:latin typeface="KG First Time In Forever" panose="02000506000000020003" pitchFamily="2" charset="0"/>
                <a:ea typeface="KBScaredStraight" panose="02000603000000000000" pitchFamily="2" charset="0"/>
              </a:rPr>
              <a:t>Mostly ceremonial, power is limited by constitution</a:t>
            </a:r>
          </a:p>
          <a:p>
            <a:pPr>
              <a:defRPr/>
            </a:pPr>
            <a:r>
              <a:rPr lang="en-US" sz="1600" dirty="0">
                <a:latin typeface="KG First Time In Forever" panose="02000506000000020003" pitchFamily="2" charset="0"/>
                <a:ea typeface="KBScaredStraight" panose="02000603000000000000" pitchFamily="2" charset="0"/>
              </a:rPr>
              <a:t>6. What type of freedoms do British citizens enjoy?</a:t>
            </a:r>
          </a:p>
          <a:p>
            <a:pPr>
              <a:defRPr/>
            </a:pPr>
            <a:r>
              <a:rPr lang="en-US" sz="1600" dirty="0">
                <a:solidFill>
                  <a:srgbClr val="FF0000"/>
                </a:solidFill>
                <a:latin typeface="KG First Time In Forever" panose="02000506000000020003" pitchFamily="2" charset="0"/>
                <a:ea typeface="KBScaredStraight" panose="02000603000000000000" pitchFamily="2" charset="0"/>
              </a:rPr>
              <a:t>Constitution guarantees similar freedoms to those in US (speech, press, assembly, religion, etc.)</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r>
              <a:rPr lang="en-US" sz="1600" b="1" dirty="0">
                <a:latin typeface="KG First Time In Forever" panose="02000506000000020003" pitchFamily="2" charset="0"/>
                <a:ea typeface="KBScaredStraight" panose="02000603000000000000" pitchFamily="2" charset="0"/>
              </a:rPr>
              <a:t>GERMANY</a:t>
            </a:r>
          </a:p>
          <a:p>
            <a:pPr>
              <a:defRPr/>
            </a:pPr>
            <a:r>
              <a:rPr lang="en-US" sz="1600" dirty="0">
                <a:latin typeface="KG First Time In Forever" panose="02000506000000020003" pitchFamily="2" charset="0"/>
                <a:ea typeface="KBScaredStraight" panose="02000603000000000000" pitchFamily="2" charset="0"/>
              </a:rPr>
              <a:t>7. What is Germany’s system of government?</a:t>
            </a:r>
          </a:p>
          <a:p>
            <a:pPr>
              <a:defRPr/>
            </a:pPr>
            <a:r>
              <a:rPr lang="en-US" sz="1600" dirty="0">
                <a:solidFill>
                  <a:srgbClr val="FF0000"/>
                </a:solidFill>
                <a:latin typeface="KG First Time In Forever" panose="02000506000000020003" pitchFamily="2" charset="0"/>
                <a:ea typeface="KBScaredStraight" panose="02000603000000000000" pitchFamily="2" charset="0"/>
              </a:rPr>
              <a:t>Parliamentary Democracy</a:t>
            </a:r>
          </a:p>
          <a:p>
            <a:pPr>
              <a:defRPr/>
            </a:pPr>
            <a:r>
              <a:rPr lang="en-US" sz="1600" dirty="0">
                <a:latin typeface="KG First Time In Forever" panose="02000506000000020003" pitchFamily="2" charset="0"/>
                <a:ea typeface="KBScaredStraight" panose="02000603000000000000" pitchFamily="2" charset="0"/>
              </a:rPr>
              <a:t>8. What is Germany’s head of government called?</a:t>
            </a:r>
          </a:p>
          <a:p>
            <a:pPr>
              <a:defRPr/>
            </a:pPr>
            <a:r>
              <a:rPr lang="en-US" sz="1600" dirty="0">
                <a:solidFill>
                  <a:srgbClr val="FF0000"/>
                </a:solidFill>
                <a:latin typeface="KG First Time In Forever" panose="02000506000000020003" pitchFamily="2" charset="0"/>
                <a:ea typeface="KBScaredStraight" panose="02000603000000000000" pitchFamily="2" charset="0"/>
              </a:rPr>
              <a:t>Chancellor</a:t>
            </a:r>
          </a:p>
          <a:p>
            <a:pPr>
              <a:defRPr/>
            </a:pPr>
            <a:r>
              <a:rPr lang="en-US" sz="1600" dirty="0">
                <a:latin typeface="KG First Time In Forever" panose="02000506000000020003" pitchFamily="2" charset="0"/>
                <a:ea typeface="KBScaredStraight" panose="02000603000000000000" pitchFamily="2" charset="0"/>
              </a:rPr>
              <a:t>9. What role do German citizens play in choosing the government leaders?</a:t>
            </a:r>
          </a:p>
          <a:p>
            <a:pPr>
              <a:defRPr/>
            </a:pPr>
            <a:r>
              <a:rPr lang="en-US" sz="1600" dirty="0">
                <a:solidFill>
                  <a:srgbClr val="FF0000"/>
                </a:solidFill>
                <a:latin typeface="KG First Time In Forever" panose="02000506000000020003" pitchFamily="2" charset="0"/>
                <a:ea typeface="KBScaredStraight" panose="02000603000000000000" pitchFamily="2" charset="0"/>
              </a:rPr>
              <a:t>Citizens elect members of one house of parliament; leader of majority party becomes the chancellor</a:t>
            </a:r>
          </a:p>
          <a:p>
            <a:pPr>
              <a:defRPr/>
            </a:pPr>
            <a:r>
              <a:rPr lang="en-US" sz="1600" dirty="0">
                <a:latin typeface="KG First Time In Forever" panose="02000506000000020003" pitchFamily="2" charset="0"/>
                <a:ea typeface="KBScaredStraight" panose="02000603000000000000" pitchFamily="2" charset="0"/>
              </a:rPr>
              <a:t>10. Why is Germany considered a parliamentary democracy?</a:t>
            </a:r>
          </a:p>
          <a:p>
            <a:pPr>
              <a:defRPr/>
            </a:pPr>
            <a:r>
              <a:rPr lang="en-US" sz="1600" dirty="0">
                <a:solidFill>
                  <a:srgbClr val="FF0000"/>
                </a:solidFill>
                <a:latin typeface="KG First Time In Forever" panose="02000506000000020003" pitchFamily="2" charset="0"/>
                <a:ea typeface="KBScaredStraight" panose="02000603000000000000" pitchFamily="2" charset="0"/>
              </a:rPr>
              <a:t>Chancellor is elected by members of legislature</a:t>
            </a:r>
          </a:p>
          <a:p>
            <a:pPr>
              <a:defRPr/>
            </a:pPr>
            <a:endParaRPr lang="en-US" sz="1600" dirty="0">
              <a:solidFill>
                <a:srgbClr val="FF0000"/>
              </a:solidFill>
              <a:latin typeface="KG First Time In Forever" panose="02000506000000020003" pitchFamily="2" charset="0"/>
              <a:ea typeface="KBScaredStraight" panose="02000603000000000000" pitchFamily="2" charset="0"/>
            </a:endParaRPr>
          </a:p>
          <a:p>
            <a:pPr>
              <a:defRPr/>
            </a:pPr>
            <a:endParaRPr lang="en-US" sz="1000"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0866608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659015" y="3040432"/>
            <a:ext cx="3902864" cy="777136"/>
          </a:xfrm>
          <a:prstGeom prst="rect">
            <a:avLst/>
          </a:prstGeom>
          <a:noFill/>
        </p:spPr>
        <p:txBody>
          <a:bodyPr wrap="none" lIns="68580" tIns="34290" rIns="68580" bIns="34290">
            <a:spAutoFit/>
          </a:bodyPr>
          <a:lstStyle/>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300" b="1" dirty="0">
                <a:ln w="19050">
                  <a:solidFill>
                    <a:sysClr val="windowText" lastClr="000000"/>
                  </a:solidFill>
                  <a:prstDash val="solid"/>
                </a:ln>
                <a:solidFill>
                  <a:schemeClr val="bg2"/>
                </a:solidFill>
                <a:effectLst>
                  <a:outerShdw blurRad="38100" dist="22860" dir="5400000" algn="tl" rotWithShape="0">
                    <a:srgbClr val="000000">
                      <a:alpha val="30000"/>
                    </a:srgbClr>
                  </a:outerShdw>
                </a:effectLst>
                <a:latin typeface="KG Second Chances Solid" panose="02000000000000000000" pitchFamily="2" charset="0"/>
              </a:rPr>
              <a:t>Comprehension Check</a:t>
            </a:r>
          </a:p>
        </p:txBody>
      </p:sp>
      <p:sp>
        <p:nvSpPr>
          <p:cNvPr id="6" name="TextBox 5"/>
          <p:cNvSpPr txBox="1"/>
          <p:nvPr/>
        </p:nvSpPr>
        <p:spPr>
          <a:xfrm rot="5400000">
            <a:off x="1701038" y="458956"/>
            <a:ext cx="6642848" cy="5940088"/>
          </a:xfrm>
          <a:prstGeom prst="rect">
            <a:avLst/>
          </a:prstGeom>
          <a:noFill/>
        </p:spPr>
        <p:txBody>
          <a:bodyPr wrap="square" rtlCol="0">
            <a:spAutoFit/>
          </a:bodyPr>
          <a:lstStyle/>
          <a:p>
            <a:pPr>
              <a:defRPr/>
            </a:pPr>
            <a:r>
              <a:rPr lang="en-US" sz="1600" b="1" dirty="0">
                <a:latin typeface="KG First Time In Forever" panose="02000506000000020003" pitchFamily="2" charset="0"/>
                <a:ea typeface="KBScaredStraight" panose="02000603000000000000" pitchFamily="2" charset="0"/>
              </a:rPr>
              <a:t>RUSSIA</a:t>
            </a:r>
          </a:p>
          <a:p>
            <a:pPr>
              <a:defRPr/>
            </a:pPr>
            <a:r>
              <a:rPr lang="en-US" sz="1600" dirty="0">
                <a:latin typeface="KG First Time In Forever" panose="02000506000000020003" pitchFamily="2" charset="0"/>
                <a:ea typeface="KBScaredStraight" panose="02000603000000000000" pitchFamily="2" charset="0"/>
              </a:rPr>
              <a:t>11. What type of democracy does Russia have?</a:t>
            </a:r>
          </a:p>
          <a:p>
            <a:pPr>
              <a:defRPr/>
            </a:pPr>
            <a:r>
              <a:rPr lang="en-US" sz="1600" dirty="0">
                <a:solidFill>
                  <a:srgbClr val="FF0000"/>
                </a:solidFill>
                <a:latin typeface="KG First Time In Forever" panose="02000506000000020003" pitchFamily="2" charset="0"/>
                <a:ea typeface="KBScaredStraight" panose="02000603000000000000" pitchFamily="2" charset="0"/>
              </a:rPr>
              <a:t>presidential </a:t>
            </a:r>
          </a:p>
          <a:p>
            <a:pPr>
              <a:defRPr/>
            </a:pPr>
            <a:r>
              <a:rPr lang="en-US" sz="1600" dirty="0">
                <a:latin typeface="KG First Time In Forever" panose="02000506000000020003" pitchFamily="2" charset="0"/>
                <a:ea typeface="KBScaredStraight" panose="02000603000000000000" pitchFamily="2" charset="0"/>
              </a:rPr>
              <a:t>12. What country was a major influence on Russia’s government structure?</a:t>
            </a:r>
          </a:p>
          <a:p>
            <a:pPr>
              <a:defRPr/>
            </a:pPr>
            <a:r>
              <a:rPr lang="en-US" sz="1600" dirty="0">
                <a:solidFill>
                  <a:srgbClr val="FF0000"/>
                </a:solidFill>
                <a:latin typeface="KG First Time In Forever" panose="02000506000000020003" pitchFamily="2" charset="0"/>
                <a:ea typeface="KBScaredStraight" panose="02000603000000000000" pitchFamily="2" charset="0"/>
              </a:rPr>
              <a:t>United States</a:t>
            </a:r>
          </a:p>
          <a:p>
            <a:pPr>
              <a:defRPr/>
            </a:pPr>
            <a:r>
              <a:rPr lang="en-US" sz="1600" dirty="0">
                <a:latin typeface="KG First Time In Forever" panose="02000506000000020003" pitchFamily="2" charset="0"/>
                <a:ea typeface="KBScaredStraight" panose="02000603000000000000" pitchFamily="2" charset="0"/>
              </a:rPr>
              <a:t>13. What is the name for Russia’s chief executive?</a:t>
            </a:r>
          </a:p>
          <a:p>
            <a:pPr>
              <a:defRPr/>
            </a:pPr>
            <a:r>
              <a:rPr lang="en-US" sz="1600" dirty="0">
                <a:solidFill>
                  <a:srgbClr val="FF0000"/>
                </a:solidFill>
                <a:latin typeface="KG First Time In Forever" panose="02000506000000020003" pitchFamily="2" charset="0"/>
                <a:ea typeface="KBScaredStraight" panose="02000603000000000000" pitchFamily="2" charset="0"/>
              </a:rPr>
              <a:t>President </a:t>
            </a:r>
          </a:p>
          <a:p>
            <a:pPr>
              <a:defRPr/>
            </a:pPr>
            <a:r>
              <a:rPr lang="en-US" sz="1600" dirty="0">
                <a:latin typeface="KG First Time In Forever" panose="02000506000000020003" pitchFamily="2" charset="0"/>
                <a:ea typeface="KBScaredStraight" panose="02000603000000000000" pitchFamily="2" charset="0"/>
              </a:rPr>
              <a:t>14. What role to Russian citizens play in selecting the country’s leader?</a:t>
            </a:r>
          </a:p>
          <a:p>
            <a:pPr>
              <a:defRPr/>
            </a:pPr>
            <a:r>
              <a:rPr lang="en-US" sz="1600" dirty="0">
                <a:solidFill>
                  <a:srgbClr val="FF0000"/>
                </a:solidFill>
                <a:latin typeface="KG First Time In Forever" panose="02000506000000020003" pitchFamily="2" charset="0"/>
                <a:ea typeface="KBScaredStraight" panose="02000603000000000000" pitchFamily="2" charset="0"/>
              </a:rPr>
              <a:t>Citizens directly elect the president </a:t>
            </a:r>
          </a:p>
          <a:p>
            <a:pPr>
              <a:defRPr/>
            </a:pPr>
            <a:r>
              <a:rPr lang="en-US" sz="1600" dirty="0">
                <a:latin typeface="KG First Time In Forever" panose="02000506000000020003" pitchFamily="2" charset="0"/>
                <a:ea typeface="KBScaredStraight" panose="02000603000000000000" pitchFamily="2" charset="0"/>
              </a:rPr>
              <a:t>15. In Russia, what office do the people elect—the president or prime minister?</a:t>
            </a:r>
          </a:p>
          <a:p>
            <a:pPr>
              <a:defRPr/>
            </a:pPr>
            <a:r>
              <a:rPr lang="en-US" sz="1600" dirty="0">
                <a:solidFill>
                  <a:srgbClr val="FF0000"/>
                </a:solidFill>
                <a:latin typeface="KG First Time In Forever" panose="02000506000000020003" pitchFamily="2" charset="0"/>
                <a:ea typeface="KBScaredStraight" panose="02000603000000000000" pitchFamily="2" charset="0"/>
              </a:rPr>
              <a:t>President</a:t>
            </a:r>
          </a:p>
          <a:p>
            <a:pPr>
              <a:defRPr/>
            </a:pPr>
            <a:r>
              <a:rPr lang="en-US" sz="1600" dirty="0">
                <a:latin typeface="KG First Time In Forever" panose="02000506000000020003" pitchFamily="2" charset="0"/>
                <a:ea typeface="KBScaredStraight" panose="02000603000000000000" pitchFamily="2" charset="0"/>
              </a:rPr>
              <a:t>16. How has the role of the citizens in Russia changed since the fall of Communism &amp; the Soviet Union?</a:t>
            </a:r>
          </a:p>
          <a:p>
            <a:pPr>
              <a:defRPr/>
            </a:pPr>
            <a:r>
              <a:rPr lang="en-US" sz="1600" dirty="0">
                <a:solidFill>
                  <a:srgbClr val="FF0000"/>
                </a:solidFill>
                <a:latin typeface="KG First Time In Forever" panose="02000506000000020003" pitchFamily="2" charset="0"/>
                <a:ea typeface="KBScaredStraight" panose="02000603000000000000" pitchFamily="2" charset="0"/>
              </a:rPr>
              <a:t>Can vote on leader, more personal freedoms, less censorship (mail, telephone, etc.)</a:t>
            </a:r>
          </a:p>
          <a:p>
            <a:pPr>
              <a:defRPr/>
            </a:pPr>
            <a:r>
              <a:rPr lang="en-US" sz="1400" dirty="0">
                <a:latin typeface="KG First Time In Forever" panose="02000506000000020003" pitchFamily="2" charset="0"/>
                <a:ea typeface="KBScaredStraight" panose="02000603000000000000" pitchFamily="2" charset="0"/>
              </a:rPr>
              <a:t>17. In what ways does Russia’s government restrict the freedoms of its citizens today?</a:t>
            </a:r>
          </a:p>
          <a:p>
            <a:pPr>
              <a:defRPr/>
            </a:pPr>
            <a:r>
              <a:rPr lang="en-US" altLang="en-US" sz="1400" dirty="0">
                <a:solidFill>
                  <a:srgbClr val="FF0000"/>
                </a:solidFill>
                <a:latin typeface="KG First Time In Forever" panose="02000506000000020003" pitchFamily="2" charset="0"/>
                <a:ea typeface="KBScaredStraight" panose="02000603000000000000" pitchFamily="2" charset="0"/>
                <a:cs typeface="KBScaredStraight" panose="02000603000000000000" pitchFamily="2" charset="0"/>
              </a:rPr>
              <a:t>Often uses censorship with the press and media so that information is manipulated; Russians who criticize the government often face consequences, such as jail time. </a:t>
            </a:r>
          </a:p>
          <a:p>
            <a:pPr>
              <a:defRPr/>
            </a:pPr>
            <a:endParaRPr lang="en-US" sz="1400" dirty="0">
              <a:latin typeface="KG First Time In Forever" panose="02000506000000020003" pitchFamily="2" charset="0"/>
              <a:ea typeface="KBScaredStraight" panose="02000603000000000000" pitchFamily="2" charset="0"/>
            </a:endParaRPr>
          </a:p>
          <a:p>
            <a:pPr>
              <a:defRPr/>
            </a:pPr>
            <a:endParaRPr lang="en-US" sz="1400" dirty="0">
              <a:solidFill>
                <a:srgbClr val="FF0000"/>
              </a:solidFill>
              <a:latin typeface="KG First Time In Forever" panose="02000506000000020003" pitchFamily="2" charset="0"/>
              <a:ea typeface="KBScaredStraight" panose="02000603000000000000" pitchFamily="2" charset="0"/>
            </a:endParaRPr>
          </a:p>
          <a:p>
            <a:pPr>
              <a:defRPr/>
            </a:pPr>
            <a:endParaRPr lang="en-US" sz="1000"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7" name="TextBox 6"/>
          <p:cNvSpPr txBox="1"/>
          <p:nvPr/>
        </p:nvSpPr>
        <p:spPr>
          <a:xfrm rot="5400000">
            <a:off x="-902640" y="879553"/>
            <a:ext cx="1989938" cy="230832"/>
          </a:xfrm>
          <a:prstGeom prst="rect">
            <a:avLst/>
          </a:prstGeom>
          <a:noFill/>
        </p:spPr>
        <p:txBody>
          <a:bodyPr wrap="square" rtlCol="0">
            <a:spAutoFit/>
          </a:bodyPr>
          <a:lstStyle/>
          <a:p>
            <a:r>
              <a:rPr lang="en-US" sz="900" dirty="0">
                <a:latin typeface="KBScaredStraight" panose="02000603000000000000" pitchFamily="2" charset="0"/>
                <a:ea typeface="KBScaredStraight" panose="02000603000000000000" pitchFamily="2" charset="0"/>
              </a:rPr>
              <a:t>© Brain Wrinkles</a:t>
            </a: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91108006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blipFill dpi="0" rotWithShape="1">
            <a:blip r:embed="rId2"/>
            <a:srcRec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59204" y="336176"/>
            <a:ext cx="8841922" cy="6225989"/>
          </a:xfrm>
          <a:prstGeom prst="rect">
            <a:avLst/>
          </a:prstGeom>
          <a:solidFill>
            <a:schemeClr val="bg1"/>
          </a:solidFill>
          <a:ln w="57150">
            <a:solidFill>
              <a:schemeClr val="tx1"/>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Rectangle 3"/>
          <p:cNvSpPr/>
          <p:nvPr/>
        </p:nvSpPr>
        <p:spPr>
          <a:xfrm>
            <a:off x="375683" y="550711"/>
            <a:ext cx="8625443" cy="7010252"/>
          </a:xfrm>
          <a:prstGeom prst="rect">
            <a:avLst/>
          </a:prstGeom>
        </p:spPr>
        <p:txBody>
          <a:bodyPr wrap="square">
            <a:spAutoFit/>
          </a:bodyPr>
          <a:lstStyle/>
          <a:p>
            <a:pPr>
              <a:lnSpc>
                <a:spcPct val="107000"/>
              </a:lnSpc>
              <a:spcAft>
                <a:spcPts val="600"/>
              </a:spcAft>
            </a:pPr>
            <a:endParaRPr lang="en-US" sz="1050" dirty="0">
              <a:solidFill>
                <a:srgbClr val="FF0000"/>
              </a:solidFill>
              <a:latin typeface="KG Second Chances Solid" panose="02000000000000000000" pitchFamily="2" charset="0"/>
              <a:ea typeface="Calibri" panose="020F0502020204030204" pitchFamily="34" charset="0"/>
              <a:cs typeface="Arial" panose="020B0604020202020204" pitchFamily="34" charset="0"/>
            </a:endParaRPr>
          </a:p>
          <a:p>
            <a:pPr algn="ctr">
              <a:lnSpc>
                <a:spcPct val="107000"/>
              </a:lnSpc>
              <a:spcAft>
                <a:spcPts val="600"/>
              </a:spcAft>
            </a:pPr>
            <a:r>
              <a:rPr lang="en-US" sz="3300" dirty="0">
                <a:latin typeface="KG Second Chances Solid" panose="02000000000000000000" pitchFamily="2" charset="0"/>
              </a:rPr>
              <a:t>TEACHER INFO: TICKET OUT THE DOOR</a:t>
            </a:r>
          </a:p>
          <a:p>
            <a:pPr marL="571500" indent="-571500">
              <a:buFont typeface="Arial" panose="020B0604020202020204" pitchFamily="34" charset="0"/>
              <a:buChar char="•"/>
            </a:pPr>
            <a:endParaRPr lang="en-US" sz="2400" dirty="0">
              <a:solidFill>
                <a:srgbClr val="FF0000"/>
              </a:solidFill>
              <a:latin typeface="KG First Time In Forever" panose="02000506000000020003" pitchFamily="2" charset="0"/>
              <a:ea typeface="KBScaredStraight" panose="02000603000000000000" pitchFamily="2" charset="0"/>
              <a:cs typeface="Arial" panose="020B0604020202020204" pitchFamily="34" charset="0"/>
            </a:endParaRPr>
          </a:p>
          <a:p>
            <a:pPr marL="428625" indent="-428625">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Print off the Crystal Ball handout for each student (two-per-page).</a:t>
            </a:r>
          </a:p>
          <a:p>
            <a:pPr marL="428625" indent="-428625">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428625" indent="-428625">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Have the students make predictions about each country’s economy based on what they learned about the country’s government.</a:t>
            </a:r>
          </a:p>
          <a:p>
            <a:pPr marL="428625" indent="-428625">
              <a:buFont typeface="Arial" panose="020B0604020202020204" pitchFamily="34" charset="0"/>
              <a:buChar char="•"/>
            </a:pPr>
            <a:endParaRPr lang="en-US" sz="3200" dirty="0">
              <a:latin typeface="KG First Time In Forever" panose="02000506000000020003" pitchFamily="2" charset="0"/>
              <a:ea typeface="KBScaredStraight" panose="02000603000000000000" pitchFamily="2" charset="0"/>
              <a:cs typeface="Arial" panose="020B0604020202020204" pitchFamily="34" charset="0"/>
            </a:endParaRPr>
          </a:p>
          <a:p>
            <a:pPr marL="428625" indent="-428625">
              <a:buFont typeface="Arial" panose="020B0604020202020204" pitchFamily="34" charset="0"/>
              <a:buChar char="•"/>
            </a:pPr>
            <a:r>
              <a:rPr lang="en-US" sz="3200" dirty="0">
                <a:latin typeface="KG First Time In Forever" panose="02000506000000020003" pitchFamily="2" charset="0"/>
                <a:ea typeface="KBScaredStraight" panose="02000603000000000000" pitchFamily="2" charset="0"/>
                <a:cs typeface="Arial" panose="020B0604020202020204" pitchFamily="34" charset="0"/>
              </a:rPr>
              <a:t>Collect &amp; read their responses and begin the next day’s lesson by sharing a few </a:t>
            </a:r>
            <a:r>
              <a:rPr lang="en-US" sz="3200" dirty="0" err="1">
                <a:latin typeface="KG First Time In Forever" panose="02000506000000020003" pitchFamily="2" charset="0"/>
                <a:ea typeface="KBScaredStraight" panose="02000603000000000000" pitchFamily="2" charset="0"/>
                <a:cs typeface="Arial" panose="020B0604020202020204" pitchFamily="34" charset="0"/>
              </a:rPr>
              <a:t>outloud</a:t>
            </a:r>
            <a:r>
              <a:rPr lang="en-US" sz="3200" dirty="0">
                <a:latin typeface="KG First Time In Forever" panose="02000506000000020003" pitchFamily="2" charset="0"/>
                <a:ea typeface="KBScaredStraight" panose="02000603000000000000" pitchFamily="2" charset="0"/>
                <a:cs typeface="Arial" panose="020B0604020202020204" pitchFamily="34" charset="0"/>
              </a:rPr>
              <a:t>.</a:t>
            </a:r>
            <a:endParaRPr lang="en-US" sz="32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G First Time In Forever" panose="02000506000000020003"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a:p>
            <a:pPr marL="342900" indent="-342900">
              <a:buFont typeface="Arial" panose="020B0604020202020204" pitchFamily="34" charset="0"/>
              <a:buChar char="•"/>
            </a:pPr>
            <a:endParaRPr lang="en-US" sz="1500" dirty="0">
              <a:latin typeface="KBScaredStraight" panose="02000603000000000000" pitchFamily="2" charset="0"/>
              <a:ea typeface="KBScaredStraight" panose="02000603000000000000" pitchFamily="2" charset="0"/>
            </a:endParaRPr>
          </a:p>
        </p:txBody>
      </p:sp>
      <p:sp>
        <p:nvSpPr>
          <p:cNvPr id="6" name="TextBox 5"/>
          <p:cNvSpPr txBox="1"/>
          <p:nvPr/>
        </p:nvSpPr>
        <p:spPr>
          <a:xfrm>
            <a:off x="-67235" y="6665567"/>
            <a:ext cx="2653251" cy="253916"/>
          </a:xfrm>
          <a:prstGeom prst="rect">
            <a:avLst/>
          </a:prstGeom>
          <a:noFill/>
        </p:spPr>
        <p:txBody>
          <a:bodyPr wrap="square" rtlCol="0">
            <a:spAutoFit/>
          </a:bodyPr>
          <a:lstStyle/>
          <a:p>
            <a:r>
              <a:rPr lang="en-US" sz="1050" dirty="0">
                <a:latin typeface="KBScaredStraight" panose="02000603000000000000" pitchFamily="2" charset="0"/>
                <a:ea typeface="KBScaredStraight" panose="02000603000000000000" pitchFamily="2" charset="0"/>
              </a:rPr>
              <a:t>© Brain Wrinkles</a:t>
            </a:r>
          </a:p>
        </p:txBody>
      </p:sp>
    </p:spTree>
    <p:extLst>
      <p:ext uri="{BB962C8B-B14F-4D97-AF65-F5344CB8AC3E}">
        <p14:creationId xmlns:p14="http://schemas.microsoft.com/office/powerpoint/2010/main" val="399042863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398913" y="74895"/>
            <a:ext cx="2918171" cy="1177245"/>
          </a:xfrm>
          <a:prstGeom prst="rect">
            <a:avLst/>
          </a:prstGeom>
          <a:noFill/>
        </p:spPr>
        <p:txBody>
          <a:bodyPr wrap="none" lIns="68580" tIns="34290" rIns="68580" bIns="34290">
            <a:spAutoFit/>
          </a:bodyPr>
          <a:lstStyle/>
          <a:p>
            <a:pPr algn="ct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Crystal Ball</a:t>
            </a:r>
          </a:p>
          <a:p>
            <a:pPr algn="ct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Predictions</a:t>
            </a:r>
          </a:p>
        </p:txBody>
      </p:sp>
      <p:pic>
        <p:nvPicPr>
          <p:cNvPr id="19" name="Picture 18"/>
          <p:cNvPicPr>
            <a:picLocks noChangeAspect="1"/>
          </p:cNvPicPr>
          <p:nvPr/>
        </p:nvPicPr>
        <p:blipFill>
          <a:blip r:embed="rId2"/>
          <a:stretch>
            <a:fillRect/>
          </a:stretch>
        </p:blipFill>
        <p:spPr>
          <a:xfrm>
            <a:off x="4571999" y="1836915"/>
            <a:ext cx="4571999" cy="5021085"/>
          </a:xfrm>
          <a:prstGeom prst="rect">
            <a:avLst/>
          </a:prstGeom>
        </p:spPr>
      </p:pic>
      <p:sp>
        <p:nvSpPr>
          <p:cNvPr id="20" name="TextBox 19"/>
          <p:cNvSpPr txBox="1"/>
          <p:nvPr/>
        </p:nvSpPr>
        <p:spPr>
          <a:xfrm>
            <a:off x="4571997" y="1176759"/>
            <a:ext cx="4464582" cy="738664"/>
          </a:xfrm>
          <a:prstGeom prst="rect">
            <a:avLst/>
          </a:prstGeom>
          <a:noFill/>
        </p:spPr>
        <p:txBody>
          <a:bodyPr wrap="square" rtlCol="0">
            <a:spAutoFit/>
          </a:bodyPr>
          <a:lstStyle/>
          <a:p>
            <a:pPr algn="ctr"/>
            <a:r>
              <a:rPr lang="en-US" sz="1400" dirty="0">
                <a:latin typeface="KG First Time In Forever" panose="02000506000000020003" pitchFamily="2" charset="0"/>
                <a:ea typeface="KBScaredStraight" panose="02000603000000000000" pitchFamily="2" charset="0"/>
              </a:rPr>
              <a:t>Based on what we learned about UK, Germany, &amp; Russia’s governments, what do you think each of their economies will be like?</a:t>
            </a:r>
          </a:p>
        </p:txBody>
      </p:sp>
      <p:sp>
        <p:nvSpPr>
          <p:cNvPr id="8" name="Rectangle 7"/>
          <p:cNvSpPr/>
          <p:nvPr/>
        </p:nvSpPr>
        <p:spPr>
          <a:xfrm>
            <a:off x="826914" y="74895"/>
            <a:ext cx="2918171" cy="1177245"/>
          </a:xfrm>
          <a:prstGeom prst="rect">
            <a:avLst/>
          </a:prstGeom>
          <a:noFill/>
        </p:spPr>
        <p:txBody>
          <a:bodyPr wrap="none" lIns="68580" tIns="34290" rIns="68580" bIns="34290">
            <a:spAutoFit/>
          </a:bodyPr>
          <a:lstStyle/>
          <a:p>
            <a:pPr algn="ct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Crystal Ball</a:t>
            </a:r>
          </a:p>
          <a:p>
            <a:pPr algn="ctr"/>
            <a:r>
              <a:rPr lang="en-US" sz="3600" b="1" dirty="0">
                <a:ln w="10160">
                  <a:solidFill>
                    <a:schemeClr val="tx1"/>
                  </a:solidFill>
                  <a:prstDash val="solid"/>
                </a:ln>
                <a:solidFill>
                  <a:schemeClr val="accent3"/>
                </a:solidFill>
                <a:effectLst>
                  <a:outerShdw blurRad="50800" dist="38100" dir="2700000" algn="tl" rotWithShape="0">
                    <a:prstClr val="black">
                      <a:alpha val="40000"/>
                    </a:prstClr>
                  </a:outerShdw>
                </a:effectLst>
                <a:latin typeface="KG Second Chances Solid" panose="02000000000000000000" pitchFamily="2" charset="0"/>
              </a:rPr>
              <a:t>Predictions</a:t>
            </a:r>
          </a:p>
        </p:txBody>
      </p:sp>
      <p:pic>
        <p:nvPicPr>
          <p:cNvPr id="4" name="Picture 3"/>
          <p:cNvPicPr>
            <a:picLocks noChangeAspect="1"/>
          </p:cNvPicPr>
          <p:nvPr/>
        </p:nvPicPr>
        <p:blipFill>
          <a:blip r:embed="rId2"/>
          <a:stretch>
            <a:fillRect/>
          </a:stretch>
        </p:blipFill>
        <p:spPr>
          <a:xfrm>
            <a:off x="0" y="1836915"/>
            <a:ext cx="4571999" cy="5021085"/>
          </a:xfrm>
          <a:prstGeom prst="rect">
            <a:avLst/>
          </a:prstGeom>
        </p:spPr>
      </p:pic>
      <p:sp>
        <p:nvSpPr>
          <p:cNvPr id="9" name="TextBox 8"/>
          <p:cNvSpPr txBox="1"/>
          <p:nvPr/>
        </p:nvSpPr>
        <p:spPr>
          <a:xfrm>
            <a:off x="0" y="1175195"/>
            <a:ext cx="4464582" cy="738664"/>
          </a:xfrm>
          <a:prstGeom prst="rect">
            <a:avLst/>
          </a:prstGeom>
          <a:noFill/>
        </p:spPr>
        <p:txBody>
          <a:bodyPr wrap="square" rtlCol="0">
            <a:spAutoFit/>
          </a:bodyPr>
          <a:lstStyle/>
          <a:p>
            <a:pPr algn="ctr"/>
            <a:r>
              <a:rPr lang="en-US" sz="1400" dirty="0">
                <a:latin typeface="KG First Time In Forever" panose="02000506000000020003" pitchFamily="2" charset="0"/>
                <a:ea typeface="KBScaredStraight" panose="02000603000000000000" pitchFamily="2" charset="0"/>
              </a:rPr>
              <a:t>Based on what we learned about UK, Germany, &amp; Russia’s governments, what do you think each of their economies will be like?</a:t>
            </a:r>
          </a:p>
        </p:txBody>
      </p:sp>
      <p:sp>
        <p:nvSpPr>
          <p:cNvPr id="14" name="Rectangle 13"/>
          <p:cNvSpPr/>
          <p:nvPr/>
        </p:nvSpPr>
        <p:spPr>
          <a:xfrm>
            <a:off x="0" y="0"/>
            <a:ext cx="4572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p:cNvSpPr/>
          <p:nvPr/>
        </p:nvSpPr>
        <p:spPr>
          <a:xfrm>
            <a:off x="0" y="0"/>
            <a:ext cx="9144000" cy="685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extBox 15"/>
          <p:cNvSpPr txBox="1"/>
          <p:nvPr/>
        </p:nvSpPr>
        <p:spPr>
          <a:xfrm>
            <a:off x="-46336" y="6635861"/>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17" name="TextBox 16"/>
          <p:cNvSpPr txBox="1"/>
          <p:nvPr/>
        </p:nvSpPr>
        <p:spPr>
          <a:xfrm>
            <a:off x="4508855" y="6635862"/>
            <a:ext cx="2653250" cy="246221"/>
          </a:xfrm>
          <a:prstGeom prst="rect">
            <a:avLst/>
          </a:prstGeom>
          <a:noFill/>
        </p:spPr>
        <p:txBody>
          <a:bodyPr wrap="square" rtlCol="0">
            <a:spAutoFit/>
          </a:bodyPr>
          <a:lstStyle/>
          <a:p>
            <a:r>
              <a:rPr lang="en-US" sz="1000" dirty="0">
                <a:solidFill>
                  <a:schemeClr val="bg1">
                    <a:lumMod val="50000"/>
                  </a:schemeClr>
                </a:solidFill>
                <a:latin typeface="KBScaredStraight" panose="02000603000000000000" pitchFamily="2" charset="0"/>
                <a:ea typeface="KBScaredStraight" panose="02000603000000000000" pitchFamily="2" charset="0"/>
              </a:rPr>
              <a:t>© Brain Wrinkles</a:t>
            </a:r>
          </a:p>
        </p:txBody>
      </p:sp>
      <p:sp>
        <p:nvSpPr>
          <p:cNvPr id="21" name="TextBox 20"/>
          <p:cNvSpPr txBox="1"/>
          <p:nvPr/>
        </p:nvSpPr>
        <p:spPr>
          <a:xfrm>
            <a:off x="0" y="0"/>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
        <p:nvSpPr>
          <p:cNvPr id="22" name="TextBox 21"/>
          <p:cNvSpPr txBox="1"/>
          <p:nvPr/>
        </p:nvSpPr>
        <p:spPr>
          <a:xfrm>
            <a:off x="4571999" y="-11468"/>
            <a:ext cx="2653250" cy="276999"/>
          </a:xfrm>
          <a:prstGeom prst="rect">
            <a:avLst/>
          </a:prstGeom>
          <a:noFill/>
        </p:spPr>
        <p:txBody>
          <a:bodyPr wrap="square" rtlCol="0">
            <a:spAutoFit/>
          </a:bodyPr>
          <a:lstStyle/>
          <a:p>
            <a:r>
              <a:rPr lang="en-US" sz="1200" dirty="0">
                <a:latin typeface="KBScaredStraight" panose="02000603000000000000" pitchFamily="2" charset="0"/>
                <a:ea typeface="KBScaredStraight" panose="02000603000000000000" pitchFamily="2" charset="0"/>
              </a:rPr>
              <a:t>Name</a:t>
            </a:r>
            <a:r>
              <a:rPr lang="en-US" sz="1000" dirty="0">
                <a:solidFill>
                  <a:schemeClr val="bg1">
                    <a:lumMod val="50000"/>
                  </a:schemeClr>
                </a:solidFill>
                <a:latin typeface="KBScaredStraight" panose="02000603000000000000" pitchFamily="2" charset="0"/>
                <a:ea typeface="KBScaredStraight" panose="02000603000000000000" pitchFamily="2" charset="0"/>
              </a:rPr>
              <a:t>:</a:t>
            </a:r>
          </a:p>
        </p:txBody>
      </p:sp>
    </p:spTree>
    <p:extLst>
      <p:ext uri="{BB962C8B-B14F-4D97-AF65-F5344CB8AC3E}">
        <p14:creationId xmlns:p14="http://schemas.microsoft.com/office/powerpoint/2010/main" val="22917539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8224" y="261588"/>
            <a:ext cx="8027893"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766482" y="570010"/>
            <a:ext cx="7611036" cy="5894705"/>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marL="332833" indent="-332833">
              <a:buFont typeface="Arial" panose="020B0604020202020204" pitchFamily="34" charset="0"/>
              <a:buChar char="•"/>
              <a:defRPr/>
            </a:pPr>
            <a:endParaRPr lang="en-US" sz="801" dirty="0">
              <a:ln w="0"/>
              <a:latin typeface="KG Payphone" panose="02000000000000000000" pitchFamily="2" charset="0"/>
            </a:endParaRPr>
          </a:p>
          <a:p>
            <a:pPr eaLnBrk="1" hangingPunct="1">
              <a:defRPr/>
            </a:pPr>
            <a:r>
              <a:rPr lang="en-US" dirty="0">
                <a:latin typeface="KG First Time In Forever" panose="02000506000000020003" pitchFamily="2" charset="0"/>
                <a:ea typeface="KBScaredStraight" panose="02000603000000000000" pitchFamily="2" charset="0"/>
                <a:cs typeface="Arial" panose="020B0604020202020204" pitchFamily="34" charset="0"/>
              </a:rPr>
              <a:t>Thank you so much for downloading this file. I sincerely hope you find it helpful and that your students learn a lot from it! I look forward to reading your feedback in my store.</a:t>
            </a:r>
          </a:p>
          <a:p>
            <a:pPr eaLnBrk="1" hangingPunct="1">
              <a:defRPr/>
            </a:pPr>
            <a:endParaRPr lang="en-US"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r>
              <a:rPr lang="en-US" dirty="0">
                <a:latin typeface="KG First Time In Forever" panose="02000506000000020003" pitchFamily="2" charset="0"/>
                <a:ea typeface="KBScaredStraight" panose="02000603000000000000" pitchFamily="2" charset="0"/>
                <a:cs typeface="Arial" panose="020B0604020202020204" pitchFamily="34" charset="0"/>
              </a:rPr>
              <a:t>If you like this file, you might want to check out some of my other products that teach social studies topics in creative, engaging, and hands-on ways.</a:t>
            </a:r>
          </a:p>
          <a:p>
            <a:pPr eaLnBrk="1" hangingPunct="1">
              <a:defRPr/>
            </a:pPr>
            <a:endParaRPr lang="en-US" sz="1165"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algn="ct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endParaRPr lang="en-US" sz="1748"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endParaRPr lang="en-US" sz="1456"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r>
              <a:rPr lang="en-US" sz="1748" dirty="0">
                <a:latin typeface="KG First Time In Forever" panose="02000506000000020003" pitchFamily="2" charset="0"/>
                <a:ea typeface="KBScaredStraight" panose="02000603000000000000" pitchFamily="2" charset="0"/>
                <a:cs typeface="Arial" panose="020B0604020202020204" pitchFamily="34" charset="0"/>
              </a:rPr>
              <a:t>Best wishes,</a:t>
            </a:r>
          </a:p>
          <a:p>
            <a:pPr eaLnBrk="1" hangingPunct="1">
              <a:defRPr/>
            </a:pPr>
            <a:r>
              <a:rPr lang="en-US" sz="2912"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483921" y="294573"/>
            <a:ext cx="4012147" cy="881406"/>
          </a:xfrm>
          <a:prstGeom prst="rect">
            <a:avLst/>
          </a:prstGeom>
          <a:noFill/>
        </p:spPr>
        <p:txBody>
          <a:bodyPr wrap="none" lIns="49922" tIns="24961" rIns="49922" bIns="24961">
            <a:spAutoFit/>
          </a:bodyPr>
          <a:lstStyle/>
          <a:p>
            <a:pPr algn="ctr" eaLnBrk="1" hangingPunct="1">
              <a:defRPr/>
            </a:pPr>
            <a:r>
              <a:rPr lang="en-US" sz="5400"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Thank You!</a:t>
            </a:r>
          </a:p>
        </p:txBody>
      </p:sp>
      <p:pic>
        <p:nvPicPr>
          <p:cNvPr id="18438" name="Picture 8">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92080" y="5272746"/>
            <a:ext cx="1188720" cy="1165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screenshot of a cell phone&#10;&#10;Description automatically generated">
            <a:extLst>
              <a:ext uri="{FF2B5EF4-FFF2-40B4-BE49-F238E27FC236}">
                <a16:creationId xmlns:a16="http://schemas.microsoft.com/office/drawing/2014/main" id="{6538F23E-43E4-46FC-8316-1EE10EEED9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2970" y="3289735"/>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0" name="Picture 9" descr="A close up of a sign&#10;&#10;Description automatically generated">
            <a:extLst>
              <a:ext uri="{FF2B5EF4-FFF2-40B4-BE49-F238E27FC236}">
                <a16:creationId xmlns:a16="http://schemas.microsoft.com/office/drawing/2014/main" id="{9161D187-1D66-4381-9971-0950E2FC8C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0733" y="3289735"/>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pic>
        <p:nvPicPr>
          <p:cNvPr id="12" name="Picture 11" descr="A close up of a sign&#10;&#10;Description automatically generated">
            <a:extLst>
              <a:ext uri="{FF2B5EF4-FFF2-40B4-BE49-F238E27FC236}">
                <a16:creationId xmlns:a16="http://schemas.microsoft.com/office/drawing/2014/main" id="{AF0478B6-266E-482C-A8BB-E59BA68320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94867" y="3289735"/>
            <a:ext cx="2438400" cy="1828800"/>
          </a:xfrm>
          <a:prstGeom prst="rect">
            <a:avLst/>
          </a:prstGeom>
          <a:ln w="38100">
            <a:solidFill>
              <a:schemeClr val="tx1"/>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078795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blipFill dpi="0" rotWithShape="1">
            <a:blip r:embed="rId2"/>
            <a:srcRect/>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16859" y="261588"/>
            <a:ext cx="8364070" cy="6269691"/>
          </a:xfrm>
          <a:prstGeom prst="rect">
            <a:avLst/>
          </a:prstGeom>
          <a:solidFill>
            <a:schemeClr val="bg1"/>
          </a:solidFill>
          <a:ln w="5715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191"/>
          </a:p>
        </p:txBody>
      </p:sp>
      <p:sp>
        <p:nvSpPr>
          <p:cNvPr id="30" name="Rectangle 29"/>
          <p:cNvSpPr/>
          <p:nvPr/>
        </p:nvSpPr>
        <p:spPr>
          <a:xfrm>
            <a:off x="551329" y="294155"/>
            <a:ext cx="8108577" cy="5617129"/>
          </a:xfrm>
          <a:prstGeom prst="rect">
            <a:avLst/>
          </a:prstGeom>
          <a:noFill/>
        </p:spPr>
        <p:txBody>
          <a:bodyPr wrap="square" lIns="66563" tIns="33281" rIns="66563" bIns="33281">
            <a:spAutoFit/>
          </a:bodyPr>
          <a:lstStyle/>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marL="332833" indent="-332833">
              <a:buFont typeface="Arial" panose="020B0604020202020204" pitchFamily="34" charset="0"/>
              <a:buChar char="•"/>
              <a:defRPr/>
            </a:pPr>
            <a:endParaRPr lang="en-US" sz="1019" dirty="0">
              <a:ln w="0"/>
              <a:latin typeface="KG Payphone" panose="02000000000000000000" pitchFamily="2" charset="0"/>
            </a:endParaRPr>
          </a:p>
          <a:p>
            <a:pPr eaLnBrk="1" hangingPunct="1">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 Brain Wrinkles. Your download includes a limited use license from Brain Wrinkles. The purchaser may use the resource for </a:t>
            </a:r>
            <a:r>
              <a:rPr lang="en-US" sz="1400" b="1" dirty="0">
                <a:solidFill>
                  <a:schemeClr val="accent1">
                    <a:lumMod val="75000"/>
                  </a:schemeClr>
                </a:solidFill>
                <a:latin typeface="KG First Time In Forever" panose="02000506000000020003" pitchFamily="2" charset="0"/>
                <a:ea typeface="KBScaredStraight" panose="02000603000000000000" pitchFamily="2" charset="0"/>
                <a:cs typeface="Arial" panose="020B0604020202020204" pitchFamily="34" charset="0"/>
              </a:rPr>
              <a:t>personal classroom use only</a:t>
            </a:r>
            <a:r>
              <a:rPr lang="en-US" sz="1400" dirty="0">
                <a:latin typeface="KG First Time In Forever" panose="02000506000000020003" pitchFamily="2" charset="0"/>
                <a:ea typeface="KBScaredStraight" panose="02000603000000000000" pitchFamily="2" charset="0"/>
                <a:cs typeface="Arial" panose="020B0604020202020204" pitchFamily="34" charset="0"/>
              </a:rPr>
              <a:t>. The license is not transferable to another person. Other teachers should purchase their own license through my store. </a:t>
            </a:r>
          </a:p>
          <a:p>
            <a:pPr eaLnBrk="1" hangingPunct="1">
              <a:defRPr/>
            </a:pPr>
            <a:endParaRPr lang="en-US" sz="1400"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This resource is </a:t>
            </a:r>
            <a:r>
              <a:rPr lang="en-US" sz="1400" b="1" u="sng" dirty="0">
                <a:solidFill>
                  <a:schemeClr val="accent1">
                    <a:lumMod val="75000"/>
                  </a:schemeClr>
                </a:solidFill>
                <a:latin typeface="KG First Time In Forever" panose="02000506000000020003" pitchFamily="2" charset="0"/>
                <a:ea typeface="KBScaredStraight" panose="02000603000000000000" pitchFamily="2" charset="0"/>
                <a:cs typeface="Arial" panose="020B0604020202020204" pitchFamily="34" charset="0"/>
              </a:rPr>
              <a:t>not</a:t>
            </a:r>
            <a:r>
              <a:rPr lang="en-US" sz="1400" dirty="0">
                <a:solidFill>
                  <a:srgbClr val="3FBBEE"/>
                </a:solidFill>
                <a:latin typeface="KG First Time In Forever" panose="02000506000000020003" pitchFamily="2" charset="0"/>
                <a:ea typeface="KBScaredStraight" panose="02000603000000000000" pitchFamily="2" charset="0"/>
                <a:cs typeface="Arial" panose="020B0604020202020204" pitchFamily="34" charset="0"/>
              </a:rPr>
              <a:t> </a:t>
            </a:r>
            <a:r>
              <a:rPr lang="en-US" sz="1400" dirty="0">
                <a:latin typeface="KG First Time In Forever" panose="02000506000000020003" pitchFamily="2" charset="0"/>
                <a:ea typeface="KBScaredStraight" panose="02000603000000000000" pitchFamily="2" charset="0"/>
                <a:cs typeface="Arial" panose="020B0604020202020204" pitchFamily="34" charset="0"/>
              </a:rPr>
              <a:t>to be used:</a:t>
            </a:r>
          </a:p>
          <a:p>
            <a:pPr marL="156016" indent="-156016">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By an entire grade level, school, or district without purchasing the proper number of licenses. For school/district licenses at a discount, please contact me.</a:t>
            </a:r>
          </a:p>
          <a:p>
            <a:pPr marL="156016" indent="-156016">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As part of a product listed for sale or for free by another individual.</a:t>
            </a:r>
          </a:p>
          <a:p>
            <a:pPr marL="156016" indent="-156016">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On shared databases.</a:t>
            </a:r>
          </a:p>
          <a:p>
            <a:pPr marL="156016" indent="-156016">
              <a:buFont typeface="Arial" panose="020B0604020202020204" pitchFamily="34" charset="0"/>
              <a:buChar char="•"/>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Online in any way other than on password-protected website for student use only. </a:t>
            </a:r>
          </a:p>
          <a:p>
            <a:pPr eaLnBrk="1" hangingPunct="1">
              <a:defRPr/>
            </a:pPr>
            <a:endParaRPr lang="en-US" sz="1400"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 Copyright Brain Wrinkles. All rights reserved. Permission is granted to copy pages specifically designed for student or teacher use by the </a:t>
            </a:r>
            <a:r>
              <a:rPr lang="en-US" sz="1400" b="1" dirty="0">
                <a:latin typeface="KG First Time In Forever" panose="02000506000000020003" pitchFamily="2" charset="0"/>
                <a:ea typeface="KBScaredStraight" panose="02000603000000000000" pitchFamily="2" charset="0"/>
                <a:cs typeface="Arial" panose="020B0604020202020204" pitchFamily="34" charset="0"/>
              </a:rPr>
              <a:t>original purchaser </a:t>
            </a:r>
            <a:r>
              <a:rPr lang="en-US" sz="1400" dirty="0">
                <a:latin typeface="KG First Time In Forever" panose="02000506000000020003" pitchFamily="2" charset="0"/>
                <a:ea typeface="KBScaredStraight" panose="02000603000000000000" pitchFamily="2" charset="0"/>
                <a:cs typeface="Arial" panose="020B0604020202020204" pitchFamily="34" charset="0"/>
              </a:rPr>
              <a:t>or licensee. The reproduction of any other part of this product is strictly prohibited. Copying any part of this product and placing it on the Internet in any form (even a personal/classroom website) is strictly forbidden. Doing so makes it possible for an Internet search to make the document available on the Internet, free of charge, and is a violation of the Digital Millennium Copyright Act (DMCA).</a:t>
            </a:r>
          </a:p>
          <a:p>
            <a:pPr eaLnBrk="1" hangingPunct="1">
              <a:defRPr/>
            </a:pPr>
            <a:endParaRPr lang="en-US" sz="1400" dirty="0">
              <a:latin typeface="KG First Time In Forever" panose="02000506000000020003" pitchFamily="2" charset="0"/>
              <a:ea typeface="KBScaredStraight" panose="02000603000000000000" pitchFamily="2" charset="0"/>
              <a:cs typeface="Arial" panose="020B0604020202020204" pitchFamily="34" charset="0"/>
            </a:endParaRPr>
          </a:p>
          <a:p>
            <a:pPr eaLnBrk="1" hangingPunct="1">
              <a:defRPr/>
            </a:pPr>
            <a:r>
              <a:rPr lang="en-US" sz="1400" dirty="0">
                <a:latin typeface="KG First Time In Forever" panose="02000506000000020003" pitchFamily="2" charset="0"/>
                <a:ea typeface="KBScaredStraight" panose="02000603000000000000" pitchFamily="2" charset="0"/>
                <a:cs typeface="Arial" panose="020B0604020202020204" pitchFamily="34" charset="0"/>
              </a:rPr>
              <a:t>Thank you,</a:t>
            </a:r>
          </a:p>
          <a:p>
            <a:pPr eaLnBrk="1" hangingPunct="1">
              <a:defRPr/>
            </a:pPr>
            <a:r>
              <a:rPr lang="en-US" sz="2621" dirty="0">
                <a:solidFill>
                  <a:srgbClr val="0AB5AC"/>
                </a:solidFill>
                <a:latin typeface="KG Eyes Wide Open" panose="02000506000000020004" pitchFamily="2" charset="0"/>
                <a:ea typeface="KBScaredStraight" panose="02000603000000000000" pitchFamily="2" charset="0"/>
                <a:cs typeface="Arial" panose="020B0604020202020204" pitchFamily="34" charset="0"/>
              </a:rPr>
              <a:t>Ansley at Brain Wrinkles </a:t>
            </a:r>
          </a:p>
          <a:p>
            <a:pPr eaLnBrk="1" hangingPunct="1">
              <a:defRPr/>
            </a:pPr>
            <a:endParaRPr lang="en-US" sz="1748" dirty="0">
              <a:ln w="0"/>
              <a:latin typeface="KG Payphone" panose="02000000000000000000" pitchFamily="2" charset="0"/>
            </a:endParaRPr>
          </a:p>
        </p:txBody>
      </p:sp>
      <p:sp>
        <p:nvSpPr>
          <p:cNvPr id="8" name="Rectangle 7"/>
          <p:cNvSpPr/>
          <p:nvPr/>
        </p:nvSpPr>
        <p:spPr>
          <a:xfrm>
            <a:off x="2362160" y="294573"/>
            <a:ext cx="4255675" cy="789843"/>
          </a:xfrm>
          <a:prstGeom prst="rect">
            <a:avLst/>
          </a:prstGeom>
          <a:noFill/>
        </p:spPr>
        <p:txBody>
          <a:bodyPr wrap="none" lIns="49922" tIns="24961" rIns="49922" bIns="24961">
            <a:spAutoFit/>
          </a:bodyPr>
          <a:lstStyle/>
          <a:p>
            <a:pPr algn="ctr" eaLnBrk="1" hangingPunct="1">
              <a:defRPr/>
            </a:pPr>
            <a:r>
              <a:rPr lang="en-US" sz="4805" b="1" dirty="0">
                <a:ln w="28575">
                  <a:solidFill>
                    <a:sysClr val="windowText" lastClr="000000"/>
                  </a:solidFill>
                  <a:prstDash val="solid"/>
                </a:ln>
                <a:solidFill>
                  <a:srgbClr val="0AB5AC"/>
                </a:solidFill>
                <a:effectLst>
                  <a:outerShdw blurRad="50800" dist="38100" dir="2700000" algn="tl" rotWithShape="0">
                    <a:prstClr val="black">
                      <a:alpha val="40000"/>
                    </a:prstClr>
                  </a:outerShdw>
                </a:effectLst>
                <a:latin typeface="KG Second Chances Solid" panose="02000000000000000000" pitchFamily="2" charset="0"/>
              </a:rPr>
              <a:t>Terms of Use</a:t>
            </a:r>
          </a:p>
        </p:txBody>
      </p:sp>
      <p:pic>
        <p:nvPicPr>
          <p:cNvPr id="19462"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15" y="5475160"/>
            <a:ext cx="815228" cy="79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p:cNvSpPr txBox="1"/>
          <p:nvPr/>
        </p:nvSpPr>
        <p:spPr>
          <a:xfrm>
            <a:off x="5684744" y="5348679"/>
            <a:ext cx="2975162" cy="430887"/>
          </a:xfrm>
          <a:prstGeom prst="rect">
            <a:avLst/>
          </a:prstGeom>
          <a:noFill/>
        </p:spPr>
        <p:txBody>
          <a:bodyPr>
            <a:spAutoFit/>
          </a:bodyPr>
          <a:lstStyle/>
          <a:p>
            <a:pPr algn="ctr" eaLnBrk="1" hangingPunct="1">
              <a:defRPr/>
            </a:pPr>
            <a:r>
              <a:rPr lang="en-US" sz="1100" dirty="0">
                <a:latin typeface="KG First Time In Forever" panose="02000506000000020003" pitchFamily="2" charset="0"/>
                <a:ea typeface="KBScaredStraight" panose="02000603000000000000" pitchFamily="2" charset="0"/>
              </a:rPr>
              <a:t>Clipart, fonts, &amp; digital papers for this product were purchased from:</a:t>
            </a:r>
          </a:p>
        </p:txBody>
      </p:sp>
      <p:pic>
        <p:nvPicPr>
          <p:cNvPr id="19464"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5598" y="5852619"/>
            <a:ext cx="500063" cy="4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hlinkClick r:id="rId7"/>
          </p:cNvPr>
          <p:cNvPicPr>
            <a:picLocks noChangeAspect="1"/>
          </p:cNvPicPr>
          <p:nvPr/>
        </p:nvPicPr>
        <p:blipFill>
          <a:blip r:embed="rId8"/>
          <a:stretch>
            <a:fillRect/>
          </a:stretch>
        </p:blipFill>
        <p:spPr>
          <a:xfrm>
            <a:off x="7996684" y="5874370"/>
            <a:ext cx="518247" cy="514350"/>
          </a:xfrm>
          <a:prstGeom prst="rect">
            <a:avLst/>
          </a:prstGeom>
          <a:ln>
            <a:solidFill>
              <a:schemeClr val="tx1"/>
            </a:solidFill>
          </a:ln>
        </p:spPr>
      </p:pic>
    </p:spTree>
    <p:extLst>
      <p:ext uri="{BB962C8B-B14F-4D97-AF65-F5344CB8AC3E}">
        <p14:creationId xmlns:p14="http://schemas.microsoft.com/office/powerpoint/2010/main" val="2575459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5400000">
            <a:off x="6568079" y="3025044"/>
            <a:ext cx="4064574" cy="807913"/>
          </a:xfrm>
          <a:prstGeom prst="rect">
            <a:avLst/>
          </a:prstGeom>
          <a:noFill/>
        </p:spPr>
        <p:txBody>
          <a:bodyPr wrap="none" lIns="68580" tIns="34290" rIns="68580" bIns="34290">
            <a:spAutoFit/>
          </a:bodyPr>
          <a:lstStyle/>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Governments of Europe</a:t>
            </a:r>
          </a:p>
          <a:p>
            <a:pPr algn="ctr"/>
            <a:r>
              <a:rPr lang="en-US" sz="2400" b="1" dirty="0">
                <a:ln w="28575">
                  <a:solidFill>
                    <a:sysClr val="windowText" lastClr="000000"/>
                  </a:solidFill>
                  <a:prstDash val="solid"/>
                </a:ln>
                <a:solidFill>
                  <a:srgbClr val="FFFFFF"/>
                </a:solidFill>
                <a:effectLst>
                  <a:outerShdw blurRad="38100" dist="22860" dir="5400000" algn="tl" rotWithShape="0">
                    <a:srgbClr val="000000">
                      <a:alpha val="30000"/>
                    </a:srgbClr>
                  </a:outerShdw>
                </a:effectLst>
                <a:latin typeface="KG Second Chances Solid" panose="02000000000000000000" pitchFamily="2" charset="0"/>
              </a:rPr>
              <a:t>CLOZE Notes 2</a:t>
            </a:r>
          </a:p>
        </p:txBody>
      </p:sp>
      <p:sp>
        <p:nvSpPr>
          <p:cNvPr id="6" name="TextBox 5"/>
          <p:cNvSpPr txBox="1"/>
          <p:nvPr/>
        </p:nvSpPr>
        <p:spPr>
          <a:xfrm rot="5400000">
            <a:off x="903987" y="-656734"/>
            <a:ext cx="6642848" cy="8171468"/>
          </a:xfrm>
          <a:prstGeom prst="rect">
            <a:avLst/>
          </a:prstGeom>
          <a:noFill/>
        </p:spPr>
        <p:txBody>
          <a:bodyPr wrap="square" rtlCol="0">
            <a:spAutoFit/>
          </a:bodyPr>
          <a:lstStyle/>
          <a:p>
            <a:pPr>
              <a:defRPr/>
            </a:pPr>
            <a:r>
              <a:rPr lang="en-US" sz="1250" b="1" dirty="0">
                <a:solidFill>
                  <a:sysClr val="windowText" lastClr="000000"/>
                </a:solidFill>
                <a:latin typeface="KG First Time In Forever" panose="02000506000000020003" pitchFamily="2" charset="0"/>
                <a:ea typeface="KBScaredStraight" panose="02000603000000000000" pitchFamily="2" charset="0"/>
              </a:rPr>
              <a:t>Let’s Review</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Know the difference when it comes to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defRPr/>
            </a:pPr>
            <a:r>
              <a:rPr lang="en-US" sz="1250" b="1" dirty="0">
                <a:latin typeface="KG First Time In Forever" panose="02000506000000020003" pitchFamily="2" charset="0"/>
                <a:ea typeface="KBScaredStraight" panose="02000603000000000000" pitchFamily="2" charset="0"/>
              </a:rPr>
              <a:t>Chief Executive: </a:t>
            </a:r>
            <a:r>
              <a:rPr lang="en-US" sz="1250" dirty="0">
                <a:latin typeface="KG First Time In Forever" panose="02000506000000020003" pitchFamily="2" charset="0"/>
                <a:ea typeface="KBScaredStraight" panose="02000603000000000000" pitchFamily="2" charset="0"/>
              </a:rPr>
              <a:t>is the Head of Government; this is a country’s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who manages the day-to-day activities of the government.</a:t>
            </a:r>
          </a:p>
          <a:p>
            <a:pPr marL="171450" indent="-171450">
              <a:buFont typeface="Arial" panose="020B0604020202020204" pitchFamily="34" charset="0"/>
              <a:buChar char="•"/>
              <a:defRPr/>
            </a:pPr>
            <a:r>
              <a:rPr lang="en-US" sz="1250" b="1" dirty="0">
                <a:latin typeface="KG First Time In Forever" panose="02000506000000020003" pitchFamily="2" charset="0"/>
                <a:ea typeface="KBScaredStraight" panose="02000603000000000000" pitchFamily="2" charset="0"/>
              </a:rPr>
              <a:t>Head of State: </a:t>
            </a:r>
            <a:r>
              <a:rPr lang="en-US" sz="1250" dirty="0">
                <a:latin typeface="KG First Time In Forever" panose="02000506000000020003" pitchFamily="2" charset="0"/>
                <a:ea typeface="KBScaredStraight" panose="02000603000000000000" pitchFamily="2" charset="0"/>
              </a:rPr>
              <a:t>is a leader who officially represents the nation during ceremonial events, but in reality holds very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a:t>
            </a:r>
          </a:p>
          <a:p>
            <a:pPr>
              <a:defRPr/>
            </a:pPr>
            <a:endParaRPr lang="en-US" sz="1250" dirty="0">
              <a:latin typeface="KG First Time In Forever" panose="02000506000000020003" pitchFamily="2" charset="0"/>
              <a:ea typeface="KBScaredStraight" panose="02000603000000000000" pitchFamily="2" charset="0"/>
            </a:endParaRPr>
          </a:p>
          <a:p>
            <a:pPr>
              <a:defRPr/>
            </a:pPr>
            <a:r>
              <a:rPr lang="en-US" sz="1250" b="1" dirty="0">
                <a:latin typeface="KG First Time In Forever" panose="02000506000000020003" pitchFamily="2" charset="0"/>
                <a:ea typeface="KBScaredStraight" panose="02000603000000000000" pitchFamily="2" charset="0"/>
              </a:rPr>
              <a:t>UNITED KINGDOM</a:t>
            </a:r>
          </a:p>
          <a:p>
            <a:pPr>
              <a:defRPr/>
            </a:pPr>
            <a:r>
              <a:rPr lang="en-US" sz="1250" b="1" dirty="0">
                <a:latin typeface="KG First Time In Forever" panose="02000506000000020003" pitchFamily="2" charset="0"/>
                <a:ea typeface="KBScaredStraight" panose="02000603000000000000" pitchFamily="2" charset="0"/>
              </a:rPr>
              <a:t>Background</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In the past, the United Kingdom was a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reigning king or queen had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and British citizens had little to no right to participate in government.</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Today, the monarch still reigns, but has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in the country’s government.</a:t>
            </a:r>
          </a:p>
          <a:p>
            <a:endParaRPr lang="en-US" sz="1250" dirty="0">
              <a:solidFill>
                <a:sysClr val="windowText" lastClr="000000"/>
              </a:solidFill>
              <a:latin typeface="KG First Time In Forever" panose="02000506000000020003" pitchFamily="2" charset="0"/>
              <a:ea typeface="KBScaredStraight" panose="02000603000000000000" pitchFamily="2" charset="0"/>
            </a:endParaRPr>
          </a:p>
          <a:p>
            <a:r>
              <a:rPr lang="en-US" sz="1250" b="1" dirty="0">
                <a:solidFill>
                  <a:sysClr val="windowText" lastClr="000000"/>
                </a:solidFill>
                <a:latin typeface="KG First Time In Forever" panose="02000506000000020003" pitchFamily="2" charset="0"/>
                <a:ea typeface="KBScaredStraight" panose="02000603000000000000" pitchFamily="2" charset="0"/>
              </a:rPr>
              <a:t>Leadership</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is the chief executive of the national government that holds the most political power.</a:t>
            </a:r>
          </a:p>
          <a:p>
            <a:pPr marL="171450" indent="-171450">
              <a:buFont typeface="Arial" panose="020B0604020202020204" pitchFamily="34" charset="0"/>
              <a:buChar char="•"/>
            </a:pPr>
            <a:r>
              <a:rPr lang="en-US" sz="1250" dirty="0">
                <a:latin typeface="KG First Time In Forever" panose="02000506000000020003" pitchFamily="2" charset="0"/>
                <a:ea typeface="KBScaredStraight" panose="02000603000000000000" pitchFamily="2" charset="0"/>
              </a:rPr>
              <a:t>He or she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latin typeface="KG First Time In Forever" panose="02000506000000020003" pitchFamily="2" charset="0"/>
                <a:ea typeface="KBScaredStraight" panose="02000603000000000000" pitchFamily="2" charset="0"/>
              </a:rPr>
              <a:t>in making and enforcing laws in the UK.</a:t>
            </a:r>
            <a:endParaRPr lang="en-US" sz="1250" dirty="0">
              <a:solidFill>
                <a:sysClr val="windowText" lastClr="000000"/>
              </a:solidFill>
              <a:latin typeface="KG First Time In Forever" panose="02000506000000020003" pitchFamily="2" charset="0"/>
              <a:ea typeface="KBScaredStraight" panose="02000603000000000000" pitchFamily="2" charset="0"/>
            </a:endParaRP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solidFill>
                  <a:sysClr val="windowText" lastClr="000000"/>
                </a:solidFill>
                <a:latin typeface="KG First Time In Forever" panose="02000506000000020003" pitchFamily="2" charset="0"/>
                <a:ea typeface="KBScaredStraight" panose="02000603000000000000" pitchFamily="2" charset="0"/>
              </a:rPr>
              <a:t> is the head of state who performs mostly ceremonial duties and holds little political power.</a:t>
            </a:r>
          </a:p>
          <a:p>
            <a:pPr marL="171450" indent="-171450">
              <a:buFont typeface="Arial" panose="020B0604020202020204" pitchFamily="34" charset="0"/>
              <a:buChar char="•"/>
            </a:pP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This role is restricted by the constitution of the United Kingdom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rPr>
              <a:t>).</a:t>
            </a:r>
          </a:p>
          <a:p>
            <a:endParaRPr lang="en-US" altLang="en-US" sz="1250" dirty="0">
              <a:latin typeface="KG First Time In Forever" panose="02000506000000020003" pitchFamily="2" charset="0"/>
              <a:ea typeface="KBScaredStraight" panose="02000603000000000000" pitchFamily="2" charset="0"/>
              <a:cs typeface="KBScaredStraight" panose="02000603000000000000" pitchFamily="2" charset="0"/>
            </a:endParaRPr>
          </a:p>
          <a:p>
            <a:r>
              <a:rPr lang="en-US" altLang="en-US" sz="1250" b="1" dirty="0">
                <a:latin typeface="KG First Time In Forever" panose="02000506000000020003" pitchFamily="2" charset="0"/>
                <a:ea typeface="KBScaredStraight" panose="02000603000000000000" pitchFamily="2" charset="0"/>
                <a:cs typeface="KBScaredStraight" panose="02000603000000000000" pitchFamily="2" charset="0"/>
              </a:rPr>
              <a:t>How Leaders Are Chosen</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a:t>
            </a:r>
            <a:r>
              <a:rPr lang="en-US" sz="1250" b="1" dirty="0">
                <a:solidFill>
                  <a:sysClr val="windowText" lastClr="000000"/>
                </a:solidFill>
                <a:latin typeface="KG First Time In Forever" panose="02000506000000020003" pitchFamily="2" charset="0"/>
                <a:ea typeface="KBScaredStraight" panose="02000603000000000000" pitchFamily="2" charset="0"/>
              </a:rPr>
              <a:t>prime minister </a:t>
            </a:r>
            <a:r>
              <a:rPr lang="en-US" sz="1250" dirty="0">
                <a:solidFill>
                  <a:sysClr val="windowText" lastClr="000000"/>
                </a:solidFill>
                <a:latin typeface="KG First Time In Forever" panose="02000506000000020003" pitchFamily="2" charset="0"/>
                <a:ea typeface="KBScaredStraight" panose="02000603000000000000" pitchFamily="2" charset="0"/>
              </a:rPr>
              <a:t>is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in parliament from the majority party.</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Citizens elect members of parliament, and then the members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solidFill>
                  <a:sysClr val="windowText" lastClr="000000"/>
                </a:solidFill>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British </a:t>
            </a:r>
            <a:r>
              <a:rPr lang="en-US" sz="1250" b="1" dirty="0">
                <a:solidFill>
                  <a:sysClr val="windowText" lastClr="000000"/>
                </a:solidFill>
                <a:latin typeface="KG First Time In Forever" panose="02000506000000020003" pitchFamily="2" charset="0"/>
                <a:ea typeface="KBScaredStraight" panose="02000603000000000000" pitchFamily="2" charset="0"/>
              </a:rPr>
              <a:t>monarch</a:t>
            </a:r>
            <a:r>
              <a:rPr lang="en-US" sz="1250" dirty="0">
                <a:solidFill>
                  <a:sysClr val="windowText" lastClr="000000"/>
                </a:solidFill>
                <a:latin typeface="KG First Time In Forever" panose="02000506000000020003" pitchFamily="2" charset="0"/>
                <a:ea typeface="KBScaredStraight" panose="02000603000000000000" pitchFamily="2" charset="0"/>
              </a:rPr>
              <a:t> is a position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solidFill>
                  <a:sysClr val="windowText" lastClr="000000"/>
                </a:solidFill>
                <a:latin typeface="KG First Time In Forever" panose="02000506000000020003" pitchFamily="2" charset="0"/>
                <a:ea typeface="KBScaredStraight" panose="02000603000000000000" pitchFamily="2" charset="0"/>
              </a:rPr>
              <a:t> through the family line</a:t>
            </a:r>
            <a:r>
              <a:rPr lang="en-US" sz="1250" dirty="0">
                <a:latin typeface="KG First Time In Forever" panose="02000506000000020003" pitchFamily="2" charset="0"/>
                <a:ea typeface="KBScaredStraight" panose="02000603000000000000" pitchFamily="2" charset="0"/>
              </a:rPr>
              <a:t>.</a:t>
            </a:r>
          </a:p>
          <a:p>
            <a:endParaRPr lang="en-US" sz="1250" dirty="0">
              <a:latin typeface="KG First Time In Forever" panose="02000506000000020003" pitchFamily="2" charset="0"/>
              <a:ea typeface="KBScaredStraight" panose="02000603000000000000" pitchFamily="2" charset="0"/>
            </a:endParaRPr>
          </a:p>
          <a:p>
            <a:r>
              <a:rPr lang="en-US" sz="1250" b="1" dirty="0">
                <a:latin typeface="KG First Time In Forever" panose="02000506000000020003" pitchFamily="2" charset="0"/>
                <a:ea typeface="KBScaredStraight" panose="02000603000000000000" pitchFamily="2" charset="0"/>
              </a:rPr>
              <a:t>Legislature</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United Kingdom’s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is called Parliament.</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 </a:t>
            </a:r>
            <a:r>
              <a:rPr lang="en-US" sz="1250" dirty="0">
                <a:solidFill>
                  <a:sysClr val="windowText" lastClr="000000"/>
                </a:solidFill>
                <a:latin typeface="KG First Time In Forever" panose="02000506000000020003" pitchFamily="2" charset="0"/>
                <a:ea typeface="KBScaredStraight" panose="02000603000000000000" pitchFamily="2" charset="0"/>
              </a:rPr>
              <a:t>are called the House of Lords and the House of Commons.</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Members of the House of Lords are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solidFill>
                  <a:sysClr val="windowText" lastClr="000000"/>
                </a:solidFill>
                <a:latin typeface="KG First Time In Forever" panose="02000506000000020003" pitchFamily="2" charset="0"/>
                <a:ea typeface="KBScaredStraight" panose="02000603000000000000" pitchFamily="2" charset="0"/>
              </a:rPr>
              <a:t> to the position.</a:t>
            </a:r>
          </a:p>
          <a:p>
            <a:pPr marL="171450" indent="-171450">
              <a:buFont typeface="Arial" panose="020B0604020202020204" pitchFamily="34" charset="0"/>
              <a:buChar char="•"/>
            </a:pPr>
            <a:r>
              <a:rPr lang="en-US" sz="1250" dirty="0">
                <a:solidFill>
                  <a:sysClr val="windowText" lastClr="000000"/>
                </a:solidFill>
                <a:latin typeface="KG First Time In Forever" panose="02000506000000020003" pitchFamily="2" charset="0"/>
                <a:ea typeface="KBScaredStraight" panose="02000603000000000000" pitchFamily="2" charset="0"/>
              </a:rPr>
              <a:t>Members in the House of Commons are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solidFill>
                  <a:sysClr val="windowText" lastClr="000000"/>
                </a:solidFill>
                <a:latin typeface="KG First Time In Forever" panose="02000506000000020003" pitchFamily="2" charset="0"/>
                <a:ea typeface="KBScaredStraight" panose="02000603000000000000" pitchFamily="2" charset="0"/>
              </a:rPr>
              <a:t> by Britain’s citizens.</a:t>
            </a:r>
          </a:p>
          <a:p>
            <a:endParaRPr lang="en-US" sz="1250" dirty="0">
              <a:solidFill>
                <a:sysClr val="windowText" lastClr="000000"/>
              </a:solidFill>
              <a:latin typeface="KG First Time In Forever" panose="02000506000000020003" pitchFamily="2" charset="0"/>
              <a:ea typeface="KBScaredStraight" panose="02000603000000000000" pitchFamily="2" charset="0"/>
            </a:endParaRPr>
          </a:p>
          <a:p>
            <a:r>
              <a:rPr lang="en-US" sz="1250" b="1" dirty="0">
                <a:solidFill>
                  <a:sysClr val="windowText" lastClr="000000"/>
                </a:solidFill>
                <a:latin typeface="KG First Time In Forever" panose="02000506000000020003" pitchFamily="2" charset="0"/>
                <a:ea typeface="KBScaredStraight" panose="02000603000000000000" pitchFamily="2" charset="0"/>
              </a:rPr>
              <a:t>House of Commons</a:t>
            </a:r>
          </a:p>
          <a:p>
            <a:pPr marL="171450" indent="-171450">
              <a:buFont typeface="Arial" panose="020B0604020202020204" pitchFamily="34" charset="0"/>
              <a:buChar char="•"/>
            </a:pPr>
            <a:r>
              <a:rPr lang="en-US" sz="1250" dirty="0">
                <a:latin typeface="KG First Time In Forever" panose="02000506000000020003" pitchFamily="2" charset="0"/>
                <a:ea typeface="KBScaredStraight" panose="02000603000000000000" pitchFamily="2" charset="0"/>
              </a:rPr>
              <a:t>UK’s citizens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a:t>
            </a:r>
          </a:p>
          <a:p>
            <a:pPr marL="171450" indent="-171450">
              <a:buFont typeface="Arial" panose="020B0604020202020204" pitchFamily="34" charset="0"/>
              <a:buChar char="•"/>
            </a:pPr>
            <a:r>
              <a:rPr lang="en-US" sz="1250" dirty="0">
                <a:latin typeface="KG First Time In Forever" panose="02000506000000020003" pitchFamily="2" charset="0"/>
                <a:ea typeface="KBScaredStraight" panose="02000603000000000000" pitchFamily="2" charset="0"/>
              </a:rPr>
              <a:t>646 members total: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 40 from Wales, 59 from Scotland, and 18 from Northern Ireland</a:t>
            </a:r>
          </a:p>
          <a:p>
            <a:pPr marL="171450" indent="-171450">
              <a:buFont typeface="Arial" panose="020B0604020202020204" pitchFamily="34" charset="0"/>
              <a:buChar char="•"/>
            </a:pPr>
            <a:r>
              <a:rPr lang="en-US" sz="1250" dirty="0">
                <a:latin typeface="KG First Time In Forever" panose="02000506000000020003" pitchFamily="2" charset="0"/>
                <a:ea typeface="KBScaredStraight" panose="02000603000000000000" pitchFamily="2" charset="0"/>
              </a:rPr>
              <a:t>This branch controls the </a:t>
            </a:r>
            <a:r>
              <a:rPr lang="en-US" sz="1250" dirty="0">
                <a:latin typeface="Tahoma" panose="020B0604030504040204" pitchFamily="34" charset="0"/>
                <a:ea typeface="Tahoma" panose="020B0604030504040204" pitchFamily="34" charset="0"/>
                <a:cs typeface="Tahoma" panose="020B0604030504040204" pitchFamily="34" charset="0"/>
              </a:rPr>
              <a:t>________________________</a:t>
            </a:r>
            <a:r>
              <a:rPr lang="en-US" sz="1250" dirty="0">
                <a:latin typeface="KG First Time In Forever" panose="02000506000000020003" pitchFamily="2" charset="0"/>
                <a:ea typeface="KBScaredStraight" panose="02000603000000000000" pitchFamily="2" charset="0"/>
              </a:rPr>
              <a:t>(has lots of power).</a:t>
            </a:r>
            <a:endParaRPr lang="en-US" sz="1250" b="1" dirty="0">
              <a:solidFill>
                <a:sysClr val="windowText" lastClr="000000"/>
              </a:solidFill>
              <a:latin typeface="KG First Time In Forever" panose="02000506000000020003" pitchFamily="2" charset="0"/>
              <a:ea typeface="KBScaredStraight" panose="02000603000000000000" pitchFamily="2" charset="0"/>
            </a:endParaRPr>
          </a:p>
        </p:txBody>
      </p:sp>
      <p:sp>
        <p:nvSpPr>
          <p:cNvPr id="8" name="Rectangle 7"/>
          <p:cNvSpPr/>
          <p:nvPr/>
        </p:nvSpPr>
        <p:spPr>
          <a:xfrm>
            <a:off x="207748" y="107576"/>
            <a:ext cx="8796572" cy="664284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20987825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38079</TotalTime>
  <Words>7164</Words>
  <Application>Microsoft Office PowerPoint</Application>
  <PresentationFormat>On-screen Show (4:3)</PresentationFormat>
  <Paragraphs>1054</Paragraphs>
  <Slides>88</Slides>
  <Notes>0</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Trantow</dc:creator>
  <cp:lastModifiedBy>Givens, Patrice A.</cp:lastModifiedBy>
  <cp:revision>378</cp:revision>
  <cp:lastPrinted>2022-12-05T13:41:03Z</cp:lastPrinted>
  <dcterms:created xsi:type="dcterms:W3CDTF">2014-12-29T15:18:45Z</dcterms:created>
  <dcterms:modified xsi:type="dcterms:W3CDTF">2022-12-05T13:55:37Z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ee3c538-ec52-435f-ae58-017644bd9513_Enabled">
    <vt:lpwstr>true</vt:lpwstr>
  </property>
  <property fmtid="{D5CDD505-2E9C-101B-9397-08002B2CF9AE}" pid="3" name="MSIP_Label_0ee3c538-ec52-435f-ae58-017644bd9513_SetDate">
    <vt:lpwstr>2022-12-02T21:09:47Z</vt:lpwstr>
  </property>
  <property fmtid="{D5CDD505-2E9C-101B-9397-08002B2CF9AE}" pid="4" name="MSIP_Label_0ee3c538-ec52-435f-ae58-017644bd9513_Method">
    <vt:lpwstr>Standard</vt:lpwstr>
  </property>
  <property fmtid="{D5CDD505-2E9C-101B-9397-08002B2CF9AE}" pid="5" name="MSIP_Label_0ee3c538-ec52-435f-ae58-017644bd9513_Name">
    <vt:lpwstr>0ee3c538-ec52-435f-ae58-017644bd9513</vt:lpwstr>
  </property>
  <property fmtid="{D5CDD505-2E9C-101B-9397-08002B2CF9AE}" pid="6" name="MSIP_Label_0ee3c538-ec52-435f-ae58-017644bd9513_SiteId">
    <vt:lpwstr>0cdcb198-8169-4b70-ba9f-da7e3ba700c2</vt:lpwstr>
  </property>
  <property fmtid="{D5CDD505-2E9C-101B-9397-08002B2CF9AE}" pid="7" name="MSIP_Label_0ee3c538-ec52-435f-ae58-017644bd9513_ActionId">
    <vt:lpwstr>20aefaa2-9a74-49de-bb5b-61b907aceaff</vt:lpwstr>
  </property>
  <property fmtid="{D5CDD505-2E9C-101B-9397-08002B2CF9AE}" pid="8" name="MSIP_Label_0ee3c538-ec52-435f-ae58-017644bd9513_ContentBits">
    <vt:lpwstr>0</vt:lpwstr>
  </property>
</Properties>
</file>