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34" r:id="rId4"/>
    <p:sldId id="263" r:id="rId5"/>
    <p:sldId id="275" r:id="rId6"/>
    <p:sldId id="276" r:id="rId7"/>
    <p:sldId id="277" r:id="rId8"/>
    <p:sldId id="278" r:id="rId9"/>
    <p:sldId id="279" r:id="rId10"/>
    <p:sldId id="280" r:id="rId11"/>
    <p:sldId id="289" r:id="rId12"/>
    <p:sldId id="290" r:id="rId13"/>
    <p:sldId id="291" r:id="rId14"/>
    <p:sldId id="292" r:id="rId15"/>
    <p:sldId id="320" r:id="rId16"/>
    <p:sldId id="264" r:id="rId17"/>
    <p:sldId id="267" r:id="rId18"/>
    <p:sldId id="268" r:id="rId19"/>
    <p:sldId id="269" r:id="rId20"/>
    <p:sldId id="324" r:id="rId21"/>
    <p:sldId id="325" r:id="rId22"/>
    <p:sldId id="282" r:id="rId23"/>
    <p:sldId id="270" r:id="rId24"/>
    <p:sldId id="271" r:id="rId25"/>
    <p:sldId id="286" r:id="rId26"/>
    <p:sldId id="272" r:id="rId27"/>
    <p:sldId id="273" r:id="rId28"/>
    <p:sldId id="274" r:id="rId29"/>
    <p:sldId id="265" r:id="rId30"/>
    <p:sldId id="293" r:id="rId31"/>
    <p:sldId id="321" r:id="rId32"/>
    <p:sldId id="329" r:id="rId33"/>
    <p:sldId id="294" r:id="rId34"/>
    <p:sldId id="295" r:id="rId35"/>
    <p:sldId id="330" r:id="rId36"/>
    <p:sldId id="296" r:id="rId37"/>
    <p:sldId id="297" r:id="rId38"/>
    <p:sldId id="298" r:id="rId39"/>
    <p:sldId id="331" r:id="rId40"/>
    <p:sldId id="299" r:id="rId41"/>
    <p:sldId id="300" r:id="rId42"/>
    <p:sldId id="266" r:id="rId43"/>
    <p:sldId id="302" r:id="rId44"/>
    <p:sldId id="322" r:id="rId45"/>
    <p:sldId id="304" r:id="rId46"/>
    <p:sldId id="306" r:id="rId47"/>
    <p:sldId id="328" r:id="rId48"/>
    <p:sldId id="309" r:id="rId49"/>
    <p:sldId id="310" r:id="rId50"/>
    <p:sldId id="326" r:id="rId51"/>
    <p:sldId id="313" r:id="rId52"/>
    <p:sldId id="314" r:id="rId53"/>
    <p:sldId id="316" r:id="rId54"/>
    <p:sldId id="281" r:id="rId55"/>
    <p:sldId id="303" r:id="rId56"/>
    <p:sldId id="305" r:id="rId57"/>
    <p:sldId id="307" r:id="rId58"/>
    <p:sldId id="323" r:id="rId59"/>
    <p:sldId id="333" r:id="rId60"/>
    <p:sldId id="308" r:id="rId61"/>
    <p:sldId id="311" r:id="rId62"/>
    <p:sldId id="312" r:id="rId63"/>
    <p:sldId id="332" r:id="rId64"/>
    <p:sldId id="315" r:id="rId65"/>
    <p:sldId id="317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E5F4"/>
    <a:srgbClr val="BA7C15"/>
    <a:srgbClr val="A1E4F3"/>
    <a:srgbClr val="B87E14"/>
    <a:srgbClr val="B9D536"/>
    <a:srgbClr val="A2E3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701F-390F-4242-A97C-A8E5BC62BFD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866-FD00-46DE-95B6-72CD5697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8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701F-390F-4242-A97C-A8E5BC62BFD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866-FD00-46DE-95B6-72CD5697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0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701F-390F-4242-A97C-A8E5BC62BFD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866-FD00-46DE-95B6-72CD5697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6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701F-390F-4242-A97C-A8E5BC62BFD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866-FD00-46DE-95B6-72CD5697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701F-390F-4242-A97C-A8E5BC62BFD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866-FD00-46DE-95B6-72CD5697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6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701F-390F-4242-A97C-A8E5BC62BFD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866-FD00-46DE-95B6-72CD5697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701F-390F-4242-A97C-A8E5BC62BFD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866-FD00-46DE-95B6-72CD5697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4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701F-390F-4242-A97C-A8E5BC62BFD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866-FD00-46DE-95B6-72CD5697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0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701F-390F-4242-A97C-A8E5BC62BFD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866-FD00-46DE-95B6-72CD5697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7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701F-390F-4242-A97C-A8E5BC62BFD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866-FD00-46DE-95B6-72CD5697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1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701F-390F-4242-A97C-A8E5BC62BFD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866-FD00-46DE-95B6-72CD5697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7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5701F-390F-4242-A97C-A8E5BC62BFD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D866-FD00-46DE-95B6-72CD5697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06771" y="-685801"/>
            <a:ext cx="9355014" cy="8173329"/>
          </a:xfrm>
          <a:prstGeom prst="ellipse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91111" y="1173669"/>
            <a:ext cx="760977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Comparing</a:t>
            </a:r>
          </a:p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Economies:</a:t>
            </a:r>
            <a:endParaRPr lang="en-US" sz="9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1E4F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7105" y="4306829"/>
            <a:ext cx="76177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BScaredStraight" panose="02000603000000000000" pitchFamily="2" charset="0"/>
                <a:ea typeface="KBScaredStraight" panose="02000603000000000000" pitchFamily="2" charset="0"/>
              </a:rPr>
              <a:t>Israel, Iran, Turkey,</a:t>
            </a:r>
          </a:p>
          <a:p>
            <a:pPr algn="ctr"/>
            <a:r>
              <a:rPr lang="en-US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BScaredStraight" panose="02000603000000000000" pitchFamily="2" charset="0"/>
                <a:ea typeface="KBScaredStraight" panose="02000603000000000000" pitchFamily="2" charset="0"/>
              </a:rPr>
              <a:t>&amp; Saudi Arabia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4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28066" y="0"/>
            <a:ext cx="23358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GDP is the total value of all the goods and services produced in that country in one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measures how rich or poor a country 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shows if the country’s economy is getting better or worse.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Raising the GDP of a country can improve the country’s standard of living.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K Handpri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4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2058" y="0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“Gifts of Nature”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 are important to countries because without them, countries must import the resources they need (can be costly).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country is better off if it can use its own resources to supply the needs of its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If a country has many natural resources, it can trade/sell them with other countries.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K Handpri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6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79368" y="0"/>
            <a:ext cx="78332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Capital Goods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440870"/>
            <a:ext cx="1035850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increase GDP, countries must invest in capital goods: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 factories, machines, technologies, buildings, and property needed by businesses to operate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If a business is to be successful, it cannot let its equipment break down or have its buildings fall apart.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New technology can help a business produce more goods for a cheaper price.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K Handpri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7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65982" y="0"/>
            <a:ext cx="84600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Human Capital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increase GDP, countries must invest in human capital.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Human capital includes education, training, skills, and healthcare of the workers in a business or country.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K Handpri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0269" y="0"/>
            <a:ext cx="96914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Entrepreneurship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People who provide the money to start and operate a business are called entrepreneurs.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These people risk their own money and time because they believe their business ideas will make a profit.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Entrepreneurs must organize their businesses well for them to be successful 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bring together natural, human, and capital resources to produce foods or services to be provided by their businesses.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K Handpri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91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27627" y="0"/>
            <a:ext cx="79367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Not every country can produce all of the goods and services it needs.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specialize in producing those goods and services they can provide best and most efficiently.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look for others who may need these goods and services so they can sell their products.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money earned by such sales then allows the purchase of goods and services the first county is unable to produce.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international trade, no country can be completely self-sufficient (produce all the goods and services it needs).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Specialization creates a way to build a profitable economy and to earn money to buy items that cannot be made locally.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K Handpri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99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38997" y="-657665"/>
            <a:ext cx="8314006" cy="8173329"/>
          </a:xfrm>
          <a:prstGeom prst="ellipse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59180" y="1536173"/>
            <a:ext cx="767363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Israel’s</a:t>
            </a:r>
          </a:p>
          <a:p>
            <a:pPr algn="ctr"/>
            <a:r>
              <a:rPr lang="en-US" sz="12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12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1E4F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5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876" y="0"/>
            <a:ext cx="118142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Israel has a </a:t>
            </a:r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mixed economy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that is also technologically advanced.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has allowed Israel to make up for much of what the country lacks in farmland and natural resources.</a:t>
            </a:r>
          </a:p>
          <a:p>
            <a:pPr lvl="1"/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Israeli government and private Israeli companies own and control the economy.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Because of high-tech manufacturing and financial services, Israel’s economy is the most developed in Southwest Asia.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Israel has extremely low oil production, therefore oil has very little impact on its economy.</a:t>
            </a:r>
          </a:p>
        </p:txBody>
      </p:sp>
    </p:spTree>
    <p:extLst>
      <p:ext uri="{BB962C8B-B14F-4D97-AF65-F5344CB8AC3E}">
        <p14:creationId xmlns:p14="http://schemas.microsoft.com/office/powerpoint/2010/main" val="3291349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516" y="0"/>
            <a:ext cx="122190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Israel does not have many natural resources.</a:t>
            </a:r>
          </a:p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natural resources?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timber, potash, copper ore, natural gas, phosphate rock, magnesium bromide, clays, sand</a:t>
            </a:r>
          </a:p>
        </p:txBody>
      </p:sp>
    </p:spTree>
    <p:extLst>
      <p:ext uri="{BB962C8B-B14F-4D97-AF65-F5344CB8AC3E}">
        <p14:creationId xmlns:p14="http://schemas.microsoft.com/office/powerpoint/2010/main" val="134329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66363" y="0"/>
            <a:ext cx="58592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arable?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13.7% (But remember, Israel is not very big.)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citrus, vegetables, cotton, beef, poultry, dairy products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Israel’s limited arable land and natural freshwater resources make it hard for agriculture.</a:t>
            </a:r>
          </a:p>
        </p:txBody>
      </p:sp>
    </p:spTree>
    <p:extLst>
      <p:ext uri="{BB962C8B-B14F-4D97-AF65-F5344CB8AC3E}">
        <p14:creationId xmlns:p14="http://schemas.microsoft.com/office/powerpoint/2010/main" val="165231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6546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Standards</a:t>
            </a: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16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SS7E5 The student will analyze different economic systems. 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Compare how traditional, command, and market economies answer the economic questions of (1) what to produce, (2) how to produce, and (3) for whom to produce. </a:t>
            </a:r>
          </a:p>
          <a:p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Explain how most countries have a mixed economy located on a continuum between pure market and pure command. </a:t>
            </a:r>
          </a:p>
          <a:p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c. Compare and contrast the economic systems in Israel, Saudi Arabia, and Turkey. </a:t>
            </a:r>
          </a:p>
          <a:p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SS7E7 The student will describe factors that influence economic growth and examine their presence or absence in Israel, Saudi Arabia, and Iran. 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Explain the relationship between investment in human capital (education and training) and gross domestic product (GDP). </a:t>
            </a:r>
          </a:p>
          <a:p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Explain the relationship between investment in capital (factories, machinery, and technology) and gross domestic product (GDP). </a:t>
            </a:r>
          </a:p>
          <a:p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c. Explain the role of oil in these countries’ economies. </a:t>
            </a:r>
          </a:p>
          <a:p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d. Describe the role of entrepreneurship. </a:t>
            </a:r>
          </a:p>
          <a:p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8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A1E5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17550"/>
            <a:ext cx="8128000" cy="5422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787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A1E5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6" y="0"/>
            <a:ext cx="10316308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57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03284" y="0"/>
            <a:ext cx="65854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Israel’s factories?</a:t>
            </a:r>
            <a:endParaRPr lang="en-US" sz="32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high-technology products, wood and paper products, potash and phosphates, food, beverages, tobacco, cement, construction, metal products, chemical products, plastics, diamond cutting, textiles, footwear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service industry (helping someone) accounts for much of Israel’s economy – areas such as insurance, banking, retail, and tourism.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04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51769" y="0"/>
            <a:ext cx="94884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Israel’s chief exports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machinery and equipment, software, cut diamonds, and agricultural products.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Israel has become a leader in agricultural technology, even though it has a limited supply of land suitable for farming.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country can sell this technology to earn the money to supplement their limited production of food.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54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6571" y="0"/>
            <a:ext cx="90588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over the age of 15 can read and write?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97.1%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long are students expected to stay in school?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16 years old  (females)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15 years old (males)</a:t>
            </a:r>
          </a:p>
        </p:txBody>
      </p:sp>
    </p:spTree>
    <p:extLst>
      <p:ext uri="{BB962C8B-B14F-4D97-AF65-F5344CB8AC3E}">
        <p14:creationId xmlns:p14="http://schemas.microsoft.com/office/powerpoint/2010/main" val="4192836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125"/>
            <a:ext cx="12192000" cy="5978769"/>
          </a:xfrm>
        </p:spPr>
      </p:pic>
    </p:spTree>
    <p:extLst>
      <p:ext uri="{BB962C8B-B14F-4D97-AF65-F5344CB8AC3E}">
        <p14:creationId xmlns:p14="http://schemas.microsoft.com/office/powerpoint/2010/main" val="3281637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275" y="0"/>
            <a:ext cx="111874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6.9%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23.6%</a:t>
            </a:r>
          </a:p>
        </p:txBody>
      </p:sp>
    </p:spTree>
    <p:extLst>
      <p:ext uri="{BB962C8B-B14F-4D97-AF65-F5344CB8AC3E}">
        <p14:creationId xmlns:p14="http://schemas.microsoft.com/office/powerpoint/2010/main" val="1072146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2464" y="0"/>
            <a:ext cx="27671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$300 billion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37</a:t>
            </a:r>
            <a:r>
              <a:rPr lang="en-US" sz="36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GDP Per Capita--What is the value of goods and services produced </a:t>
            </a:r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per person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$32,800</a:t>
            </a:r>
          </a:p>
        </p:txBody>
      </p:sp>
    </p:spTree>
    <p:extLst>
      <p:ext uri="{BB962C8B-B14F-4D97-AF65-F5344CB8AC3E}">
        <p14:creationId xmlns:p14="http://schemas.microsoft.com/office/powerpoint/2010/main" val="2024907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572" y="0"/>
            <a:ext cx="1213889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Struggles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Israel does not have many natural resources. 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Israel depends heavily on imports of grain, oil, military technologies, and many other goods.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War is a major threat to Israel.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large number of immigrants also present challenges to Israel’s economy.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Israeli government has taken control of certain economic activities in order to address the warfare and immigrant problems. 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Israeli government controls most activities related to agriculture.</a:t>
            </a:r>
          </a:p>
          <a:p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81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38997" y="-657665"/>
            <a:ext cx="8314006" cy="8173329"/>
          </a:xfrm>
          <a:prstGeom prst="ellipse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59180" y="1536173"/>
            <a:ext cx="767363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Turkey’s</a:t>
            </a:r>
          </a:p>
          <a:p>
            <a:pPr algn="ctr"/>
            <a:r>
              <a:rPr lang="en-US" sz="12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12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1E4F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1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06771" y="-685801"/>
            <a:ext cx="9355014" cy="8173329"/>
          </a:xfrm>
          <a:prstGeom prst="ellipse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91111" y="1173669"/>
            <a:ext cx="760977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Comparing</a:t>
            </a:r>
          </a:p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Economies:</a:t>
            </a:r>
            <a:endParaRPr lang="en-US" sz="9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1E4F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7105" y="4306829"/>
            <a:ext cx="76177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BScaredStraight" panose="02000603000000000000" pitchFamily="2" charset="0"/>
                <a:ea typeface="KBScaredStraight" panose="02000603000000000000" pitchFamily="2" charset="0"/>
              </a:rPr>
              <a:t>Israel, Iran, Turkey,</a:t>
            </a:r>
          </a:p>
          <a:p>
            <a:pPr algn="ctr"/>
            <a:r>
              <a:rPr lang="en-US" sz="6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BScaredStraight" panose="02000603000000000000" pitchFamily="2" charset="0"/>
                <a:ea typeface="KBScaredStraight" panose="02000603000000000000" pitchFamily="2" charset="0"/>
              </a:rPr>
              <a:t>&amp; Saudi Arabia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11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876" y="0"/>
            <a:ext cx="118142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the past century, Turkey’s government has really helped its economy to grow.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After World War I, the government invested heavily in Turkey’s weapons and steel industries.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Industries such as airlines, railroads, telephone, and television have been controlled by the government in the past.  </a:t>
            </a: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By the 1980s, many people objected to the government having so much control over the economy.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has begun to allow private businesses more control.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Today, more private ownership has been allowed, and more laws have been passed to protect business owners.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Turkey has a </a:t>
            </a:r>
            <a:r>
              <a:rPr lang="en-US" sz="23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mixed</a:t>
            </a:r>
            <a:r>
              <a:rPr lang="en-US" sz="2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economy. </a:t>
            </a:r>
          </a:p>
        </p:txBody>
      </p:sp>
    </p:spTree>
    <p:extLst>
      <p:ext uri="{BB962C8B-B14F-4D97-AF65-F5344CB8AC3E}">
        <p14:creationId xmlns:p14="http://schemas.microsoft.com/office/powerpoint/2010/main" val="4185294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876" y="0"/>
            <a:ext cx="118142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Turkey is moving towards fewer government-run businesses and more privately-owned businesses. (Mixed)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It’s economy is diversified with large service, manufacturing, and agricultural industries.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of these products are sold and used within Turkey, but a significant portion are exported to other countries.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Turkey produces little oil, there oil has a small impact on its economy.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3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74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A1E5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576262"/>
            <a:ext cx="8096250" cy="57054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521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516" y="0"/>
            <a:ext cx="122190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Turkey’s major natural resources?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coal, iron ore, copper, chromium, antimony, mercury, gold, barite, borate, </a:t>
            </a:r>
            <a:r>
              <a:rPr lang="en-US" sz="36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celestite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emery, feldspar, limestone, </a:t>
            </a:r>
            <a:r>
              <a:rPr lang="en-US" sz="36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magnesite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marble, perlite, pumice, pyrites (sulfur), clay, arable land, hydropower</a:t>
            </a:r>
          </a:p>
        </p:txBody>
      </p:sp>
    </p:spTree>
    <p:extLst>
      <p:ext uri="{BB962C8B-B14F-4D97-AF65-F5344CB8AC3E}">
        <p14:creationId xmlns:p14="http://schemas.microsoft.com/office/powerpoint/2010/main" val="2026489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66363" y="0"/>
            <a:ext cx="58592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arable?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26.2%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tobacco, cotton, grain, olives, sugar beets, hazelnuts, citrus, livestock, hazelnuts, figs, pomegranates, watermelons, and cucumbers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large part of the Turkey’s economy is based on agriculture.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Turkey consistently ranks among the world’s top ten nations for agricultural output.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As Turkey continues to modernize, its agriculture continues to decline.</a:t>
            </a:r>
          </a:p>
        </p:txBody>
      </p:sp>
    </p:spTree>
    <p:extLst>
      <p:ext uri="{BB962C8B-B14F-4D97-AF65-F5344CB8AC3E}">
        <p14:creationId xmlns:p14="http://schemas.microsoft.com/office/powerpoint/2010/main" val="3487934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A1E5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23" y="822959"/>
            <a:ext cx="7281353" cy="52120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0805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03284" y="0"/>
            <a:ext cx="65854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Turkey’s factories?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textiles, food processing, autos, electronics, mining (coal, chromate, copper, boron), steel, petroleum, construction, lumber, paper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service industry makes up about half of Turkey’s economy, just as it does in Israel</a:t>
            </a:r>
            <a:r>
              <a:rPr lang="en-US" sz="3200" dirty="0"/>
              <a:t>.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14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51769" y="0"/>
            <a:ext cx="94884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Turkey’s chief exports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apparel, foodstuffs, textiles, metal manufactures, transport equipment</a:t>
            </a:r>
          </a:p>
        </p:txBody>
      </p:sp>
    </p:spTree>
    <p:extLst>
      <p:ext uri="{BB962C8B-B14F-4D97-AF65-F5344CB8AC3E}">
        <p14:creationId xmlns:p14="http://schemas.microsoft.com/office/powerpoint/2010/main" val="2948748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6571" y="0"/>
            <a:ext cx="90588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over the age of 15 can read and write?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94.1%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long are students expected to stay in school?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Males: 14 years 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Females: 13 years 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90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A1E5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14" y="868679"/>
            <a:ext cx="8311972" cy="51206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6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93950" y="0"/>
            <a:ext cx="82041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DK Sleepy Time" pitchFamily="50" charset="0"/>
                <a:ea typeface="KBScaredStraight" panose="02000603000000000000" pitchFamily="2" charset="0"/>
              </a:rPr>
              <a:t>Economic Systems</a:t>
            </a: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Do you remember the three questions that every country must answer when developing its economic plan?</a:t>
            </a:r>
          </a:p>
          <a:p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goods/services will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will goods/services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Who will consume the goods/services?</a:t>
            </a:r>
          </a:p>
          <a:p>
            <a:pPr lvl="2"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way a country answers these questions determines what kind of economic system it will have:</a:t>
            </a:r>
          </a:p>
          <a:p>
            <a:pPr algn="ctr"/>
            <a:r>
              <a:rPr lang="en-US" sz="2800" b="1" dirty="0">
                <a:latin typeface="DK Sleepy Time" pitchFamily="50" charset="0"/>
                <a:ea typeface="KBScaredStraight" panose="02000603000000000000" pitchFamily="2" charset="0"/>
              </a:rPr>
              <a:t>Traditional	Command		Market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4101" y="3206839"/>
            <a:ext cx="7997781" cy="18030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51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275" y="0"/>
            <a:ext cx="111874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9.2%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16.9%</a:t>
            </a:r>
          </a:p>
        </p:txBody>
      </p:sp>
    </p:spTree>
    <p:extLst>
      <p:ext uri="{BB962C8B-B14F-4D97-AF65-F5344CB8AC3E}">
        <p14:creationId xmlns:p14="http://schemas.microsoft.com/office/powerpoint/2010/main" val="635425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2464" y="0"/>
            <a:ext cx="27671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$1.142 trillion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17</a:t>
            </a:r>
            <a:r>
              <a:rPr lang="en-US" sz="36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GDP Per Capita--What is the value of goods and services produced </a:t>
            </a:r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per person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$15,200</a:t>
            </a:r>
          </a:p>
        </p:txBody>
      </p:sp>
    </p:spTree>
    <p:extLst>
      <p:ext uri="{BB962C8B-B14F-4D97-AF65-F5344CB8AC3E}">
        <p14:creationId xmlns:p14="http://schemas.microsoft.com/office/powerpoint/2010/main" val="28301012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38997" y="-657665"/>
            <a:ext cx="8314006" cy="8173329"/>
          </a:xfrm>
          <a:prstGeom prst="ellipse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59180" y="368555"/>
            <a:ext cx="7673639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Saudi</a:t>
            </a:r>
          </a:p>
          <a:p>
            <a:pPr algn="ctr"/>
            <a:r>
              <a:rPr lang="en-US" sz="12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Arabia</a:t>
            </a:r>
            <a:r>
              <a:rPr lang="en-US" sz="12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’s</a:t>
            </a:r>
          </a:p>
          <a:p>
            <a:pPr algn="ctr"/>
            <a:r>
              <a:rPr lang="en-US" sz="12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12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1E4F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909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876" y="0"/>
            <a:ext cx="118142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Saudi Arabia has an oil-based economy with strong government controls over major economic activities.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Even though Saudi Arabia is considered to have a </a:t>
            </a:r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mixed economy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the Saudi king and his advisors still make quite a lot of the country’s economic decisions, especially those related to oil.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Saudi Arabia’s economy depends predominantly on oil, its main export.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Oil funds the country’s education, defense, transportation, health, and housing.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/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84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876" y="0"/>
            <a:ext cx="118142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Over half of Saudi Arabia’s GDP comes from oil production.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owns the oil and other major industries; however, private ownership of small businesses is increasing.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Saudi Arabia is trying to encourage more private businesses to boost the economy and decrease the country’s dependence on oil.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also has commercial manufacturing and financial industries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lvl="1"/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516" y="0"/>
            <a:ext cx="122190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Saudi Arabia’s major natural resources?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petroleum, natural gas, iron ore, gold, copper</a:t>
            </a:r>
          </a:p>
        </p:txBody>
      </p:sp>
    </p:spTree>
    <p:extLst>
      <p:ext uri="{BB962C8B-B14F-4D97-AF65-F5344CB8AC3E}">
        <p14:creationId xmlns:p14="http://schemas.microsoft.com/office/powerpoint/2010/main" val="2812787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66363" y="0"/>
            <a:ext cx="58592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arable?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1.5%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wheat, barley, tomatoes, melons, dates, citrus; mutton, chickens, eggs, milk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73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A1E5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599"/>
            <a:ext cx="9601200" cy="640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673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03284" y="0"/>
            <a:ext cx="65854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Saudi Arabia’s factories?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crude oil production, petroleum refining, basic petrochemicals, ammonia, industrial gases, sodium hydroxide (caustic soda), cement, fertilizer, plastics, metals, commercial ship repair, commercial aircraft repair, construction</a:t>
            </a:r>
            <a:endParaRPr lang="en-US" sz="36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152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51769" y="0"/>
            <a:ext cx="94884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Saudi Arabia’s chief exports include petroleum and petroleum products (90%).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Saudi Arabia is able to specialize in the production of oil and natural gas and sell these products for a great profit in the world market.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money earned in this trade can then be used to purchase food and the technology needed to make their agriculture system more efficient.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1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0696" y="0"/>
            <a:ext cx="114306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Traditional Economy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All economic decisions are based on customs, traditions, &amp; beliefs of the past.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People will make what they always made &amp; do the same things their parents did.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exchange of goods is done through bartering.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u="sng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Bartering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= trading without using money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Some examples: villages in Africa &amp; South America, the Inuit in Canada, Aborigines in Australia</a:t>
            </a:r>
          </a:p>
        </p:txBody>
      </p:sp>
    </p:spTree>
    <p:extLst>
      <p:ext uri="{BB962C8B-B14F-4D97-AF65-F5344CB8AC3E}">
        <p14:creationId xmlns:p14="http://schemas.microsoft.com/office/powerpoint/2010/main" val="5539019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A1E5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25768" y="-1"/>
            <a:ext cx="4121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Saudi Oil Refinery </a:t>
            </a:r>
          </a:p>
        </p:txBody>
      </p:sp>
    </p:spTree>
    <p:extLst>
      <p:ext uri="{BB962C8B-B14F-4D97-AF65-F5344CB8AC3E}">
        <p14:creationId xmlns:p14="http://schemas.microsoft.com/office/powerpoint/2010/main" val="29844069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6571" y="0"/>
            <a:ext cx="90588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over the age of 15 can read and write?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87.2%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long are students expected to stay in school?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15 years 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804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275" y="0"/>
            <a:ext cx="111874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10.6%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Not available (government does not release this information)</a:t>
            </a:r>
          </a:p>
        </p:txBody>
      </p:sp>
    </p:spTree>
    <p:extLst>
      <p:ext uri="{BB962C8B-B14F-4D97-AF65-F5344CB8AC3E}">
        <p14:creationId xmlns:p14="http://schemas.microsoft.com/office/powerpoint/2010/main" val="32865973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2464" y="0"/>
            <a:ext cx="27671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$1.6 trillion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14</a:t>
            </a:r>
            <a:r>
              <a:rPr lang="en-US" sz="36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GDP Per Capita--What is the value of goods and services produced </a:t>
            </a:r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per person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>
                <a:latin typeface="KBScaredStraight" panose="02000603000000000000" pitchFamily="2" charset="0"/>
                <a:ea typeface="KBScaredStraight" panose="02000603000000000000" pitchFamily="2" charset="0"/>
              </a:rPr>
              <a:t>$52,200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260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38997" y="-657665"/>
            <a:ext cx="8314006" cy="8173329"/>
          </a:xfrm>
          <a:prstGeom prst="ellipse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59180" y="1536173"/>
            <a:ext cx="767363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Iran’s</a:t>
            </a:r>
          </a:p>
          <a:p>
            <a:pPr algn="ctr"/>
            <a:r>
              <a:rPr lang="en-US" sz="12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12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1E4F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36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876" y="0"/>
            <a:ext cx="118142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Iran has great oil wealth, like Saudi Arabia.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Iran also has a </a:t>
            </a:r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mixed economy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that has grown in spite of government attempts to keep tighter control.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Iran’s mixed-command economy  has not been very efficient  in recent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Even though there is oil wealth, many Iranians do not share in the money.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Much of it goes toward the military.</a:t>
            </a:r>
          </a:p>
        </p:txBody>
      </p:sp>
    </p:spTree>
    <p:extLst>
      <p:ext uri="{BB962C8B-B14F-4D97-AF65-F5344CB8AC3E}">
        <p14:creationId xmlns:p14="http://schemas.microsoft.com/office/powerpoint/2010/main" val="32582335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516" y="0"/>
            <a:ext cx="122190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Iran’s major natural resources?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petroleum, natural gas, coal, chromium, copper, iron ore, lead, manganese, zinc, sulfur</a:t>
            </a:r>
          </a:p>
        </p:txBody>
      </p:sp>
    </p:spTree>
    <p:extLst>
      <p:ext uri="{BB962C8B-B14F-4D97-AF65-F5344CB8AC3E}">
        <p14:creationId xmlns:p14="http://schemas.microsoft.com/office/powerpoint/2010/main" val="23200755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66363" y="0"/>
            <a:ext cx="58592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arable?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10.5%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wheat, rice, other grains, sugar beets, sugarcane, fruits, nuts, cotton, dairy products, wool, caviar</a:t>
            </a:r>
          </a:p>
        </p:txBody>
      </p:sp>
    </p:spTree>
    <p:extLst>
      <p:ext uri="{BB962C8B-B14F-4D97-AF65-F5344CB8AC3E}">
        <p14:creationId xmlns:p14="http://schemas.microsoft.com/office/powerpoint/2010/main" val="11561113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A1E5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2332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A1E5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07" y="0"/>
            <a:ext cx="9128785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02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211" y="0"/>
            <a:ext cx="110956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Command Economy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All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economic decisions are made by the Government.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owns most of the property, sets the prices of goods, determines the wages of workers, plans what will be made…everything.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system has not been very successful. More and more countries are abandoning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system is very harsh to live under; because of this, there are no PURE command countries in the world today.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Some countries are close: Cuba, former Soviet Union, North Korea, former East Germany,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these countries have the same type of government: Communist! The government is in control of everything.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K Handpri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898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03284" y="0"/>
            <a:ext cx="65854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Iran’s factories?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petroleum, petrochemicals, fertilizers, caustic soda, textiles, cement and other construction materials, food processing (particularly sugar refining and vegetable oil production), metal fabrication, armaments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service industry makes up roughly 51% of Iran’s economy</a:t>
            </a:r>
            <a:r>
              <a:rPr lang="en-US" sz="3200" dirty="0"/>
              <a:t>.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13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51769" y="0"/>
            <a:ext cx="94884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Iran’s chief exports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petroleum (80%), chemical and petrochemical products, fruits and nuts, carpets</a:t>
            </a:r>
          </a:p>
        </p:txBody>
      </p:sp>
    </p:spTree>
    <p:extLst>
      <p:ext uri="{BB962C8B-B14F-4D97-AF65-F5344CB8AC3E}">
        <p14:creationId xmlns:p14="http://schemas.microsoft.com/office/powerpoint/2010/main" val="29483435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6571" y="0"/>
            <a:ext cx="90588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over the age of 15 can read and write?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85%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long are students expected to stay in school?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14 years 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890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A1E5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466" y="1234439"/>
            <a:ext cx="6889067" cy="4389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50839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275" y="0"/>
            <a:ext cx="111874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15.5%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18.7%</a:t>
            </a:r>
          </a:p>
        </p:txBody>
      </p:sp>
    </p:spTree>
    <p:extLst>
      <p:ext uri="{BB962C8B-B14F-4D97-AF65-F5344CB8AC3E}">
        <p14:creationId xmlns:p14="http://schemas.microsoft.com/office/powerpoint/2010/main" val="2117826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2464" y="0"/>
            <a:ext cx="27671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$1.2 trillion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18</a:t>
            </a:r>
            <a:r>
              <a:rPr lang="en-US" sz="36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GDP Per Capita--What is the value of goods and services produced </a:t>
            </a:r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per person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$16,463</a:t>
            </a:r>
          </a:p>
        </p:txBody>
      </p:sp>
    </p:spTree>
    <p:extLst>
      <p:ext uri="{BB962C8B-B14F-4D97-AF65-F5344CB8AC3E}">
        <p14:creationId xmlns:p14="http://schemas.microsoft.com/office/powerpoint/2010/main" val="295699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28971" y="0"/>
            <a:ext cx="95340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Market Economy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Economic decisions are made based on the changes in prices that occur as buyers &amp; sellers interact in the market place.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has no control over the economy; private citizens answer all economic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a truly free market economy, the government would not be involved at all. Scary…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would be no laws to make sure goods/services were safe. *Food! Medicine!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would be no laws to protect workers from unfair bosses.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Because of this, there are no PURE market economies, but some countries are closer than others.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Some Examples:  US, UK, Australia,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K Handpri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68106" y="0"/>
            <a:ext cx="48558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Hmmm…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Since there are no countries that are purely command or purely market, what does that make them?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democratic countries have some characteristics of both systems, so we keep it simple and call them: </a:t>
            </a: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MIXED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Of course, most countries’ economies are closer to one type of system than another.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K Handpri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2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817" y="0"/>
            <a:ext cx="10466363" cy="6858000"/>
          </a:xfrm>
          <a:prstGeom prst="rect">
            <a:avLst/>
          </a:prstGeom>
          <a:solidFill>
            <a:srgbClr val="B9D536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93950" y="0"/>
            <a:ext cx="82041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1E4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671" y="1569660"/>
            <a:ext cx="103585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DK Sleepy Time" pitchFamily="50" charset="0"/>
                <a:ea typeface="KBScaredStraight" panose="02000603000000000000" pitchFamily="2" charset="0"/>
              </a:rPr>
              <a:t>Factors of Production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4 factors of production that influence economic growth within a country: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available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Investment in </a:t>
            </a: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Human Capital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	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Investment in </a:t>
            </a: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Capital Goods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Entrepreneurship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presence or absence of these 4 factors determine the country’s Gross Domestic Product (GDP) for the year.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6828" y="3280990"/>
            <a:ext cx="6812925" cy="18030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98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23898</TotalTime>
  <Words>2703</Words>
  <Application>Microsoft Office PowerPoint</Application>
  <PresentationFormat>Widescreen</PresentationFormat>
  <Paragraphs>339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Calibri</vt:lpstr>
      <vt:lpstr>Calibri Light</vt:lpstr>
      <vt:lpstr>CK Handprint</vt:lpstr>
      <vt:lpstr>DK Sleepy Time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Ben Schilling</cp:lastModifiedBy>
  <cp:revision>56</cp:revision>
  <cp:lastPrinted>2015-10-13T12:16:17Z</cp:lastPrinted>
  <dcterms:created xsi:type="dcterms:W3CDTF">2013-10-11T21:05:39Z</dcterms:created>
  <dcterms:modified xsi:type="dcterms:W3CDTF">2017-01-16T17:47:53Z</dcterms:modified>
</cp:coreProperties>
</file>