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94" r:id="rId7"/>
    <p:sldId id="299" r:id="rId8"/>
    <p:sldId id="265" r:id="rId9"/>
    <p:sldId id="337" r:id="rId10"/>
    <p:sldId id="334" r:id="rId11"/>
    <p:sldId id="303" r:id="rId12"/>
    <p:sldId id="272" r:id="rId13"/>
    <p:sldId id="307" r:id="rId14"/>
    <p:sldId id="302" r:id="rId15"/>
    <p:sldId id="305" r:id="rId16"/>
    <p:sldId id="309" r:id="rId17"/>
    <p:sldId id="304" r:id="rId18"/>
    <p:sldId id="306" r:id="rId19"/>
    <p:sldId id="310" r:id="rId20"/>
    <p:sldId id="297" r:id="rId21"/>
    <p:sldId id="336" r:id="rId22"/>
    <p:sldId id="308" r:id="rId23"/>
    <p:sldId id="312" r:id="rId24"/>
    <p:sldId id="313" r:id="rId25"/>
    <p:sldId id="314" r:id="rId26"/>
    <p:sldId id="316" r:id="rId27"/>
    <p:sldId id="315" r:id="rId28"/>
    <p:sldId id="317" r:id="rId29"/>
    <p:sldId id="311" r:id="rId30"/>
    <p:sldId id="298" r:id="rId31"/>
    <p:sldId id="335" r:id="rId32"/>
    <p:sldId id="329" r:id="rId33"/>
    <p:sldId id="325" r:id="rId34"/>
    <p:sldId id="318" r:id="rId35"/>
    <p:sldId id="321" r:id="rId36"/>
    <p:sldId id="322" r:id="rId37"/>
    <p:sldId id="319" r:id="rId38"/>
    <p:sldId id="323" r:id="rId39"/>
    <p:sldId id="326" r:id="rId40"/>
    <p:sldId id="327" r:id="rId41"/>
    <p:sldId id="320" r:id="rId42"/>
    <p:sldId id="32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BA8"/>
    <a:srgbClr val="0D89C6"/>
    <a:srgbClr val="14C3E2"/>
    <a:srgbClr val="995140"/>
    <a:srgbClr val="BA7757"/>
    <a:srgbClr val="A45F53"/>
    <a:srgbClr val="D8AA6D"/>
    <a:srgbClr val="ECC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p:cViewPr varScale="1">
        <p:scale>
          <a:sx n="83" d="100"/>
          <a:sy n="83"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B3B5BE-182C-4827-8624-E83DB6BF75D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82315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3B5BE-182C-4827-8624-E83DB6BF75D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271968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3B5BE-182C-4827-8624-E83DB6BF75D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3474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3B5BE-182C-4827-8624-E83DB6BF75D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9408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3B5BE-182C-4827-8624-E83DB6BF75D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6795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B3B5BE-182C-4827-8624-E83DB6BF75D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60133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B3B5BE-182C-4827-8624-E83DB6BF75DC}"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83837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B3B5BE-182C-4827-8624-E83DB6BF75DC}"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6564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3B5BE-182C-4827-8624-E83DB6BF75DC}"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33210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3B5BE-182C-4827-8624-E83DB6BF75D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438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3B5BE-182C-4827-8624-E83DB6BF75D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79311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B5BE-182C-4827-8624-E83DB6BF75DC}"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F6841-AB76-4AC9-8F27-2E324CEF41F6}" type="slidenum">
              <a:rPr lang="en-US" smtClean="0"/>
              <a:t>‹#›</a:t>
            </a:fld>
            <a:endParaRPr lang="en-US"/>
          </a:p>
        </p:txBody>
      </p:sp>
    </p:spTree>
    <p:extLst>
      <p:ext uri="{BB962C8B-B14F-4D97-AF65-F5344CB8AC3E}">
        <p14:creationId xmlns:p14="http://schemas.microsoft.com/office/powerpoint/2010/main" val="8020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02966" y="1954088"/>
            <a:ext cx="8586068" cy="2400657"/>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Southwest Asian</a:t>
            </a:r>
          </a:p>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Governments</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1015663"/>
          </a:xfrm>
          <a:prstGeom prst="rect">
            <a:avLst/>
          </a:prstGeom>
          <a:noFill/>
        </p:spPr>
        <p:txBody>
          <a:bodyPr wrap="square" rtlCol="0">
            <a:spAutoFit/>
          </a:bodyPr>
          <a:lstStyle/>
          <a:p>
            <a:pPr algn="ctr"/>
            <a:r>
              <a:rPr lang="en-US" sz="3000" dirty="0">
                <a:solidFill>
                  <a:schemeClr val="bg1"/>
                </a:solidFill>
                <a:latin typeface="KBScaredStraight" panose="02000603000000000000" pitchFamily="2" charset="0"/>
                <a:ea typeface="KBScaredStraight" panose="02000603000000000000" pitchFamily="2" charset="0"/>
              </a:rPr>
              <a:t>State of Israel, Kingdom of Saudi Arabia, &amp; Islamic Republic of Iran</a:t>
            </a:r>
          </a:p>
        </p:txBody>
      </p:sp>
    </p:spTree>
    <p:extLst>
      <p:ext uri="{BB962C8B-B14F-4D97-AF65-F5344CB8AC3E}">
        <p14:creationId xmlns:p14="http://schemas.microsoft.com/office/powerpoint/2010/main" val="314007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p>
        </p:txBody>
      </p:sp>
      <p:sp>
        <p:nvSpPr>
          <p:cNvPr id="10" name="TextBox 9"/>
          <p:cNvSpPr txBox="1"/>
          <p:nvPr/>
        </p:nvSpPr>
        <p:spPr>
          <a:xfrm>
            <a:off x="1227505" y="1493704"/>
            <a:ext cx="10096987" cy="5693866"/>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Israel has a unitary system, which means that the national (central) government has all of the power.</a:t>
            </a:r>
          </a:p>
          <a:p>
            <a:pPr marL="1028700" lvl="1" indent="-5715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The districts (states) are under central government control.</a:t>
            </a:r>
          </a:p>
          <a:p>
            <a:pPr marL="571500" indent="-5715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Israel has 6 districts -- Central, Haifa, Jerusalem, Northern, Southern, &amp; Tel Aviv </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886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p>
        </p:txBody>
      </p:sp>
      <p:sp>
        <p:nvSpPr>
          <p:cNvPr id="8" name="TextBox 7"/>
          <p:cNvSpPr txBox="1"/>
          <p:nvPr/>
        </p:nvSpPr>
        <p:spPr>
          <a:xfrm>
            <a:off x="1227505" y="1493704"/>
            <a:ext cx="10096987" cy="4955203"/>
          </a:xfrm>
          <a:prstGeom prst="rect">
            <a:avLst/>
          </a:prstGeom>
          <a:noFill/>
        </p:spPr>
        <p:txBody>
          <a:bodyPr wrap="square" rtlCol="0">
            <a:spAutoFit/>
          </a:bodyPr>
          <a:lstStyle/>
          <a:p>
            <a:pPr>
              <a:defRPr/>
            </a:pPr>
            <a:r>
              <a:rPr lang="en-US" sz="3600" dirty="0">
                <a:solidFill>
                  <a:schemeClr val="bg1"/>
                </a:solidFill>
                <a:latin typeface="KBScaredStraight" panose="02000603000000000000" pitchFamily="2" charset="0"/>
                <a:ea typeface="KBScaredStraight" panose="02000603000000000000" pitchFamily="2" charset="0"/>
              </a:rPr>
              <a:t>1. </a:t>
            </a:r>
            <a:r>
              <a:rPr lang="en-US" sz="3600" b="1" dirty="0">
                <a:solidFill>
                  <a:schemeClr val="bg1"/>
                </a:solidFill>
                <a:latin typeface="KBScaredStraight" panose="02000603000000000000" pitchFamily="2" charset="0"/>
                <a:ea typeface="KBScaredStraight" panose="02000603000000000000" pitchFamily="2" charset="0"/>
              </a:rPr>
              <a:t>Prime Minister</a:t>
            </a:r>
            <a:r>
              <a:rPr lang="en-US" sz="3600" dirty="0">
                <a:solidFill>
                  <a:schemeClr val="bg1"/>
                </a:solidFill>
                <a:latin typeface="KBScaredStraight" panose="02000603000000000000" pitchFamily="2" charset="0"/>
                <a:ea typeface="KBScaredStraight" panose="02000603000000000000" pitchFamily="2" charset="0"/>
              </a:rPr>
              <a:t>: holds the most political power; works closely with the legislature (the Knesset)</a:t>
            </a:r>
          </a:p>
          <a:p>
            <a:pPr>
              <a:defRPr/>
            </a:pPr>
            <a:endParaRPr lang="en-US" sz="3600" dirty="0">
              <a:solidFill>
                <a:schemeClr val="bg1"/>
              </a:solidFill>
              <a:latin typeface="KBScaredStraight" panose="02000603000000000000" pitchFamily="2" charset="0"/>
              <a:ea typeface="KBScaredStraight" panose="02000603000000000000" pitchFamily="2" charset="0"/>
            </a:endParaRPr>
          </a:p>
          <a:p>
            <a:pPr>
              <a:defRPr/>
            </a:pPr>
            <a:r>
              <a:rPr lang="en-US" sz="3600" b="1" dirty="0">
                <a:solidFill>
                  <a:schemeClr val="bg1"/>
                </a:solidFill>
                <a:latin typeface="KBScaredStraight" panose="02000603000000000000" pitchFamily="2" charset="0"/>
                <a:ea typeface="KBScaredStraight" panose="02000603000000000000" pitchFamily="2" charset="0"/>
              </a:rPr>
              <a:t>2. Chief of State: </a:t>
            </a:r>
            <a:r>
              <a:rPr lang="en-US" sz="3600" dirty="0">
                <a:solidFill>
                  <a:schemeClr val="bg1"/>
                </a:solidFill>
                <a:latin typeface="KBScaredStraight" panose="02000603000000000000" pitchFamily="2" charset="0"/>
                <a:ea typeface="KBScaredStraight" panose="02000603000000000000" pitchFamily="2" charset="0"/>
              </a:rPr>
              <a:t>President; has little political power, mostly a ceremonial role</a:t>
            </a:r>
          </a:p>
          <a:p>
            <a:pPr>
              <a:defRPr/>
            </a:pPr>
            <a:endParaRPr lang="en-US" sz="36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3757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1200329"/>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His Excellency</a:t>
            </a:r>
          </a:p>
          <a:p>
            <a:pPr algn="ctr"/>
            <a:r>
              <a:rPr lang="en-US" sz="3600" dirty="0">
                <a:latin typeface="KBScaredStraight" panose="02000603000000000000" pitchFamily="2" charset="0"/>
                <a:ea typeface="KBScaredStraight" panose="02000603000000000000" pitchFamily="2" charset="0"/>
              </a:rPr>
              <a:t>Benjamin Netanyahu</a:t>
            </a: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Prime Minister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0833" y="1336764"/>
            <a:ext cx="4839428"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6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3"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1200329"/>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His Honour</a:t>
            </a:r>
          </a:p>
          <a:p>
            <a:pPr algn="ctr"/>
            <a:r>
              <a:rPr lang="en-US" sz="3600" dirty="0"/>
              <a:t>Reuven </a:t>
            </a:r>
            <a:r>
              <a:rPr lang="en-US" sz="3600" dirty="0" err="1"/>
              <a:t>Rivlin</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President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2935" y="1825625"/>
            <a:ext cx="3366129" cy="4351338"/>
          </a:xfrm>
        </p:spPr>
      </p:pic>
      <p:sp>
        <p:nvSpPr>
          <p:cNvPr id="5" name="TextBox 4"/>
          <p:cNvSpPr txBox="1"/>
          <p:nvPr/>
        </p:nvSpPr>
        <p:spPr>
          <a:xfrm>
            <a:off x="3857443" y="1200329"/>
            <a:ext cx="4477109" cy="477897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5619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78619" y="165126"/>
            <a:ext cx="10516149" cy="1015663"/>
          </a:xfrm>
          <a:prstGeom prst="rect">
            <a:avLst/>
          </a:prstGeom>
          <a:noFill/>
        </p:spPr>
        <p:txBody>
          <a:bodyPr wrap="none" lIns="91440" tIns="45720" rIns="91440" bIns="45720">
            <a:spAutoFit/>
          </a:bodyPr>
          <a:lstStyle/>
          <a:p>
            <a:pPr algn="ctr"/>
            <a:r>
              <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How Leaders Are Chosen</a:t>
            </a:r>
          </a:p>
        </p:txBody>
      </p:sp>
      <p:sp>
        <p:nvSpPr>
          <p:cNvPr id="8" name="TextBox 7"/>
          <p:cNvSpPr txBox="1"/>
          <p:nvPr/>
        </p:nvSpPr>
        <p:spPr>
          <a:xfrm>
            <a:off x="1188186" y="1345915"/>
            <a:ext cx="10096987" cy="538609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bg1"/>
                </a:solidFill>
                <a:latin typeface="KBScaredStraight" panose="02000603000000000000" pitchFamily="2" charset="0"/>
                <a:ea typeface="KBScaredStraight" panose="02000603000000000000" pitchFamily="2" charset="0"/>
              </a:rPr>
              <a:t>President: </a:t>
            </a:r>
            <a:r>
              <a:rPr lang="en-US" sz="3200" dirty="0">
                <a:solidFill>
                  <a:schemeClr val="bg1"/>
                </a:solidFill>
                <a:latin typeface="KBScaredStraight" panose="02000603000000000000" pitchFamily="2" charset="0"/>
                <a:ea typeface="KBScaredStraight" panose="02000603000000000000" pitchFamily="2" charset="0"/>
              </a:rPr>
              <a:t>largely a ceremonial role and is elected by the Knesset for a seven-year term (one-term limit).</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b="1" dirty="0">
                <a:solidFill>
                  <a:schemeClr val="bg1"/>
                </a:solidFill>
                <a:latin typeface="KBScaredStraight" panose="02000603000000000000" pitchFamily="2" charset="0"/>
                <a:ea typeface="KBScaredStraight" panose="02000603000000000000" pitchFamily="2" charset="0"/>
              </a:rPr>
              <a:t>Prime Minister</a:t>
            </a:r>
            <a:r>
              <a:rPr lang="en-US" sz="3200" dirty="0">
                <a:solidFill>
                  <a:schemeClr val="bg1"/>
                </a:solidFill>
                <a:latin typeface="KBScaredStraight" panose="02000603000000000000" pitchFamily="2" charset="0"/>
                <a:ea typeface="KBScaredStraight" panose="02000603000000000000" pitchFamily="2" charset="0"/>
              </a:rPr>
              <a:t>: serves a 5-year term; the President nominates a member of the Knesset and the other members vote on him/her. (Generally, the prime minister is usually the leader of the largest political party in the Knesset.)</a:t>
            </a:r>
          </a:p>
          <a:p>
            <a:pPr algn="ct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9358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p>
        </p:txBody>
      </p:sp>
      <p:sp>
        <p:nvSpPr>
          <p:cNvPr id="8" name="TextBox 7"/>
          <p:cNvSpPr txBox="1"/>
          <p:nvPr/>
        </p:nvSpPr>
        <p:spPr>
          <a:xfrm>
            <a:off x="1227505" y="1493704"/>
            <a:ext cx="10096987" cy="5016758"/>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Israel’s parliament is called the Knesset.</a:t>
            </a:r>
          </a:p>
          <a:p>
            <a:pPr marL="1028700" lvl="1" indent="-571500">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It is a unicameral governing body.</a:t>
            </a:r>
          </a:p>
          <a:p>
            <a:pPr marL="571500" indent="-571500">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The Knesset passes all laws, elects the president &amp; prime minister, and supervises the work of the government through its committees.</a:t>
            </a:r>
          </a:p>
          <a:p>
            <a:pPr marL="571500" indent="-571500">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Israel does not have a formal constitution in place, but members of the Knesset have been working on one since 2003.</a:t>
            </a:r>
          </a:p>
        </p:txBody>
      </p:sp>
    </p:spTree>
    <p:extLst>
      <p:ext uri="{BB962C8B-B14F-4D97-AF65-F5344CB8AC3E}">
        <p14:creationId xmlns:p14="http://schemas.microsoft.com/office/powerpoint/2010/main" val="77573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619500" y="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Knesset Chamber</a:t>
            </a:r>
          </a:p>
        </p:txBody>
      </p:sp>
    </p:spTree>
    <p:extLst>
      <p:ext uri="{BB962C8B-B14F-4D97-AF65-F5344CB8AC3E}">
        <p14:creationId xmlns:p14="http://schemas.microsoft.com/office/powerpoint/2010/main" val="337390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140135" y="165126"/>
            <a:ext cx="6193106" cy="1938992"/>
          </a:xfrm>
          <a:prstGeom prst="rect">
            <a:avLst/>
          </a:prstGeom>
          <a:noFill/>
        </p:spPr>
        <p:txBody>
          <a:bodyPr wrap="none" lIns="91440" tIns="45720" rIns="91440" bIns="45720">
            <a:spAutoFit/>
          </a:bodyPr>
          <a:lstStyle/>
          <a:p>
            <a:pPr algn="ctr"/>
            <a:r>
              <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60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Democracy</a:t>
            </a:r>
            <a:endPar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354115" y="2104118"/>
            <a:ext cx="10096987" cy="5312223"/>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Generally, whichever political party has the most members in the legislature selects the Prime Minister.</a:t>
            </a:r>
          </a:p>
          <a:p>
            <a:pPr marL="342900" indent="-342900">
              <a:lnSpc>
                <a:spcPct val="80000"/>
              </a:lnSpc>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This is the major difference between a Presidential Democracy and a Parliamentary Democracy!</a:t>
            </a:r>
            <a:endParaRPr lang="en-US" sz="2800" dirty="0">
              <a:solidFill>
                <a:schemeClr val="bg1"/>
              </a:solidFill>
              <a:latin typeface="KBScaredStraight" panose="02000603000000000000" pitchFamily="2" charset="0"/>
              <a:ea typeface="KBScaredStraight" panose="02000603000000000000" pitchFamily="2" charset="0"/>
            </a:endParaRPr>
          </a:p>
          <a:p>
            <a:pPr marL="800100" lvl="1" indent="-342900">
              <a:lnSpc>
                <a:spcPct val="80000"/>
              </a:lnSpc>
              <a:buFont typeface="Courier New" panose="02070309020205020404" pitchFamily="49" charset="0"/>
              <a:buChar char="o"/>
              <a:defRPr/>
            </a:pPr>
            <a:r>
              <a:rPr lang="en-US" sz="2800" dirty="0">
                <a:solidFill>
                  <a:schemeClr val="bg1"/>
                </a:solidFill>
                <a:latin typeface="KBScaredStraight" panose="02000603000000000000" pitchFamily="2" charset="0"/>
                <a:ea typeface="KBScaredStraight" panose="02000603000000000000" pitchFamily="2" charset="0"/>
              </a:rPr>
              <a:t>Parliamentary Democracy – legislature chooses the executive leader</a:t>
            </a:r>
          </a:p>
          <a:p>
            <a:pPr marL="1200150" lvl="2" indent="-285750">
              <a:lnSpc>
                <a:spcPct val="80000"/>
              </a:lnSpc>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a:p>
            <a:pPr marL="285750" indent="-285750">
              <a:lnSpc>
                <a:spcPct val="80000"/>
              </a:lnSpc>
              <a:buFont typeface="Arial" panose="020B0604020202020204" pitchFamily="34" charset="0"/>
              <a:buChar char="•"/>
              <a:defRPr/>
            </a:pPr>
            <a:r>
              <a:rPr lang="en-US" sz="2800" dirty="0">
                <a:solidFill>
                  <a:schemeClr val="bg1"/>
                </a:solidFill>
                <a:latin typeface="KBScaredStraight" panose="02000603000000000000" pitchFamily="2" charset="0"/>
                <a:ea typeface="KBScaredStraight" panose="02000603000000000000" pitchFamily="2" charset="0"/>
              </a:rPr>
              <a:t>In Israel, citizens vote for members of Knesset (parliament), then the elected members choose the Prime Minister.</a:t>
            </a: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0426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p>
        </p:txBody>
      </p:sp>
      <p:sp>
        <p:nvSpPr>
          <p:cNvPr id="10" name="TextBox 9"/>
          <p:cNvSpPr txBox="1"/>
          <p:nvPr/>
        </p:nvSpPr>
        <p:spPr>
          <a:xfrm>
            <a:off x="1227505" y="1493704"/>
            <a:ext cx="10096987" cy="521373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Citizens must be 18 to vote, but voting is not required by law.</a:t>
            </a: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As a democracy, its citizens must participate in voting and elections:</a:t>
            </a:r>
          </a:p>
          <a:p>
            <a:pPr marL="914400" lvl="1" indent="-457200">
              <a:lnSpc>
                <a:spcPct val="80000"/>
              </a:lnSpc>
              <a:buFont typeface="Courier New" panose="02070309020205020404" pitchFamily="49" charset="0"/>
              <a:buChar char="o"/>
              <a:defRPr/>
            </a:pPr>
            <a:r>
              <a:rPr lang="en-US" sz="3200" dirty="0">
                <a:solidFill>
                  <a:schemeClr val="bg1"/>
                </a:solidFill>
                <a:latin typeface="KBScaredStraight" panose="02000603000000000000" pitchFamily="2" charset="0"/>
                <a:ea typeface="KBScaredStraight" panose="02000603000000000000" pitchFamily="2" charset="0"/>
              </a:rPr>
              <a:t>They elect members of Knesset.</a:t>
            </a: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Elections are held in Israel every four years.</a:t>
            </a: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3173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19500" y="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Voting in Israel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310" y="996950"/>
            <a:ext cx="8755380" cy="48641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1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182" y="815926"/>
            <a:ext cx="11211950" cy="5561394"/>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p>
          <a:p>
            <a:r>
              <a:rPr lang="en-US" sz="2000" b="1" dirty="0">
                <a:latin typeface="KBScaredStraight" panose="02000603000000000000" pitchFamily="2" charset="0"/>
                <a:ea typeface="KBScaredStraight" panose="02000603000000000000" pitchFamily="2" charset="0"/>
              </a:rPr>
              <a:t>SS7CG4 The student will compare and contrast various forms of government. </a:t>
            </a:r>
            <a:endParaRPr lang="en-US" sz="2000" dirty="0">
              <a:latin typeface="KBScaredStraight" panose="02000603000000000000" pitchFamily="2" charset="0"/>
              <a:ea typeface="KBScaredStraight" panose="02000603000000000000" pitchFamily="2" charset="0"/>
            </a:endParaRPr>
          </a:p>
          <a:p>
            <a:r>
              <a:rPr lang="en-US" sz="2000" dirty="0">
                <a:latin typeface="KBScaredStraight" panose="02000603000000000000" pitchFamily="2" charset="0"/>
                <a:ea typeface="KBScaredStraight" panose="02000603000000000000" pitchFamily="2" charset="0"/>
              </a:rPr>
              <a:t>a. Describe the ways government systems distribute power: unitary, confederation, and federal. </a:t>
            </a:r>
          </a:p>
          <a:p>
            <a:r>
              <a:rPr lang="en-US" sz="2000" dirty="0">
                <a:latin typeface="KBScaredStraight" panose="02000603000000000000" pitchFamily="2" charset="0"/>
                <a:ea typeface="KBScaredStraight" panose="02000603000000000000" pitchFamily="2" charset="0"/>
              </a:rPr>
              <a:t>b. Explain how governments determine citizen participation: autocratic, oligarchic, and democratic. </a:t>
            </a:r>
          </a:p>
          <a:p>
            <a:r>
              <a:rPr lang="en-US" sz="2000" dirty="0">
                <a:latin typeface="KBScaredStraight" panose="02000603000000000000" pitchFamily="2" charset="0"/>
                <a:ea typeface="KBScaredStraight" panose="02000603000000000000" pitchFamily="2" charset="0"/>
              </a:rPr>
              <a:t>c. Describe the two predominant forms of democratic governments: parliamentary and presidential. </a:t>
            </a:r>
          </a:p>
          <a:p>
            <a:endParaRPr lang="en-US" sz="2000" dirty="0">
              <a:latin typeface="KBScaredStraight" panose="02000603000000000000" pitchFamily="2" charset="0"/>
              <a:ea typeface="KBScaredStraight" panose="02000603000000000000" pitchFamily="2" charset="0"/>
            </a:endParaRPr>
          </a:p>
          <a:p>
            <a:r>
              <a:rPr lang="en-US" sz="2000" b="1" dirty="0">
                <a:latin typeface="KBScaredStraight" panose="02000603000000000000" pitchFamily="2" charset="0"/>
                <a:ea typeface="KBScaredStraight" panose="02000603000000000000" pitchFamily="2" charset="0"/>
              </a:rPr>
              <a:t>SS7CG5 The student will explain the structures of the national governments of Southwest Asia (Middle East). </a:t>
            </a:r>
            <a:endParaRPr lang="en-US" sz="2000" dirty="0">
              <a:latin typeface="KBScaredStraight" panose="02000603000000000000" pitchFamily="2" charset="0"/>
              <a:ea typeface="KBScaredStraight" panose="02000603000000000000" pitchFamily="2" charset="0"/>
            </a:endParaRPr>
          </a:p>
          <a:p>
            <a:r>
              <a:rPr lang="en-US" sz="2000" dirty="0">
                <a:latin typeface="KBScaredStraight" panose="02000603000000000000" pitchFamily="2" charset="0"/>
                <a:ea typeface="KBScaredStraight" panose="02000603000000000000" pitchFamily="2" charset="0"/>
              </a:rPr>
              <a:t>a. Compare the parliamentary democracy of the State of Israel, the monarchy of the Kingdom of Saudi Arabia, and the theocracy of the Islamic Republic of Iran, distinguishing the form of leadership and the role of the citizen in terms of voting rights and personal freedoms.</a:t>
            </a:r>
          </a:p>
        </p:txBody>
      </p:sp>
    </p:spTree>
    <p:extLst>
      <p:ext uri="{BB962C8B-B14F-4D97-AF65-F5344CB8AC3E}">
        <p14:creationId xmlns:p14="http://schemas.microsoft.com/office/powerpoint/2010/main" val="389048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926043" y="1597702"/>
            <a:ext cx="8339912" cy="2862322"/>
          </a:xfrm>
          <a:prstGeom prst="rect">
            <a:avLst/>
          </a:prstGeom>
          <a:noFill/>
        </p:spPr>
        <p:txBody>
          <a:bodyPr wrap="none" lIns="91440" tIns="45720" rIns="91440" bIns="45720">
            <a:spAutoFit/>
          </a:bodyPr>
          <a:lstStyle/>
          <a:p>
            <a:pPr algn="ctr"/>
            <a:r>
              <a:rPr lang="en-US" sz="90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Kingdom of</a:t>
            </a:r>
          </a:p>
          <a:p>
            <a:pPr algn="ctr"/>
            <a:r>
              <a:rPr lang="en-US" sz="90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Saudi Arabia</a:t>
            </a:r>
            <a:endParaRPr lang="en-US" sz="9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dirty="0">
                <a:solidFill>
                  <a:schemeClr val="bg1"/>
                </a:solidFill>
                <a:latin typeface="KBScaredStraight" panose="02000603000000000000" pitchFamily="2" charset="0"/>
                <a:ea typeface="KBScaredStraight" panose="02000603000000000000" pitchFamily="2" charset="0"/>
              </a:rPr>
              <a:t>Unitary System – Absolute Monarchy</a:t>
            </a:r>
          </a:p>
        </p:txBody>
      </p:sp>
    </p:spTree>
    <p:extLst>
      <p:ext uri="{BB962C8B-B14F-4D97-AF65-F5344CB8AC3E}">
        <p14:creationId xmlns:p14="http://schemas.microsoft.com/office/powerpoint/2010/main" val="175719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73250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Saudi Arabia is the largest country on the Arabian Peninsula and it has the most influence in the region.</a:t>
            </a:r>
          </a:p>
          <a:p>
            <a:pPr marL="457200"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It is one of the few absolute monarchies left in the world today. </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Members of the al-Saud family have ruled Saudi Arabia since 1932.  </a:t>
            </a:r>
          </a:p>
          <a:p>
            <a:pPr marL="914400" lvl="1"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Most government officials are relatives of the king.</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king may ask members of his family, Islamic scholars, and tribal leaders for advice on decisions.</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2340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p>
        </p:txBody>
      </p:sp>
      <p:sp>
        <p:nvSpPr>
          <p:cNvPr id="10" name="TextBox 9"/>
          <p:cNvSpPr txBox="1"/>
          <p:nvPr/>
        </p:nvSpPr>
        <p:spPr>
          <a:xfrm>
            <a:off x="1227505" y="1493704"/>
            <a:ext cx="10096987" cy="5909310"/>
          </a:xfrm>
          <a:prstGeom prst="rect">
            <a:avLst/>
          </a:prstGeom>
          <a:noFill/>
        </p:spPr>
        <p:txBody>
          <a:bodyPr wrap="square" rtlCol="0">
            <a:spAutoFit/>
          </a:bodyPr>
          <a:lstStyle/>
          <a:p>
            <a:pPr marL="571500"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Saudi Arabia has a unitary system, which means that the national (central) government has all of the power.</a:t>
            </a:r>
          </a:p>
          <a:p>
            <a:pPr marL="1028700" lvl="1"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The provinces are under central government control.</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There are thirteen provinces in Saudi Arabia: </a:t>
            </a:r>
            <a:r>
              <a:rPr lang="en-US" sz="2800" dirty="0">
                <a:solidFill>
                  <a:schemeClr val="bg1"/>
                </a:solidFill>
                <a:latin typeface="KBScaredStraight" panose="02000603000000000000" pitchFamily="2" charset="0"/>
                <a:ea typeface="KBScaredStraight" panose="02000603000000000000" pitchFamily="2" charset="0"/>
              </a:rPr>
              <a:t>Al </a:t>
            </a:r>
            <a:r>
              <a:rPr lang="en-US" sz="2800" dirty="0" err="1">
                <a:solidFill>
                  <a:schemeClr val="bg1"/>
                </a:solidFill>
                <a:latin typeface="KBScaredStraight" panose="02000603000000000000" pitchFamily="2" charset="0"/>
                <a:ea typeface="KBScaredStraight" panose="02000603000000000000" pitchFamily="2" charset="0"/>
              </a:rPr>
              <a:t>Bahah</a:t>
            </a:r>
            <a:r>
              <a:rPr lang="en-US" sz="2800" dirty="0">
                <a:solidFill>
                  <a:schemeClr val="bg1"/>
                </a:solidFill>
                <a:latin typeface="KBScaredStraight" panose="02000603000000000000" pitchFamily="2" charset="0"/>
                <a:ea typeface="KBScaredStraight" panose="02000603000000000000" pitchFamily="2" charset="0"/>
              </a:rPr>
              <a:t>, Al </a:t>
            </a:r>
            <a:r>
              <a:rPr lang="en-US" sz="2800" dirty="0" err="1">
                <a:solidFill>
                  <a:schemeClr val="bg1"/>
                </a:solidFill>
                <a:latin typeface="KBScaredStraight" panose="02000603000000000000" pitchFamily="2" charset="0"/>
                <a:ea typeface="KBScaredStraight" panose="02000603000000000000" pitchFamily="2" charset="0"/>
              </a:rPr>
              <a:t>Hudud</a:t>
            </a:r>
            <a:r>
              <a:rPr lang="en-US" sz="2800" dirty="0">
                <a:solidFill>
                  <a:schemeClr val="bg1"/>
                </a:solidFill>
                <a:latin typeface="KBScaredStraight" panose="02000603000000000000" pitchFamily="2" charset="0"/>
                <a:ea typeface="KBScaredStraight" panose="02000603000000000000" pitchFamily="2" charset="0"/>
              </a:rPr>
              <a:t> ash </a:t>
            </a:r>
            <a:r>
              <a:rPr lang="en-US" sz="2800" dirty="0" err="1">
                <a:solidFill>
                  <a:schemeClr val="bg1"/>
                </a:solidFill>
                <a:latin typeface="KBScaredStraight" panose="02000603000000000000" pitchFamily="2" charset="0"/>
                <a:ea typeface="KBScaredStraight" panose="02000603000000000000" pitchFamily="2" charset="0"/>
              </a:rPr>
              <a:t>Shamaliyah</a:t>
            </a:r>
            <a:r>
              <a:rPr lang="en-US" sz="2800" dirty="0">
                <a:solidFill>
                  <a:schemeClr val="bg1"/>
                </a:solidFill>
                <a:latin typeface="KBScaredStraight" panose="02000603000000000000" pitchFamily="2" charset="0"/>
                <a:ea typeface="KBScaredStraight" panose="02000603000000000000" pitchFamily="2" charset="0"/>
              </a:rPr>
              <a:t> (Northern Border), Al </a:t>
            </a:r>
            <a:r>
              <a:rPr lang="en-US" sz="2800" dirty="0" err="1">
                <a:solidFill>
                  <a:schemeClr val="bg1"/>
                </a:solidFill>
                <a:latin typeface="KBScaredStraight" panose="02000603000000000000" pitchFamily="2" charset="0"/>
                <a:ea typeface="KBScaredStraight" panose="02000603000000000000" pitchFamily="2" charset="0"/>
              </a:rPr>
              <a:t>Jawf</a:t>
            </a:r>
            <a:r>
              <a:rPr lang="en-US" sz="2800" dirty="0">
                <a:solidFill>
                  <a:schemeClr val="bg1"/>
                </a:solidFill>
                <a:latin typeface="KBScaredStraight" panose="02000603000000000000" pitchFamily="2" charset="0"/>
                <a:ea typeface="KBScaredStraight" panose="02000603000000000000" pitchFamily="2" charset="0"/>
              </a:rPr>
              <a:t>, Al </a:t>
            </a:r>
            <a:r>
              <a:rPr lang="en-US" sz="2800" dirty="0" err="1">
                <a:solidFill>
                  <a:schemeClr val="bg1"/>
                </a:solidFill>
                <a:latin typeface="KBScaredStraight" panose="02000603000000000000" pitchFamily="2" charset="0"/>
                <a:ea typeface="KBScaredStraight" panose="02000603000000000000" pitchFamily="2" charset="0"/>
              </a:rPr>
              <a:t>Madinah</a:t>
            </a:r>
            <a:r>
              <a:rPr lang="en-US" sz="2800" dirty="0">
                <a:solidFill>
                  <a:schemeClr val="bg1"/>
                </a:solidFill>
                <a:latin typeface="KBScaredStraight" panose="02000603000000000000" pitchFamily="2" charset="0"/>
                <a:ea typeface="KBScaredStraight" panose="02000603000000000000" pitchFamily="2" charset="0"/>
              </a:rPr>
              <a:t> (Medina), Al </a:t>
            </a:r>
            <a:r>
              <a:rPr lang="en-US" sz="2800" dirty="0" err="1">
                <a:solidFill>
                  <a:schemeClr val="bg1"/>
                </a:solidFill>
                <a:latin typeface="KBScaredStraight" panose="02000603000000000000" pitchFamily="2" charset="0"/>
                <a:ea typeface="KBScaredStraight" panose="02000603000000000000" pitchFamily="2" charset="0"/>
              </a:rPr>
              <a:t>Qasim</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Ar</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Riyad</a:t>
            </a:r>
            <a:r>
              <a:rPr lang="en-US" sz="2800" dirty="0">
                <a:solidFill>
                  <a:schemeClr val="bg1"/>
                </a:solidFill>
                <a:latin typeface="KBScaredStraight" panose="02000603000000000000" pitchFamily="2" charset="0"/>
                <a:ea typeface="KBScaredStraight" panose="02000603000000000000" pitchFamily="2" charset="0"/>
              </a:rPr>
              <a:t> (Riyadh), Ash </a:t>
            </a:r>
            <a:r>
              <a:rPr lang="en-US" sz="2800" dirty="0" err="1">
                <a:solidFill>
                  <a:schemeClr val="bg1"/>
                </a:solidFill>
                <a:latin typeface="KBScaredStraight" panose="02000603000000000000" pitchFamily="2" charset="0"/>
                <a:ea typeface="KBScaredStraight" panose="02000603000000000000" pitchFamily="2" charset="0"/>
              </a:rPr>
              <a:t>Sharqiyah</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Asir</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Ha'il</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Jizan</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Makkah</a:t>
            </a:r>
            <a:r>
              <a:rPr lang="en-US" sz="2800" dirty="0">
                <a:solidFill>
                  <a:schemeClr val="bg1"/>
                </a:solidFill>
                <a:latin typeface="KBScaredStraight" panose="02000603000000000000" pitchFamily="2" charset="0"/>
                <a:ea typeface="KBScaredStraight" panose="02000603000000000000" pitchFamily="2" charset="0"/>
              </a:rPr>
              <a:t> (Mecca), </a:t>
            </a:r>
            <a:r>
              <a:rPr lang="en-US" sz="2800" dirty="0" err="1">
                <a:solidFill>
                  <a:schemeClr val="bg1"/>
                </a:solidFill>
                <a:latin typeface="KBScaredStraight" panose="02000603000000000000" pitchFamily="2" charset="0"/>
                <a:ea typeface="KBScaredStraight" panose="02000603000000000000" pitchFamily="2" charset="0"/>
              </a:rPr>
              <a:t>Najran</a:t>
            </a:r>
            <a:r>
              <a:rPr lang="en-US" sz="2800" dirty="0">
                <a:solidFill>
                  <a:schemeClr val="bg1"/>
                </a:solidFill>
                <a:latin typeface="KBScaredStraight" panose="02000603000000000000" pitchFamily="2" charset="0"/>
                <a:ea typeface="KBScaredStraight" panose="02000603000000000000" pitchFamily="2" charset="0"/>
              </a:rPr>
              <a:t>, &amp; </a:t>
            </a:r>
            <a:r>
              <a:rPr lang="en-US" sz="2800" dirty="0" err="1">
                <a:solidFill>
                  <a:schemeClr val="bg1"/>
                </a:solidFill>
                <a:latin typeface="KBScaredStraight" panose="02000603000000000000" pitchFamily="2" charset="0"/>
                <a:ea typeface="KBScaredStraight" panose="02000603000000000000" pitchFamily="2" charset="0"/>
              </a:rPr>
              <a:t>Tabuk</a:t>
            </a:r>
            <a:r>
              <a:rPr lang="en-US" sz="2600" dirty="0">
                <a:solidFill>
                  <a:schemeClr val="bg1"/>
                </a:solidFill>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0847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517526" y="165126"/>
            <a:ext cx="5438348"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Oligarchy</a:t>
            </a:r>
          </a:p>
        </p:txBody>
      </p:sp>
      <p:sp>
        <p:nvSpPr>
          <p:cNvPr id="10" name="TextBox 9"/>
          <p:cNvSpPr txBox="1"/>
          <p:nvPr/>
        </p:nvSpPr>
        <p:spPr>
          <a:xfrm>
            <a:off x="1227505" y="1493704"/>
            <a:ext cx="10096987" cy="6001643"/>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Saudi Arabia is one of the few absolute monarchies left in the world today.</a:t>
            </a:r>
          </a:p>
          <a:p>
            <a:pPr lvl="1"/>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The king and his advisors, many of whom are his family members or influential business and religious leaders in the country, make all the laws.</a:t>
            </a:r>
          </a:p>
          <a:p>
            <a:pPr marL="914400" lvl="1"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Conservative religious leaders also have a great deal of influence in decisions made by the monarchy.</a:t>
            </a:r>
          </a:p>
          <a:p>
            <a:pPr marL="914400" lvl="1" indent="-4572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There is no written constitution; however, </a:t>
            </a:r>
            <a:r>
              <a:rPr lang="en-US" sz="2400">
                <a:solidFill>
                  <a:schemeClr val="bg1"/>
                </a:solidFill>
                <a:latin typeface="KBScaredStraight" panose="02000603000000000000" pitchFamily="2" charset="0"/>
                <a:ea typeface="KBScaredStraight" panose="02000603000000000000" pitchFamily="2" charset="0"/>
              </a:rPr>
              <a:t>the Qur’an </a:t>
            </a:r>
            <a:r>
              <a:rPr lang="en-US" sz="2400" dirty="0">
                <a:solidFill>
                  <a:schemeClr val="bg1"/>
                </a:solidFill>
                <a:latin typeface="KBScaredStraight" panose="02000603000000000000" pitchFamily="2" charset="0"/>
                <a:ea typeface="KBScaredStraight" panose="02000603000000000000" pitchFamily="2" charset="0"/>
              </a:rPr>
              <a:t>acts as the constitution.</a:t>
            </a:r>
          </a:p>
          <a:p>
            <a:pPr marL="914400" lvl="1"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Saudi Arabia is governed on the basis of Islamic law (</a:t>
            </a:r>
            <a:r>
              <a:rPr lang="en-US" sz="2400" dirty="0" err="1">
                <a:solidFill>
                  <a:schemeClr val="bg1"/>
                </a:solidFill>
                <a:latin typeface="KBScaredStraight" panose="02000603000000000000" pitchFamily="2" charset="0"/>
                <a:ea typeface="KBScaredStraight" panose="02000603000000000000" pitchFamily="2" charset="0"/>
              </a:rPr>
              <a:t>Shari’a</a:t>
            </a:r>
            <a:r>
              <a:rPr lang="en-US" sz="2400" dirty="0">
                <a:solidFill>
                  <a:schemeClr val="bg1"/>
                </a:solidFill>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2400" dirty="0">
              <a:solidFill>
                <a:schemeClr val="bg1"/>
              </a:solidFill>
            </a:endParaRPr>
          </a:p>
          <a:p>
            <a:pPr algn="ct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9755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p>
        </p:txBody>
      </p:sp>
      <p:sp>
        <p:nvSpPr>
          <p:cNvPr id="8" name="TextBox 7"/>
          <p:cNvSpPr txBox="1"/>
          <p:nvPr/>
        </p:nvSpPr>
        <p:spPr>
          <a:xfrm>
            <a:off x="1227505" y="1493704"/>
            <a:ext cx="10096987"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Saudi Arabia is ruled by a hereditary monarchy, which means the government is led by a king who comes from a family that has ruled the country for several generations.</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King of Saudi Arabia has been a member of the al-Saud family since the 1930s.</a:t>
            </a:r>
          </a:p>
          <a:p>
            <a:pPr marL="914400" lvl="1"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people of Saudi Arabia do not choose the king.</a:t>
            </a:r>
          </a:p>
          <a:p>
            <a:pPr marL="800100" lvl="1" indent="-3429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When a king dies, the Saudi family announces who the next king will be from among their male family members.</a:t>
            </a:r>
          </a:p>
          <a:p>
            <a:pPr marL="914400" lvl="1"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2800" dirty="0">
              <a:solidFill>
                <a:schemeClr val="bg1"/>
              </a:solidFill>
            </a:endParaRPr>
          </a:p>
          <a:p>
            <a:pPr algn="ct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0023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416848"/>
            <a:ext cx="1129635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Abdullah bin Abdulaziz Al Saud</a:t>
            </a: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Former King of Saudi Arabia, died January 23, 2015</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480027"/>
            <a:ext cx="3657600"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098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153533"/>
            <a:ext cx="11296357" cy="1200329"/>
          </a:xfrm>
          <a:prstGeom prst="rect">
            <a:avLst/>
          </a:prstGeom>
          <a:noFill/>
        </p:spPr>
        <p:txBody>
          <a:bodyPr wrap="square" rtlCol="0">
            <a:spAutoFit/>
          </a:bodyPr>
          <a:lstStyle/>
          <a:p>
            <a:pPr algn="ctr"/>
            <a:endParaRPr lang="en-US" sz="3600" dirty="0">
              <a:latin typeface="KBScaredStraight" panose="02000603000000000000" pitchFamily="2" charset="0"/>
              <a:ea typeface="KBScaredStraight" panose="02000603000000000000" pitchFamily="2" charset="0"/>
            </a:endParaRPr>
          </a:p>
          <a:p>
            <a:pPr algn="ctr"/>
            <a:r>
              <a:rPr lang="en-US" sz="3600" dirty="0">
                <a:latin typeface="KBScaredStraight" panose="02000603000000000000" pitchFamily="2" charset="0"/>
                <a:ea typeface="KBScaredStraight" panose="02000603000000000000" pitchFamily="2" charset="0"/>
              </a:rPr>
              <a:t>Salman bin Abdulaziz al-</a:t>
            </a:r>
            <a:r>
              <a:rPr lang="en-US" sz="3600" dirty="0" err="1">
                <a:latin typeface="KBScaredStraight" panose="02000603000000000000" pitchFamily="2" charset="0"/>
                <a:ea typeface="KBScaredStraight" panose="02000603000000000000" pitchFamily="2" charset="0"/>
              </a:rPr>
              <a:t>Salud</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King of Saudi Arabia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8153" y="1507395"/>
            <a:ext cx="3655691"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018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p>
        </p:txBody>
      </p:sp>
      <p:sp>
        <p:nvSpPr>
          <p:cNvPr id="8" name="TextBox 7"/>
          <p:cNvSpPr txBox="1"/>
          <p:nvPr/>
        </p:nvSpPr>
        <p:spPr>
          <a:xfrm>
            <a:off x="1227505" y="1493704"/>
            <a:ext cx="10096987"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Saudi Arabia’s legislature is called the Consultative Council.</a:t>
            </a: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It can propose legislation to the king, but has no legal powers itself.</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There are 150 members and a chairman that is chosen by the king to serve 4-year terms.</a:t>
            </a:r>
          </a:p>
          <a:p>
            <a:pPr marL="457200"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king chooses two-thirds of the members of the Council, while men in the country vote for the remaining one-third of the members.</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Council mostly consists of members of the royal family.</a:t>
            </a:r>
          </a:p>
          <a:p>
            <a:pPr marL="457200" indent="-457200">
              <a:buFont typeface="Arial" panose="020B0604020202020204" pitchFamily="34" charset="0"/>
              <a:buChar char="•"/>
              <a:defRPr/>
            </a:pPr>
            <a:endParaRPr lang="en-US" sz="2800" dirty="0">
              <a:solidFill>
                <a:schemeClr val="bg1"/>
              </a:solidFill>
            </a:endParaRPr>
          </a:p>
          <a:p>
            <a:pPr algn="ct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6420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Consultative Assembly of Saudi Arabia in Riyadh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519" y="685800"/>
            <a:ext cx="8238962"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742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p>
        </p:txBody>
      </p:sp>
      <p:sp>
        <p:nvSpPr>
          <p:cNvPr id="10" name="TextBox 9"/>
          <p:cNvSpPr txBox="1"/>
          <p:nvPr/>
        </p:nvSpPr>
        <p:spPr>
          <a:xfrm>
            <a:off x="1227505" y="1493704"/>
            <a:ext cx="10096987" cy="6297108"/>
          </a:xfrm>
          <a:prstGeom prst="rect">
            <a:avLst/>
          </a:prstGeom>
          <a:noFill/>
        </p:spPr>
        <p:txBody>
          <a:bodyPr wrap="square" rtlCol="0">
            <a:spAutoFit/>
          </a:bodyPr>
          <a:lstStyle/>
          <a:p>
            <a:pPr marL="594360" indent="-457200">
              <a:buClr>
                <a:schemeClr val="tx1">
                  <a:shade val="95000"/>
                </a:schemeClr>
              </a:buClr>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In 2004, the Saudi government began allowing men who are 21 and older to vote for half of their local officials.</a:t>
            </a:r>
          </a:p>
          <a:p>
            <a:pPr marL="1051560" lvl="1" indent="-457200">
              <a:buClr>
                <a:schemeClr val="tx1">
                  <a:shade val="95000"/>
                </a:schemeClr>
              </a:buClr>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Men also vote for one-third of the members of the legislature.</a:t>
            </a:r>
          </a:p>
          <a:p>
            <a:pPr marL="1051560" lvl="1" indent="-457200">
              <a:buClr>
                <a:schemeClr val="tx1">
                  <a:shade val="95000"/>
                </a:schemeClr>
              </a:buClr>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There are no political parties in Saudi Arabia.</a:t>
            </a:r>
          </a:p>
          <a:p>
            <a:pPr marL="594360" indent="-457200">
              <a:buClr>
                <a:schemeClr val="tx1">
                  <a:shade val="95000"/>
                </a:schemeClr>
              </a:buClr>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594360" indent="-457200">
              <a:buClr>
                <a:schemeClr val="tx1">
                  <a:shade val="95000"/>
                </a:schemeClr>
              </a:buClr>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What about the women??</a:t>
            </a: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419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02966" y="1954088"/>
            <a:ext cx="8586068" cy="2400657"/>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Southwest Asian</a:t>
            </a:r>
          </a:p>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Governments</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1015663"/>
          </a:xfrm>
          <a:prstGeom prst="rect">
            <a:avLst/>
          </a:prstGeom>
          <a:noFill/>
        </p:spPr>
        <p:txBody>
          <a:bodyPr wrap="square" rtlCol="0">
            <a:spAutoFit/>
          </a:bodyPr>
          <a:lstStyle/>
          <a:p>
            <a:pPr algn="ctr"/>
            <a:r>
              <a:rPr lang="en-US" sz="3000" dirty="0">
                <a:solidFill>
                  <a:schemeClr val="bg1"/>
                </a:solidFill>
                <a:latin typeface="KBScaredStraight" panose="02000603000000000000" pitchFamily="2" charset="0"/>
                <a:ea typeface="KBScaredStraight" panose="02000603000000000000" pitchFamily="2" charset="0"/>
              </a:rPr>
              <a:t>State of Israel, Kingdom of Saudi Arabia, &amp; Islamic Republic of Iran</a:t>
            </a:r>
          </a:p>
        </p:txBody>
      </p:sp>
    </p:spTree>
    <p:extLst>
      <p:ext uri="{BB962C8B-B14F-4D97-AF65-F5344CB8AC3E}">
        <p14:creationId xmlns:p14="http://schemas.microsoft.com/office/powerpoint/2010/main" val="245953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15790" y="2208299"/>
            <a:ext cx="8560420" cy="2400657"/>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Islamic Republic</a:t>
            </a:r>
          </a:p>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of Iran</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dirty="0">
                <a:solidFill>
                  <a:schemeClr val="bg1"/>
                </a:solidFill>
                <a:latin typeface="KBScaredStraight" panose="02000603000000000000" pitchFamily="2" charset="0"/>
                <a:ea typeface="KBScaredStraight" panose="02000603000000000000" pitchFamily="2" charset="0"/>
              </a:rPr>
              <a:t>Theocratic Republic</a:t>
            </a:r>
          </a:p>
        </p:txBody>
      </p:sp>
    </p:spTree>
    <p:extLst>
      <p:ext uri="{BB962C8B-B14F-4D97-AF65-F5344CB8AC3E}">
        <p14:creationId xmlns:p14="http://schemas.microsoft.com/office/powerpoint/2010/main" val="78325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60153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In 1979, the Islamic (or Iranian) Revolution, overthrew the monarchy that had ruled Iran for centuries.</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Shah (king), who had been the monarch, had made Iran into a modern, less religious society.</a:t>
            </a:r>
          </a:p>
          <a:p>
            <a:pPr marL="457200"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Ayatollah Khomeini, who became Iran’s new leader, set up a religious dictatorship based on Islamic principles.  </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0385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p>
        </p:txBody>
      </p:sp>
      <p:sp>
        <p:nvSpPr>
          <p:cNvPr id="10" name="TextBox 9"/>
          <p:cNvSpPr txBox="1"/>
          <p:nvPr/>
        </p:nvSpPr>
        <p:spPr>
          <a:xfrm>
            <a:off x="1227505" y="1493704"/>
            <a:ext cx="10096987" cy="3754874"/>
          </a:xfrm>
          <a:prstGeom prst="rect">
            <a:avLst/>
          </a:prstGeom>
          <a:noFill/>
        </p:spPr>
        <p:txBody>
          <a:bodyPr wrap="square" rtlCol="0">
            <a:spAutoFit/>
          </a:bodyPr>
          <a:lstStyle/>
          <a:p>
            <a:pPr marL="571500"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Iran has a unitary system, which means that the national (central) government has all of the power.</a:t>
            </a:r>
          </a:p>
          <a:p>
            <a:pPr marL="1028700" lvl="1"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The provinces are under central government control.</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solidFill>
                  <a:schemeClr val="bg1"/>
                </a:solidFill>
                <a:latin typeface="KBScaredStraight" panose="02000603000000000000" pitchFamily="2" charset="0"/>
                <a:ea typeface="KBScaredStraight" panose="02000603000000000000" pitchFamily="2" charset="0"/>
              </a:rPr>
              <a:t>There are thirty-one provinces in Saudi Arabia.</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591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36778" y="165126"/>
            <a:ext cx="10599825"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Theocratic Republic</a:t>
            </a:r>
          </a:p>
        </p:txBody>
      </p:sp>
      <p:sp>
        <p:nvSpPr>
          <p:cNvPr id="10" name="TextBox 9"/>
          <p:cNvSpPr txBox="1"/>
          <p:nvPr/>
        </p:nvSpPr>
        <p:spPr>
          <a:xfrm>
            <a:off x="1227505" y="1493704"/>
            <a:ext cx="10096987" cy="5386090"/>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Iran has a unique political system that combines elements of a parliamentary democracy with a theocracy.</a:t>
            </a: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people vote for members of a group called the General Assembly, who then elects the head of state of Iran, the Supreme Leader.</a:t>
            </a: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Supreme Leader is always an ayatollah, or recognized religious authority, who follows the Islamic principles of Shari’ a law.</a:t>
            </a: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21029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p>
        </p:txBody>
      </p:sp>
      <p:sp>
        <p:nvSpPr>
          <p:cNvPr id="8" name="TextBox 7"/>
          <p:cNvSpPr txBox="1"/>
          <p:nvPr/>
        </p:nvSpPr>
        <p:spPr>
          <a:xfrm>
            <a:off x="1227505" y="1493704"/>
            <a:ext cx="10096987" cy="5509200"/>
          </a:xfrm>
          <a:prstGeom prst="rect">
            <a:avLst/>
          </a:prstGeom>
          <a:noFill/>
        </p:spPr>
        <p:txBody>
          <a:bodyPr wrap="square" rtlCol="0">
            <a:spAutoFit/>
          </a:bodyPr>
          <a:lstStyle/>
          <a:p>
            <a:pPr marL="742950" indent="-742950">
              <a:buAutoNum type="arabicPeriod"/>
              <a:defRPr/>
            </a:pPr>
            <a:r>
              <a:rPr lang="en-US" sz="3600" b="1" dirty="0">
                <a:solidFill>
                  <a:schemeClr val="bg1"/>
                </a:solidFill>
                <a:latin typeface="KBScaredStraight" panose="02000603000000000000" pitchFamily="2" charset="0"/>
                <a:ea typeface="KBScaredStraight" panose="02000603000000000000" pitchFamily="2" charset="0"/>
              </a:rPr>
              <a:t>Supreme Leader (Ayatollah): </a:t>
            </a:r>
            <a:r>
              <a:rPr lang="en-US" sz="3600" dirty="0">
                <a:solidFill>
                  <a:schemeClr val="bg1"/>
                </a:solidFill>
                <a:latin typeface="KBScaredStraight" panose="02000603000000000000" pitchFamily="2" charset="0"/>
                <a:ea typeface="KBScaredStraight" panose="02000603000000000000" pitchFamily="2" charset="0"/>
              </a:rPr>
              <a:t>head of state and highest ranking political and religious authority in Iran; appointed for life</a:t>
            </a:r>
          </a:p>
          <a:p>
            <a:pPr marL="742950" indent="-742950">
              <a:buAutoNum type="arabicPeriod"/>
              <a:defRPr/>
            </a:pPr>
            <a:endParaRPr lang="en-US" sz="3600" dirty="0">
              <a:solidFill>
                <a:schemeClr val="bg1"/>
              </a:solidFill>
              <a:latin typeface="KBScaredStraight" panose="02000603000000000000" pitchFamily="2" charset="0"/>
              <a:ea typeface="KBScaredStraight" panose="02000603000000000000" pitchFamily="2" charset="0"/>
            </a:endParaRPr>
          </a:p>
          <a:p>
            <a:pPr marL="742950" indent="-742950">
              <a:buAutoNum type="arabicPeriod"/>
              <a:defRPr/>
            </a:pPr>
            <a:r>
              <a:rPr lang="en-US" sz="3600" dirty="0">
                <a:solidFill>
                  <a:schemeClr val="bg1"/>
                </a:solidFill>
                <a:latin typeface="KBScaredStraight" panose="02000603000000000000" pitchFamily="2" charset="0"/>
                <a:ea typeface="KBScaredStraight" panose="02000603000000000000" pitchFamily="2" charset="0"/>
              </a:rPr>
              <a:t> </a:t>
            </a:r>
            <a:r>
              <a:rPr lang="en-US" sz="3600" b="1" dirty="0">
                <a:solidFill>
                  <a:schemeClr val="bg1"/>
                </a:solidFill>
                <a:latin typeface="KBScaredStraight" panose="02000603000000000000" pitchFamily="2" charset="0"/>
                <a:ea typeface="KBScaredStraight" panose="02000603000000000000" pitchFamily="2" charset="0"/>
              </a:rPr>
              <a:t>President</a:t>
            </a:r>
            <a:r>
              <a:rPr lang="en-US" sz="3600" dirty="0">
                <a:solidFill>
                  <a:schemeClr val="bg1"/>
                </a:solidFill>
                <a:latin typeface="KBScaredStraight" panose="02000603000000000000" pitchFamily="2" charset="0"/>
                <a:ea typeface="KBScaredStraight" panose="02000603000000000000" pitchFamily="2" charset="0"/>
              </a:rPr>
              <a:t>: the highest authority </a:t>
            </a:r>
            <a:r>
              <a:rPr lang="en-US" sz="3600" i="1" dirty="0">
                <a:solidFill>
                  <a:schemeClr val="bg1"/>
                </a:solidFill>
                <a:latin typeface="KBScaredStraight" panose="02000603000000000000" pitchFamily="2" charset="0"/>
                <a:ea typeface="KBScaredStraight" panose="02000603000000000000" pitchFamily="2" charset="0"/>
              </a:rPr>
              <a:t>after</a:t>
            </a:r>
            <a:r>
              <a:rPr lang="en-US" sz="3600" dirty="0">
                <a:solidFill>
                  <a:schemeClr val="bg1"/>
                </a:solidFill>
                <a:latin typeface="KBScaredStraight" panose="02000603000000000000" pitchFamily="2" charset="0"/>
                <a:ea typeface="KBScaredStraight" panose="02000603000000000000" pitchFamily="2" charset="0"/>
              </a:rPr>
              <a:t> the Supreme Leader (his/her power is limited by the Supreme Leader)</a:t>
            </a: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39454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4018" y="59395"/>
            <a:ext cx="11296357" cy="1200329"/>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His Eminence Ayatollah</a:t>
            </a:r>
          </a:p>
          <a:p>
            <a:pPr algn="ctr"/>
            <a:r>
              <a:rPr lang="en-US" sz="3600" dirty="0">
                <a:latin typeface="KBScaredStraight" panose="02000603000000000000" pitchFamily="2" charset="0"/>
                <a:ea typeface="KBScaredStraight" panose="02000603000000000000" pitchFamily="2" charset="0"/>
              </a:rPr>
              <a:t>Ali Khamenei</a:t>
            </a: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Supreme Leader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8260" y="1411452"/>
            <a:ext cx="2915478"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95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416848"/>
            <a:ext cx="11296357" cy="646331"/>
          </a:xfrm>
          <a:prstGeom prst="rect">
            <a:avLst/>
          </a:prstGeom>
          <a:noFill/>
        </p:spPr>
        <p:txBody>
          <a:bodyPr wrap="square" rtlCol="0">
            <a:spAutoFit/>
          </a:bodyPr>
          <a:lstStyle/>
          <a:p>
            <a:pPr algn="ctr"/>
            <a:r>
              <a:rPr lang="en-US" sz="3600" dirty="0">
                <a:latin typeface="KBScaredStraight" panose="02000603000000000000" pitchFamily="2" charset="0"/>
                <a:ea typeface="KBScaredStraight" panose="02000603000000000000" pitchFamily="2" charset="0"/>
              </a:rPr>
              <a:t>Hassan </a:t>
            </a:r>
            <a:r>
              <a:rPr lang="en-US" sz="3600" dirty="0" err="1">
                <a:latin typeface="KBScaredStraight" panose="02000603000000000000" pitchFamily="2" charset="0"/>
                <a:ea typeface="KBScaredStraight" panose="02000603000000000000" pitchFamily="2" charset="0"/>
              </a:rPr>
              <a:t>Rouhani</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President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14192" y="1480027"/>
            <a:ext cx="3468414"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841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78619" y="165126"/>
            <a:ext cx="10516149" cy="1015663"/>
          </a:xfrm>
          <a:prstGeom prst="rect">
            <a:avLst/>
          </a:prstGeom>
          <a:noFill/>
        </p:spPr>
        <p:txBody>
          <a:bodyPr wrap="none" lIns="91440" tIns="45720" rIns="91440" bIns="45720">
            <a:spAutoFit/>
          </a:bodyPr>
          <a:lstStyle/>
          <a:p>
            <a:pPr algn="ctr"/>
            <a:r>
              <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How Leaders Are Chosen</a:t>
            </a:r>
          </a:p>
        </p:txBody>
      </p:sp>
      <p:sp>
        <p:nvSpPr>
          <p:cNvPr id="8" name="TextBox 7"/>
          <p:cNvSpPr txBox="1"/>
          <p:nvPr/>
        </p:nvSpPr>
        <p:spPr>
          <a:xfrm>
            <a:off x="1188186" y="1345915"/>
            <a:ext cx="10096987"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bg1"/>
                </a:solidFill>
                <a:latin typeface="KBScaredStraight" panose="02000603000000000000" pitchFamily="2" charset="0"/>
                <a:ea typeface="KBScaredStraight" panose="02000603000000000000" pitchFamily="2" charset="0"/>
              </a:rPr>
              <a:t>Supreme Leader: </a:t>
            </a:r>
            <a:r>
              <a:rPr lang="en-US" sz="3200" dirty="0">
                <a:solidFill>
                  <a:schemeClr val="bg1"/>
                </a:solidFill>
                <a:latin typeface="KBScaredStraight" panose="02000603000000000000" pitchFamily="2" charset="0"/>
                <a:ea typeface="KBScaredStraight" panose="02000603000000000000" pitchFamily="2" charset="0"/>
              </a:rPr>
              <a:t>elected by the Assembly of Experts (88 elected people who are also charged with supervising the leader’s activities)</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b="1" dirty="0">
                <a:solidFill>
                  <a:schemeClr val="bg1"/>
                </a:solidFill>
                <a:latin typeface="KBScaredStraight" panose="02000603000000000000" pitchFamily="2" charset="0"/>
                <a:ea typeface="KBScaredStraight" panose="02000603000000000000" pitchFamily="2" charset="0"/>
              </a:rPr>
              <a:t>President</a:t>
            </a:r>
            <a:r>
              <a:rPr lang="en-US" sz="3200" dirty="0">
                <a:solidFill>
                  <a:schemeClr val="bg1"/>
                </a:solidFill>
                <a:latin typeface="KBScaredStraight" panose="02000603000000000000" pitchFamily="2" charset="0"/>
                <a:ea typeface="KBScaredStraight" panose="02000603000000000000" pitchFamily="2" charset="0"/>
              </a:rPr>
              <a:t>: elected by the Iranian people and serves a 4-year term</a:t>
            </a: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6720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p>
        </p:txBody>
      </p:sp>
      <p:sp>
        <p:nvSpPr>
          <p:cNvPr id="8" name="TextBox 7"/>
          <p:cNvSpPr txBox="1"/>
          <p:nvPr/>
        </p:nvSpPr>
        <p:spPr>
          <a:xfrm>
            <a:off x="1227505" y="1493704"/>
            <a:ext cx="10096987" cy="4708981"/>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Iran’s legislature is unicameral and is called the Islamic Consultative Assembly of Iran (Parliament).</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There are 290 members and they are elected by the people for 4-year terms.</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Parliament drafts legislation, ratifies treaties, and approves the national budget.</a:t>
            </a:r>
          </a:p>
          <a:p>
            <a:pPr>
              <a:buFont typeface="Webdings" panose="05030102010509060703" pitchFamily="18" charset="2"/>
              <a:buChar char="G"/>
            </a:pPr>
            <a:endParaRPr lang="en-US" sz="1200" dirty="0">
              <a:solidFill>
                <a:schemeClr val="bg1"/>
              </a:solidFill>
            </a:endParaRPr>
          </a:p>
        </p:txBody>
      </p:sp>
    </p:spTree>
    <p:extLst>
      <p:ext uri="{BB962C8B-B14F-4D97-AF65-F5344CB8AC3E}">
        <p14:creationId xmlns:p14="http://schemas.microsoft.com/office/powerpoint/2010/main" val="2983456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Islamic Consultative Assembly in Tehran, Iran</a:t>
            </a:r>
          </a:p>
        </p:txBody>
      </p:sp>
    </p:spTree>
    <p:extLst>
      <p:ext uri="{BB962C8B-B14F-4D97-AF65-F5344CB8AC3E}">
        <p14:creationId xmlns:p14="http://schemas.microsoft.com/office/powerpoint/2010/main" val="351743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004" y="0"/>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10" name="TextBox 9"/>
          <p:cNvSpPr txBox="1"/>
          <p:nvPr/>
        </p:nvSpPr>
        <p:spPr>
          <a:xfrm>
            <a:off x="1227505" y="1493704"/>
            <a:ext cx="10096987" cy="5121402"/>
          </a:xfrm>
          <a:prstGeom prst="rect">
            <a:avLst/>
          </a:prstGeom>
          <a:noFill/>
        </p:spPr>
        <p:txBody>
          <a:bodyPr wrap="square" rtlCol="0">
            <a:spAutoFit/>
          </a:bodyPr>
          <a:lstStyle/>
          <a:p>
            <a:pPr algn="ctr"/>
            <a:r>
              <a:rPr lang="en-US" sz="3200" b="1" dirty="0">
                <a:solidFill>
                  <a:schemeClr val="bg1"/>
                </a:solidFill>
                <a:latin typeface="DK Sleepy Time" pitchFamily="50" charset="0"/>
                <a:ea typeface="KBScaredStraight" panose="02000603000000000000" pitchFamily="2" charset="0"/>
              </a:rPr>
              <a:t>Government Systems – Who has the power?</a:t>
            </a:r>
          </a:p>
          <a:p>
            <a:pPr algn="ctr"/>
            <a:endParaRPr lang="en-US" sz="3200" b="1" dirty="0">
              <a:solidFill>
                <a:schemeClr val="bg1"/>
              </a:solidFill>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Unitary</a:t>
            </a:r>
            <a:r>
              <a:rPr lang="en-US" sz="3200" dirty="0">
                <a:solidFill>
                  <a:schemeClr val="bg1"/>
                </a:solidFill>
                <a:latin typeface="KBScaredStraight" panose="02000603000000000000" pitchFamily="2" charset="0"/>
                <a:ea typeface="KBScaredStraight" panose="02000603000000000000" pitchFamily="2" charset="0"/>
              </a:rPr>
              <a:t>--power is held by one central authority</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Confederation</a:t>
            </a:r>
            <a:r>
              <a:rPr lang="en-US" sz="3200" dirty="0">
                <a:solidFill>
                  <a:schemeClr val="bg1"/>
                </a:solidFill>
                <a:latin typeface="KBScaredStraight" panose="02000603000000000000" pitchFamily="2" charset="0"/>
                <a:ea typeface="KBScaredStraight" panose="02000603000000000000" pitchFamily="2" charset="0"/>
              </a:rPr>
              <a:t>--association of independent states that agree to certain limitations on their freedoms by joining together</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Federal</a:t>
            </a:r>
            <a:r>
              <a:rPr lang="en-US" sz="3200" dirty="0">
                <a:solidFill>
                  <a:schemeClr val="bg1"/>
                </a:solidFill>
                <a:latin typeface="KBScaredStraight" panose="02000603000000000000" pitchFamily="2" charset="0"/>
                <a:ea typeface="KBScaredStraight" panose="02000603000000000000" pitchFamily="2" charset="0"/>
              </a:rPr>
              <a:t>--power is divided between central authority &amp; several regional authorities</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1525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Islamic Consultative Assembly in Tehran, Iran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714375"/>
            <a:ext cx="8477250" cy="56578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817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p>
        </p:txBody>
      </p:sp>
      <p:sp>
        <p:nvSpPr>
          <p:cNvPr id="10" name="TextBox 9"/>
          <p:cNvSpPr txBox="1"/>
          <p:nvPr/>
        </p:nvSpPr>
        <p:spPr>
          <a:xfrm>
            <a:off x="1227505" y="1493704"/>
            <a:ext cx="10096987" cy="718350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Citizens must be 18 to vote, but voting is not required by law.</a:t>
            </a: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As a democracy, its citizens must participate in voting and elections:</a:t>
            </a:r>
          </a:p>
          <a:p>
            <a:pPr marL="914400" lvl="1" indent="-457200">
              <a:lnSpc>
                <a:spcPct val="80000"/>
              </a:lnSpc>
              <a:buFont typeface="Courier New" panose="02070309020205020404" pitchFamily="49" charset="0"/>
              <a:buChar char="o"/>
              <a:defRPr/>
            </a:pPr>
            <a:r>
              <a:rPr lang="en-US" sz="3200" dirty="0">
                <a:solidFill>
                  <a:schemeClr val="bg1"/>
                </a:solidFill>
                <a:latin typeface="KBScaredStraight" panose="02000603000000000000" pitchFamily="2" charset="0"/>
                <a:ea typeface="KBScaredStraight" panose="02000603000000000000" pitchFamily="2" charset="0"/>
              </a:rPr>
              <a:t>They elect the 290 members of the Consultative Assembly.</a:t>
            </a: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Elections for the president are held every four years.</a:t>
            </a: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Election for the Assembly of Experts are held every six years.</a:t>
            </a: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80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14300"/>
            <a:ext cx="9144000"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Voting in Iran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13" y="901699"/>
            <a:ext cx="9760173" cy="54864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19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8" name="TextBox 7"/>
          <p:cNvSpPr txBox="1"/>
          <p:nvPr/>
        </p:nvSpPr>
        <p:spPr>
          <a:xfrm>
            <a:off x="1125415" y="1493704"/>
            <a:ext cx="10199077" cy="6173998"/>
          </a:xfrm>
          <a:prstGeom prst="rect">
            <a:avLst/>
          </a:prstGeom>
          <a:noFill/>
        </p:spPr>
        <p:txBody>
          <a:bodyPr wrap="square" rtlCol="0">
            <a:spAutoFit/>
          </a:bodyPr>
          <a:lstStyle/>
          <a:p>
            <a:pPr algn="ctr"/>
            <a:r>
              <a:rPr lang="en-US" sz="3200" b="1" dirty="0">
                <a:solidFill>
                  <a:schemeClr val="bg1"/>
                </a:solidFill>
                <a:latin typeface="DK Sleepy Time" pitchFamily="50" charset="0"/>
                <a:ea typeface="KBScaredStraight" panose="02000603000000000000" pitchFamily="2" charset="0"/>
              </a:rPr>
              <a:t>Government Types – how do citizens participate?</a:t>
            </a:r>
          </a:p>
          <a:p>
            <a:pPr algn="ctr"/>
            <a:endParaRPr lang="en-US" sz="1200" dirty="0">
              <a:solidFill>
                <a:schemeClr val="bg1"/>
              </a:solidFill>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a:solidFill>
                  <a:schemeClr val="bg1"/>
                </a:solidFill>
                <a:latin typeface="KBScaredStraight" panose="02000603000000000000" pitchFamily="2" charset="0"/>
                <a:ea typeface="KBScaredStraight" panose="02000603000000000000" pitchFamily="2" charset="0"/>
              </a:rPr>
              <a:t>Autocracy</a:t>
            </a:r>
            <a:r>
              <a:rPr lang="en-US" sz="2400" dirty="0">
                <a:solidFill>
                  <a:schemeClr val="bg1"/>
                </a:solidFill>
                <a:latin typeface="KBScaredStraight" panose="02000603000000000000" pitchFamily="2" charset="0"/>
                <a:ea typeface="KBScaredStraight" panose="02000603000000000000" pitchFamily="2"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a:solidFill>
                  <a:schemeClr val="bg1"/>
                </a:solidFill>
                <a:latin typeface="KBScaredStraight" panose="02000603000000000000" pitchFamily="2" charset="0"/>
                <a:ea typeface="KBScaredStraight" panose="02000603000000000000" pitchFamily="2" charset="0"/>
              </a:rPr>
              <a:t>Oligarchy</a:t>
            </a:r>
            <a:r>
              <a:rPr lang="en-US" sz="2400" dirty="0">
                <a:solidFill>
                  <a:schemeClr val="bg1"/>
                </a:solidFill>
                <a:latin typeface="KBScaredStraight" panose="02000603000000000000" pitchFamily="2" charset="0"/>
                <a:ea typeface="KBScaredStraight" panose="02000603000000000000" pitchFamily="2" charset="0"/>
              </a:rPr>
              <a:t>-- small group exercises control &amp; citizens have limited role in government </a:t>
            </a:r>
          </a:p>
          <a:p>
            <a:pPr marL="457200" indent="-457200">
              <a:lnSpc>
                <a:spcPct val="90000"/>
              </a:lnSpc>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a:solidFill>
                  <a:schemeClr val="bg1"/>
                </a:solidFill>
                <a:latin typeface="KBScaredStraight" panose="02000603000000000000" pitchFamily="2" charset="0"/>
                <a:ea typeface="KBScaredStraight" panose="02000603000000000000" pitchFamily="2" charset="0"/>
              </a:rPr>
              <a:t>Democracy</a:t>
            </a:r>
            <a:r>
              <a:rPr lang="en-US" sz="2400" dirty="0">
                <a:solidFill>
                  <a:schemeClr val="bg1"/>
                </a:solidFill>
                <a:latin typeface="KBScaredStraight" panose="02000603000000000000" pitchFamily="2" charset="0"/>
                <a:ea typeface="KBScaredStraight" panose="02000603000000000000" pitchFamily="2" charset="0"/>
              </a:rPr>
              <a:t>--supreme power is vested in the people &amp; exercised by them directly or indirectly through a system of representation involving free elections</a:t>
            </a:r>
          </a:p>
          <a:p>
            <a:pPr marL="457200" indent="-457200">
              <a:spcBef>
                <a:spcPct val="50000"/>
              </a:spcBef>
              <a:buFont typeface="Arial" panose="020B0604020202020204" pitchFamily="34" charset="0"/>
              <a:buChar char="•"/>
            </a:pPr>
            <a:r>
              <a:rPr lang="en-US" sz="2400" b="1" dirty="0">
                <a:solidFill>
                  <a:schemeClr val="bg1"/>
                </a:solidFill>
                <a:latin typeface="KBScaredStraight" panose="02000603000000000000" pitchFamily="2" charset="0"/>
                <a:ea typeface="KBScaredStraight" panose="02000603000000000000" pitchFamily="2" charset="0"/>
              </a:rPr>
              <a:t>Theocracy</a:t>
            </a:r>
            <a:r>
              <a:rPr lang="en-US" sz="2400" dirty="0">
                <a:solidFill>
                  <a:schemeClr val="bg1"/>
                </a:solidFill>
                <a:latin typeface="KBScaredStraight" panose="02000603000000000000" pitchFamily="2" charset="0"/>
                <a:ea typeface="KBScaredStraight" panose="02000603000000000000" pitchFamily="2" charset="0"/>
              </a:rPr>
              <a:t>--form of government in which a god is recognized as the supreme civil ruler. Religious institutional representatives often replace or mix into the civilian government.</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lnSpc>
                <a:spcPct val="90000"/>
              </a:lnSpc>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2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60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p>
        </p:txBody>
      </p:sp>
      <p:sp>
        <p:nvSpPr>
          <p:cNvPr id="10" name="TextBox 9"/>
          <p:cNvSpPr txBox="1"/>
          <p:nvPr/>
        </p:nvSpPr>
        <p:spPr>
          <a:xfrm>
            <a:off x="1227505" y="1493704"/>
            <a:ext cx="10096987" cy="5170646"/>
          </a:xfrm>
          <a:prstGeom prst="rect">
            <a:avLst/>
          </a:prstGeom>
          <a:noFill/>
        </p:spPr>
        <p:txBody>
          <a:bodyPr wrap="square" rtlCol="0">
            <a:spAutoFit/>
          </a:bodyPr>
          <a:lstStyle/>
          <a:p>
            <a:pPr algn="ctr"/>
            <a:r>
              <a:rPr lang="en-US" sz="3200" b="1" dirty="0">
                <a:solidFill>
                  <a:schemeClr val="bg1"/>
                </a:solidFill>
                <a:latin typeface="DK Sleepy Time" pitchFamily="50" charset="0"/>
                <a:ea typeface="KBScaredStraight" panose="02000603000000000000" pitchFamily="2" charset="0"/>
              </a:rPr>
              <a:t>Two Types of Democratic Governments:</a:t>
            </a:r>
          </a:p>
          <a:p>
            <a:pPr algn="ctr"/>
            <a:endParaRPr lang="en-US" sz="3200" b="1" dirty="0">
              <a:solidFill>
                <a:schemeClr val="bg1"/>
              </a:solidFill>
              <a:latin typeface="DK Sleepy Time" pitchFamily="50"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Parliamentary</a:t>
            </a:r>
            <a:r>
              <a:rPr lang="en-US" sz="2800" dirty="0">
                <a:solidFill>
                  <a:schemeClr val="bg1"/>
                </a:solidFill>
                <a:latin typeface="KBScaredStraight" panose="02000603000000000000"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400" dirty="0">
                <a:solidFill>
                  <a:schemeClr val="bg1"/>
                </a:solidFill>
                <a:latin typeface="KBScaredStraight" panose="02000603000000000000" pitchFamily="2" charset="0"/>
                <a:ea typeface="KBScaredStraight" panose="02000603000000000000" pitchFamily="2" charset="0"/>
              </a:rPr>
              <a:t>Leader works with or through the legislature</a:t>
            </a:r>
          </a:p>
          <a:p>
            <a:pPr marL="800100" lvl="1" indent="-342900">
              <a:buFont typeface="Courier New" panose="02070309020205020404" pitchFamily="49" charset="0"/>
              <a:buChar char="o"/>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Presidential</a:t>
            </a:r>
            <a:r>
              <a:rPr lang="en-US" sz="2800" dirty="0">
                <a:solidFill>
                  <a:schemeClr val="bg1"/>
                </a:solidFill>
                <a:latin typeface="KBScaredStraight" panose="02000603000000000000"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400" dirty="0">
                <a:solidFill>
                  <a:schemeClr val="bg1"/>
                </a:solidFill>
                <a:latin typeface="KBScaredStraight" panose="02000603000000000000" pitchFamily="2" charset="0"/>
                <a:ea typeface="KBScaredStraight" panose="02000603000000000000" pitchFamily="2" charset="0"/>
              </a:rPr>
              <a:t>Leader works separate from legislature</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8693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3175168" y="1393624"/>
            <a:ext cx="5841664" cy="3170099"/>
          </a:xfrm>
          <a:prstGeom prst="rect">
            <a:avLst/>
          </a:prstGeom>
          <a:noFill/>
        </p:spPr>
        <p:txBody>
          <a:bodyPr wrap="none" lIns="91440" tIns="45720" rIns="91440" bIns="45720">
            <a:spAutoFit/>
          </a:bodyPr>
          <a:lstStyle/>
          <a:p>
            <a:pPr algn="ctr"/>
            <a:r>
              <a:rPr lang="en-US" sz="100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State</a:t>
            </a:r>
          </a:p>
          <a:p>
            <a:pPr algn="ctr"/>
            <a:r>
              <a:rPr lang="en-US" sz="100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of Israel</a:t>
            </a:r>
            <a:endParaRPr lang="en-US" sz="10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dirty="0">
                <a:solidFill>
                  <a:schemeClr val="bg1"/>
                </a:solidFill>
                <a:latin typeface="KBScaredStraight" panose="02000603000000000000" pitchFamily="2" charset="0"/>
                <a:ea typeface="KBScaredStraight" panose="02000603000000000000" pitchFamily="2" charset="0"/>
              </a:rPr>
              <a:t>Federal Parliamentary Democracy</a:t>
            </a:r>
          </a:p>
        </p:txBody>
      </p:sp>
    </p:spTree>
    <p:extLst>
      <p:ext uri="{BB962C8B-B14F-4D97-AF65-F5344CB8AC3E}">
        <p14:creationId xmlns:p14="http://schemas.microsoft.com/office/powerpoint/2010/main" val="6641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524000" y="0"/>
            <a:ext cx="9144000" cy="954107"/>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The Knesset Building, in Tel Aviv, is home to Israel’s government.</a:t>
            </a:r>
          </a:p>
        </p:txBody>
      </p:sp>
    </p:spTree>
    <p:extLst>
      <p:ext uri="{BB962C8B-B14F-4D97-AF65-F5344CB8AC3E}">
        <p14:creationId xmlns:p14="http://schemas.microsoft.com/office/powerpoint/2010/main" val="158224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692497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In 1948, the United Nations voted to divide the former British colony of Palestine into two parts.  </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One part became the nation of Israel, a homeland for the Jewish people. </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 The other part was for the Palestinian Arabs.  </a:t>
            </a:r>
          </a:p>
          <a:p>
            <a:pPr marL="457200"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governments of the countries in Southwest Asia often reflect Islamic beliefs, and Arabic people are often Islamic by faith. </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emergence of Israel as a Jewish nation became and still is a major political issue in the Middle East. </a:t>
            </a: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18009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1718</Words>
  <Application>Microsoft Office PowerPoint</Application>
  <PresentationFormat>Widescreen</PresentationFormat>
  <Paragraphs>218</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Courier New</vt:lpstr>
      <vt:lpstr>DK Sleepy Time</vt:lpstr>
      <vt:lpstr>KBScaredStraight</vt:lpstr>
      <vt:lpstr>KG Second Chances Solid</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Ben Schilling</cp:lastModifiedBy>
  <cp:revision>52</cp:revision>
  <dcterms:created xsi:type="dcterms:W3CDTF">2013-08-26T18:22:54Z</dcterms:created>
  <dcterms:modified xsi:type="dcterms:W3CDTF">2017-01-16T17:19:14Z</dcterms:modified>
</cp:coreProperties>
</file>