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sldIdLst>
    <p:sldId id="256" r:id="rId2"/>
    <p:sldId id="257" r:id="rId3"/>
    <p:sldId id="258" r:id="rId4"/>
    <p:sldId id="259" r:id="rId5"/>
    <p:sldId id="260" r:id="rId6"/>
    <p:sldId id="262" r:id="rId7"/>
    <p:sldId id="263" r:id="rId8"/>
    <p:sldId id="261" r:id="rId9"/>
    <p:sldId id="264" r:id="rId10"/>
    <p:sldId id="280" r:id="rId11"/>
    <p:sldId id="279" r:id="rId12"/>
    <p:sldId id="265" r:id="rId13"/>
    <p:sldId id="266" r:id="rId14"/>
    <p:sldId id="267" r:id="rId15"/>
    <p:sldId id="268" r:id="rId16"/>
    <p:sldId id="269" r:id="rId17"/>
    <p:sldId id="278" r:id="rId18"/>
    <p:sldId id="270" r:id="rId19"/>
    <p:sldId id="271" r:id="rId20"/>
    <p:sldId id="272" r:id="rId21"/>
    <p:sldId id="273" r:id="rId22"/>
    <p:sldId id="274" r:id="rId23"/>
    <p:sldId id="275" r:id="rId24"/>
    <p:sldId id="276"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p:normalViewPr>
  <p:slideViewPr>
    <p:cSldViewPr snapToGrid="0">
      <p:cViewPr varScale="1">
        <p:scale>
          <a:sx n="74" d="100"/>
          <a:sy n="74" d="100"/>
        </p:scale>
        <p:origin x="3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2550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8140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32743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4983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47546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66827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68463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9945753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0304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07381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04927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7109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6418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6972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01243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7255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53323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4/24/2018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8030955"/>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098" name="Picture 2" descr="Image result for latin american history"/>
          <p:cNvPicPr>
            <a:picLocks noChangeAspect="1" noChangeArrowheads="1"/>
          </p:cNvPicPr>
          <p:nvPr/>
        </p:nvPicPr>
        <p:blipFill rotWithShape="1">
          <a:blip r:embed="rId3">
            <a:extLst>
              <a:ext uri="{28A0092B-C50C-407E-A947-70E740481C1C}">
                <a14:useLocalDpi xmlns:a14="http://schemas.microsoft.com/office/drawing/2010/main" val="0"/>
              </a:ext>
            </a:extLst>
          </a:blip>
          <a:srcRect l="3768" r="1" b="1"/>
          <a:stretch/>
        </p:blipFill>
        <p:spPr bwMode="auto">
          <a:xfrm>
            <a:off x="6129892" y="639097"/>
            <a:ext cx="5365355" cy="557543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3464" y="639097"/>
            <a:ext cx="4789678" cy="3746634"/>
          </a:xfrm>
        </p:spPr>
        <p:txBody>
          <a:bodyPr>
            <a:normAutofit/>
          </a:bodyPr>
          <a:lstStyle/>
          <a:p>
            <a:pPr algn="ctr">
              <a:lnSpc>
                <a:spcPct val="90000"/>
              </a:lnSpc>
            </a:pPr>
            <a:r>
              <a:rPr lang="en-US" sz="4100" dirty="0">
                <a:latin typeface="Castellar" panose="020A0402060406010301" pitchFamily="18" charset="0"/>
              </a:rPr>
              <a:t>Latin America</a:t>
            </a:r>
            <a:br>
              <a:rPr lang="en-US" sz="4100" dirty="0">
                <a:latin typeface="Castellar" panose="020A0402060406010301" pitchFamily="18" charset="0"/>
              </a:rPr>
            </a:br>
            <a:r>
              <a:rPr lang="en-US" sz="4100" dirty="0">
                <a:latin typeface="Castellar" panose="020A0402060406010301" pitchFamily="18" charset="0"/>
              </a:rPr>
              <a:t>History:</a:t>
            </a:r>
            <a:br>
              <a:rPr lang="en-US" sz="4100" dirty="0">
                <a:latin typeface="Castellar" panose="020A0402060406010301" pitchFamily="18" charset="0"/>
              </a:rPr>
            </a:br>
            <a:r>
              <a:rPr lang="en-US" sz="4100" dirty="0">
                <a:latin typeface="Castellar" panose="020A0402060406010301" pitchFamily="18" charset="0"/>
              </a:rPr>
              <a:t>Encyclopedia</a:t>
            </a:r>
          </a:p>
        </p:txBody>
      </p:sp>
      <p:sp>
        <p:nvSpPr>
          <p:cNvPr id="3" name="Subtitle 2"/>
          <p:cNvSpPr>
            <a:spLocks noGrp="1"/>
          </p:cNvSpPr>
          <p:nvPr>
            <p:ph type="subTitle" idx="1"/>
          </p:nvPr>
        </p:nvSpPr>
        <p:spPr>
          <a:xfrm>
            <a:off x="643464" y="4385732"/>
            <a:ext cx="4813437" cy="901163"/>
          </a:xfrm>
        </p:spPr>
        <p:txBody>
          <a:bodyPr>
            <a:normAutofit fontScale="85000" lnSpcReduction="10000"/>
          </a:bodyPr>
          <a:lstStyle/>
          <a:p>
            <a:pPr algn="ctr"/>
            <a:r>
              <a:rPr lang="en-US" sz="3000" dirty="0">
                <a:latin typeface="Castellar" panose="020A0402060406010301" pitchFamily="18" charset="0"/>
              </a:rPr>
              <a:t>Made By: Teresa Lopez</a:t>
            </a:r>
          </a:p>
          <a:p>
            <a:endParaRPr lang="en-US" dirty="0"/>
          </a:p>
        </p:txBody>
      </p:sp>
    </p:spTree>
    <p:extLst>
      <p:ext uri="{BB962C8B-B14F-4D97-AF65-F5344CB8AC3E}">
        <p14:creationId xmlns:p14="http://schemas.microsoft.com/office/powerpoint/2010/main" val="29423457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Bay of Pigs</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3808" b="3808"/>
          <a:stretch>
            <a:fillRect/>
          </a:stretch>
        </p:blipFill>
        <p:spPr/>
      </p:pic>
      <p:sp>
        <p:nvSpPr>
          <p:cNvPr id="5" name="Text Placeholder 4"/>
          <p:cNvSpPr>
            <a:spLocks noGrp="1"/>
          </p:cNvSpPr>
          <p:nvPr>
            <p:ph type="body" sz="half" idx="2"/>
          </p:nvPr>
        </p:nvSpPr>
        <p:spPr>
          <a:xfrm>
            <a:off x="685800" y="3078051"/>
            <a:ext cx="6164653" cy="1722549"/>
          </a:xfrm>
        </p:spPr>
        <p:txBody>
          <a:bodyPr>
            <a:norm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Bay of Pigs Invasion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was </a:t>
            </a:r>
            <a:r>
              <a:rPr lang="en-US" sz="2400" dirty="0">
                <a:latin typeface="Times New Roman" panose="02020603050405020304" pitchFamily="18" charset="0"/>
                <a:cs typeface="Times New Roman" panose="02020603050405020304" pitchFamily="18" charset="0"/>
              </a:rPr>
              <a:t>a failed military invasion of </a:t>
            </a:r>
            <a:r>
              <a:rPr lang="en-US" sz="2400" dirty="0" smtClean="0">
                <a:latin typeface="Times New Roman" panose="02020603050405020304" pitchFamily="18" charset="0"/>
                <a:cs typeface="Times New Roman" panose="02020603050405020304" pitchFamily="18" charset="0"/>
              </a:rPr>
              <a:t>Cuba by the US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CIA trained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equipped </a:t>
            </a:r>
            <a:r>
              <a:rPr lang="en-US" sz="2400" dirty="0">
                <a:latin typeface="Times New Roman" panose="02020603050405020304" pitchFamily="18" charset="0"/>
                <a:cs typeface="Times New Roman" panose="02020603050405020304" pitchFamily="18" charset="0"/>
              </a:rPr>
              <a:t>a guerilla army of Cuban exiles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0823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t>Cuban Missile Crisis</a:t>
            </a:r>
            <a:endParaRPr lang="en-US" sz="5400" b="1" dirty="0"/>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31367" r="31367"/>
          <a:stretch>
            <a:fillRect/>
          </a:stretch>
        </p:blipFill>
        <p:spPr>
          <a:xfrm>
            <a:off x="7149887" y="199622"/>
            <a:ext cx="4183522" cy="4172755"/>
          </a:xfrm>
        </p:spPr>
      </p:pic>
      <p:sp>
        <p:nvSpPr>
          <p:cNvPr id="6" name="Text Placeholder 5"/>
          <p:cNvSpPr>
            <a:spLocks noGrp="1"/>
          </p:cNvSpPr>
          <p:nvPr>
            <p:ph type="body" sz="half" idx="2"/>
          </p:nvPr>
        </p:nvSpPr>
        <p:spPr>
          <a:xfrm>
            <a:off x="685800" y="2971800"/>
            <a:ext cx="6164653" cy="2952482"/>
          </a:xfrm>
        </p:spPr>
        <p:txBody>
          <a:bodyPr>
            <a:normAutofit lnSpcReduction="10000"/>
          </a:bodyPr>
          <a:lstStyle/>
          <a:p>
            <a:pPr marL="285750" indent="-285750">
              <a:buFont typeface="Arial" panose="020B0604020202020204" pitchFamily="34" charset="0"/>
              <a:buChar char="•"/>
            </a:pPr>
            <a:r>
              <a:rPr lang="en-US" dirty="0"/>
              <a:t>A confrontation between the United States and the Soviet Union in 1962 </a:t>
            </a:r>
            <a:endParaRPr lang="en-US" dirty="0" smtClean="0"/>
          </a:p>
          <a:p>
            <a:pPr marL="285750" indent="-285750">
              <a:buFont typeface="Arial" panose="020B0604020202020204" pitchFamily="34" charset="0"/>
              <a:buChar char="•"/>
            </a:pPr>
            <a:r>
              <a:rPr lang="en-US" dirty="0" smtClean="0"/>
              <a:t>It was over </a:t>
            </a:r>
            <a:r>
              <a:rPr lang="en-US" dirty="0"/>
              <a:t>the presence of </a:t>
            </a:r>
            <a:r>
              <a:rPr lang="en-US" b="1" dirty="0"/>
              <a:t>missile</a:t>
            </a:r>
            <a:r>
              <a:rPr lang="en-US" dirty="0"/>
              <a:t> sites in </a:t>
            </a:r>
            <a:r>
              <a:rPr lang="en-US" b="1" dirty="0"/>
              <a:t>Cuba</a:t>
            </a:r>
            <a:r>
              <a:rPr lang="en-US" dirty="0"/>
              <a:t>; one of the “hottest” periods of the cold </a:t>
            </a:r>
            <a:r>
              <a:rPr lang="en-US" dirty="0" smtClean="0"/>
              <a:t>war</a:t>
            </a:r>
          </a:p>
          <a:p>
            <a:pPr marL="285750" indent="-285750">
              <a:buFont typeface="Arial" panose="020B0604020202020204" pitchFamily="34" charset="0"/>
              <a:buChar char="•"/>
            </a:pPr>
            <a:r>
              <a:rPr lang="en-US" dirty="0" smtClean="0"/>
              <a:t>The leaders </a:t>
            </a:r>
            <a:r>
              <a:rPr lang="en-US" dirty="0"/>
              <a:t>of the U.S. and the Soviet Union engaged in a tense, 13-day political and military </a:t>
            </a:r>
            <a:r>
              <a:rPr lang="en-US" dirty="0" smtClean="0"/>
              <a:t>standoff</a:t>
            </a:r>
          </a:p>
          <a:p>
            <a:pPr marL="285750" indent="-285750">
              <a:buFont typeface="Arial" panose="020B0604020202020204" pitchFamily="34" charset="0"/>
              <a:buChar char="•"/>
            </a:pPr>
            <a:r>
              <a:rPr lang="en-US" dirty="0" smtClean="0"/>
              <a:t>A confrontation </a:t>
            </a:r>
            <a:r>
              <a:rPr lang="en-US" dirty="0"/>
              <a:t>between the United States and the Soviet Union concerning American ballistic </a:t>
            </a:r>
            <a:r>
              <a:rPr lang="en-US" b="1" dirty="0" smtClean="0"/>
              <a:t>missile </a:t>
            </a:r>
            <a:r>
              <a:rPr lang="en-US" dirty="0" smtClean="0"/>
              <a:t>deployment </a:t>
            </a:r>
            <a:r>
              <a:rPr lang="en-US" dirty="0"/>
              <a:t>in Italy and Turkey</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00717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3074" name="Picture 2" descr="Image result for Miguel Hidalgo"/>
          <p:cNvPicPr>
            <a:picLocks noChangeAspect="1" noChangeArrowheads="1"/>
          </p:cNvPicPr>
          <p:nvPr/>
        </p:nvPicPr>
        <p:blipFill rotWithShape="1">
          <a:blip r:embed="rId3">
            <a:extLst>
              <a:ext uri="{28A0092B-C50C-407E-A947-70E740481C1C}">
                <a14:useLocalDpi xmlns:a14="http://schemas.microsoft.com/office/drawing/2010/main" val="0"/>
              </a:ext>
            </a:extLst>
          </a:blip>
          <a:srcRect r="-2" b="8368"/>
          <a:stretch/>
        </p:blipFill>
        <p:spPr bwMode="auto">
          <a:xfrm>
            <a:off x="8272579" y="840971"/>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1853" y="218902"/>
            <a:ext cx="6282266" cy="1077883"/>
          </a:xfrm>
        </p:spPr>
        <p:txBody>
          <a:bodyPr>
            <a:normAutofit/>
          </a:bodyPr>
          <a:lstStyle/>
          <a:p>
            <a:r>
              <a:rPr lang="en-US" dirty="0"/>
              <a:t>Miguel Hidalgo</a:t>
            </a:r>
          </a:p>
        </p:txBody>
      </p:sp>
      <p:sp>
        <p:nvSpPr>
          <p:cNvPr id="3" name="Content Placeholder 2"/>
          <p:cNvSpPr>
            <a:spLocks noGrp="1"/>
          </p:cNvSpPr>
          <p:nvPr>
            <p:ph idx="1"/>
          </p:nvPr>
        </p:nvSpPr>
        <p:spPr>
          <a:xfrm>
            <a:off x="261852" y="1211042"/>
            <a:ext cx="7759929" cy="5006878"/>
          </a:xfrm>
        </p:spPr>
        <p:txBody>
          <a:bodyPr>
            <a:normAutofit/>
          </a:bodyPr>
          <a:lstStyle/>
          <a:p>
            <a:pPr>
              <a:buFont typeface="Wingdings" panose="05000000000000000000" pitchFamily="2" charset="2"/>
              <a:buChar char="v"/>
            </a:pPr>
            <a:r>
              <a:rPr lang="en-US" sz="2400" dirty="0"/>
              <a:t>Miguel Hidalgo was a Mexican Catholic priest.</a:t>
            </a:r>
          </a:p>
          <a:p>
            <a:pPr>
              <a:buFont typeface="Wingdings" panose="05000000000000000000" pitchFamily="2" charset="2"/>
              <a:buChar char="v"/>
            </a:pPr>
            <a:r>
              <a:rPr lang="en-US" sz="2400" dirty="0"/>
              <a:t>Miguel Hidalgo was the one who called for revolution against the Spanish on September 16, 1810.</a:t>
            </a:r>
          </a:p>
          <a:p>
            <a:pPr>
              <a:buFont typeface="Wingdings" panose="05000000000000000000" pitchFamily="2" charset="2"/>
              <a:buChar char="v"/>
            </a:pPr>
            <a:r>
              <a:rPr lang="en-US" sz="2400" dirty="0"/>
              <a:t> Miguel Hidalgo was born on </a:t>
            </a:r>
            <a:r>
              <a:rPr lang="es-ES" sz="2400" dirty="0"/>
              <a:t>May 8, 1753, in Pénjamo, México. </a:t>
            </a:r>
          </a:p>
          <a:p>
            <a:pPr>
              <a:buFont typeface="Wingdings" panose="05000000000000000000" pitchFamily="2" charset="2"/>
              <a:buChar char="v"/>
            </a:pPr>
            <a:r>
              <a:rPr lang="es-ES" sz="2400" dirty="0"/>
              <a:t>Miguel Hidalgo died on </a:t>
            </a:r>
            <a:r>
              <a:rPr lang="en-US" sz="2400" dirty="0"/>
              <a:t>July 30, 1811, in Chihuahua, Mexico. </a:t>
            </a:r>
          </a:p>
          <a:p>
            <a:pPr>
              <a:buFont typeface="Wingdings" panose="05000000000000000000" pitchFamily="2" charset="2"/>
              <a:buChar char="v"/>
            </a:pPr>
            <a:r>
              <a:rPr lang="en-US" sz="2400" dirty="0"/>
              <a:t>Miguel Hidalgo began in San Miguel as a movement for independence became a social and economic war of the masses against the upper classes. Joined by thousands of Indians and mestizos, Hidalgo marched forth from Dolores under the banner of Our Lady of Guadalupe</a:t>
            </a:r>
            <a:r>
              <a:rPr lang="en-US" sz="2000" dirty="0"/>
              <a:t>.</a:t>
            </a:r>
          </a:p>
        </p:txBody>
      </p:sp>
    </p:spTree>
    <p:extLst>
      <p:ext uri="{BB962C8B-B14F-4D97-AF65-F5344CB8AC3E}">
        <p14:creationId xmlns:p14="http://schemas.microsoft.com/office/powerpoint/2010/main" val="41606256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26" name="Picture 2" descr="Image result for Incas"/>
          <p:cNvPicPr>
            <a:picLocks noChangeAspect="1" noChangeArrowheads="1"/>
          </p:cNvPicPr>
          <p:nvPr/>
        </p:nvPicPr>
        <p:blipFill rotWithShape="1">
          <a:blip r:embed="rId3">
            <a:extLst>
              <a:ext uri="{28A0092B-C50C-407E-A947-70E740481C1C}">
                <a14:useLocalDpi xmlns:a14="http://schemas.microsoft.com/office/drawing/2010/main" val="0"/>
              </a:ext>
            </a:extLst>
          </a:blip>
          <a:srcRect l="32859" r="26767"/>
          <a:stretch/>
        </p:blipFill>
        <p:spPr bwMode="auto">
          <a:xfrm>
            <a:off x="7590936" y="990600"/>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6544" y="326968"/>
            <a:ext cx="6282266" cy="853440"/>
          </a:xfrm>
        </p:spPr>
        <p:txBody>
          <a:bodyPr>
            <a:normAutofit/>
          </a:bodyPr>
          <a:lstStyle/>
          <a:p>
            <a:r>
              <a:rPr lang="en-US" dirty="0"/>
              <a:t>Incas </a:t>
            </a:r>
          </a:p>
        </p:txBody>
      </p:sp>
      <p:sp>
        <p:nvSpPr>
          <p:cNvPr id="3" name="Content Placeholder 2"/>
          <p:cNvSpPr>
            <a:spLocks noGrp="1"/>
          </p:cNvSpPr>
          <p:nvPr>
            <p:ph idx="1"/>
          </p:nvPr>
        </p:nvSpPr>
        <p:spPr>
          <a:xfrm>
            <a:off x="140240" y="1100818"/>
            <a:ext cx="7257011" cy="5574301"/>
          </a:xfrm>
        </p:spPr>
        <p:txBody>
          <a:bodyPr>
            <a:normAutofit fontScale="85000" lnSpcReduction="10000"/>
          </a:bodyPr>
          <a:lstStyle/>
          <a:p>
            <a:pPr>
              <a:lnSpc>
                <a:spcPct val="90000"/>
              </a:lnSpc>
              <a:buFont typeface="Wingdings" panose="05000000000000000000" pitchFamily="2" charset="2"/>
              <a:buChar char="v"/>
            </a:pPr>
            <a:endParaRPr lang="en-US" sz="2600" dirty="0"/>
          </a:p>
          <a:p>
            <a:pPr>
              <a:lnSpc>
                <a:spcPct val="90000"/>
              </a:lnSpc>
              <a:buFont typeface="Wingdings" panose="05000000000000000000" pitchFamily="2" charset="2"/>
              <a:buChar char="v"/>
            </a:pPr>
            <a:r>
              <a:rPr lang="en-US" sz="2600" dirty="0"/>
              <a:t>  The Inca Emperor Pachacuti rises to power and transforms     his kingdom into the largest empire in South America.</a:t>
            </a:r>
          </a:p>
          <a:p>
            <a:pPr>
              <a:lnSpc>
                <a:spcPct val="90000"/>
              </a:lnSpc>
              <a:buFont typeface="Wingdings" panose="05000000000000000000" pitchFamily="2" charset="2"/>
              <a:buChar char="v"/>
            </a:pPr>
            <a:r>
              <a:rPr lang="en-US" sz="2400" dirty="0"/>
              <a:t>The Incas at the time of the Spanish conquest in 1532, ruled an empire  that extended along the Pacific coast and Andean highlands from the northern border of modern Ecuador to the Maule River in central Chile. </a:t>
            </a:r>
          </a:p>
          <a:p>
            <a:pPr>
              <a:lnSpc>
                <a:spcPct val="90000"/>
              </a:lnSpc>
              <a:buFont typeface="Wingdings" panose="05000000000000000000" pitchFamily="2" charset="2"/>
              <a:buChar char="v"/>
            </a:pPr>
            <a:r>
              <a:rPr lang="en-US" sz="2400" dirty="0"/>
              <a:t>The Incas established their capital at Cuzco (Peru) in the 12th century. They began their conquests in the early 15th century and within 100 years had gained control of an Andean population of about 12 million people.</a:t>
            </a:r>
          </a:p>
          <a:p>
            <a:pPr>
              <a:lnSpc>
                <a:spcPct val="90000"/>
              </a:lnSpc>
              <a:buFont typeface="Wingdings" panose="05000000000000000000" pitchFamily="2" charset="2"/>
              <a:buChar char="v"/>
            </a:pPr>
            <a:r>
              <a:rPr lang="en-US" sz="2400" dirty="0"/>
              <a:t>The Incas state spanned the distance of northern Ecuador to central Chile and consisted of 12 million inhabitants from more than 100 different ethnic groups at its peak. </a:t>
            </a:r>
          </a:p>
          <a:p>
            <a:pPr>
              <a:lnSpc>
                <a:spcPct val="90000"/>
              </a:lnSpc>
              <a:buFont typeface="Wingdings" panose="05000000000000000000" pitchFamily="2" charset="2"/>
              <a:buChar char="v"/>
            </a:pPr>
            <a:r>
              <a:rPr lang="en-US" sz="2400" dirty="0"/>
              <a:t>The Incas first appeared in what is today southeastern Peru during the 12th century A.D. According to some versions of their origin myths, they were created by the sun god, Inti, who sent his son Manco Capac to Earth through the middle of three caves in the village of Paccari Tampa. </a:t>
            </a:r>
          </a:p>
          <a:p>
            <a:pPr>
              <a:lnSpc>
                <a:spcPct val="90000"/>
              </a:lnSpc>
              <a:buFont typeface="Wingdings" panose="05000000000000000000" pitchFamily="2" charset="2"/>
              <a:buChar char="v"/>
            </a:pPr>
            <a:endParaRPr lang="en-US" sz="1100" dirty="0"/>
          </a:p>
        </p:txBody>
      </p:sp>
    </p:spTree>
    <p:extLst>
      <p:ext uri="{BB962C8B-B14F-4D97-AF65-F5344CB8AC3E}">
        <p14:creationId xmlns:p14="http://schemas.microsoft.com/office/powerpoint/2010/main" val="40602054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5122" name="Picture 2" descr="Image result for Indigenous Populations"/>
          <p:cNvPicPr>
            <a:picLocks noChangeAspect="1" noChangeArrowheads="1"/>
          </p:cNvPicPr>
          <p:nvPr/>
        </p:nvPicPr>
        <p:blipFill rotWithShape="1">
          <a:blip r:embed="rId3">
            <a:extLst>
              <a:ext uri="{28A0092B-C50C-407E-A947-70E740481C1C}">
                <a14:useLocalDpi xmlns:a14="http://schemas.microsoft.com/office/drawing/2010/main" val="0"/>
              </a:ext>
            </a:extLst>
          </a:blip>
          <a:srcRect l="10578" r="27874" b="1"/>
          <a:stretch/>
        </p:blipFill>
        <p:spPr bwMode="auto">
          <a:xfrm>
            <a:off x="8339081" y="907473"/>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2" y="85898"/>
            <a:ext cx="6282266" cy="1227513"/>
          </a:xfrm>
        </p:spPr>
        <p:txBody>
          <a:bodyPr>
            <a:normAutofit/>
          </a:bodyPr>
          <a:lstStyle/>
          <a:p>
            <a:r>
              <a:rPr lang="en-US" dirty="0"/>
              <a:t>Indigenous Populations</a:t>
            </a:r>
          </a:p>
        </p:txBody>
      </p:sp>
      <p:sp>
        <p:nvSpPr>
          <p:cNvPr id="3" name="Content Placeholder 2"/>
          <p:cNvSpPr>
            <a:spLocks noGrp="1"/>
          </p:cNvSpPr>
          <p:nvPr>
            <p:ph idx="1"/>
          </p:nvPr>
        </p:nvSpPr>
        <p:spPr>
          <a:xfrm>
            <a:off x="137162" y="1235980"/>
            <a:ext cx="7518860" cy="5131569"/>
          </a:xfrm>
        </p:spPr>
        <p:txBody>
          <a:bodyPr>
            <a:normAutofit/>
          </a:bodyPr>
          <a:lstStyle/>
          <a:p>
            <a:pPr>
              <a:lnSpc>
                <a:spcPct val="90000"/>
              </a:lnSpc>
              <a:buFont typeface="Wingdings" panose="05000000000000000000" pitchFamily="2" charset="2"/>
              <a:buChar char="v"/>
            </a:pPr>
            <a:r>
              <a:rPr lang="en-US" sz="2000" dirty="0"/>
              <a:t>I</a:t>
            </a:r>
            <a:r>
              <a:rPr lang="en-US" sz="2000" b="1" dirty="0"/>
              <a:t>ndigenous populations</a:t>
            </a:r>
            <a:r>
              <a:rPr lang="en-US" sz="2000" dirty="0"/>
              <a:t> are communities that live within, or are attached to, geographically distinct traditional habitats or ancestral territories.</a:t>
            </a:r>
          </a:p>
          <a:p>
            <a:pPr>
              <a:lnSpc>
                <a:spcPct val="90000"/>
              </a:lnSpc>
              <a:buFont typeface="Wingdings" panose="05000000000000000000" pitchFamily="2" charset="2"/>
              <a:buChar char="v"/>
            </a:pPr>
            <a:r>
              <a:rPr lang="en-US" sz="2000" dirty="0"/>
              <a:t>They identify themselves as being part of a distinct cultural group.</a:t>
            </a:r>
          </a:p>
          <a:p>
            <a:pPr>
              <a:lnSpc>
                <a:spcPct val="90000"/>
              </a:lnSpc>
              <a:buFont typeface="Wingdings" panose="05000000000000000000" pitchFamily="2" charset="2"/>
              <a:buChar char="v"/>
            </a:pPr>
            <a:r>
              <a:rPr lang="en-US" sz="2000" dirty="0"/>
              <a:t>They generally maintain cultural and social identities, and social, economic, cultural and political institutions, separate from the mainstream or dominant society or culture.</a:t>
            </a:r>
          </a:p>
          <a:p>
            <a:pPr>
              <a:lnSpc>
                <a:spcPct val="90000"/>
              </a:lnSpc>
              <a:buFont typeface="Wingdings" panose="05000000000000000000" pitchFamily="2" charset="2"/>
              <a:buChar char="v"/>
            </a:pPr>
            <a:r>
              <a:rPr lang="en-US" sz="2000" dirty="0"/>
              <a:t>They are descended from groups present in the area before modern states were created and current borders defined. </a:t>
            </a:r>
          </a:p>
          <a:p>
            <a:pPr>
              <a:lnSpc>
                <a:spcPct val="90000"/>
              </a:lnSpc>
              <a:buFont typeface="Wingdings" panose="05000000000000000000" pitchFamily="2" charset="2"/>
              <a:buChar char="v"/>
            </a:pPr>
            <a:r>
              <a:rPr lang="en-US" sz="2000" dirty="0"/>
              <a:t>The Indigenous Population includes </a:t>
            </a:r>
            <a:r>
              <a:rPr lang="en-US" sz="2000" b="1" dirty="0"/>
              <a:t>Inuit</a:t>
            </a:r>
            <a:r>
              <a:rPr lang="en-US" sz="2000" dirty="0"/>
              <a:t> people, Yupik peoples, Aleut people, Alaskan Natives, </a:t>
            </a:r>
            <a:r>
              <a:rPr lang="en-US" sz="2000" b="1" dirty="0"/>
              <a:t>Native Americans</a:t>
            </a:r>
            <a:r>
              <a:rPr lang="en-US" sz="2000" dirty="0"/>
              <a:t>, </a:t>
            </a:r>
            <a:r>
              <a:rPr lang="en-US" sz="2000" b="1" dirty="0"/>
              <a:t>First Nations</a:t>
            </a:r>
            <a:r>
              <a:rPr lang="en-US" sz="2000" dirty="0"/>
              <a:t>, Métis, Indigenous </a:t>
            </a:r>
            <a:r>
              <a:rPr lang="en-US" sz="2000" b="1" dirty="0"/>
              <a:t>Mexicans</a:t>
            </a:r>
            <a:r>
              <a:rPr lang="en-US" sz="2000" dirty="0"/>
              <a:t>, the Caribbean, Central America, and South America.</a:t>
            </a:r>
          </a:p>
        </p:txBody>
      </p:sp>
    </p:spTree>
    <p:extLst>
      <p:ext uri="{BB962C8B-B14F-4D97-AF65-F5344CB8AC3E}">
        <p14:creationId xmlns:p14="http://schemas.microsoft.com/office/powerpoint/2010/main" val="34015527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6146" name="Picture 2" descr="Image result for Toussaint L’ Ouver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410" y="1144341"/>
            <a:ext cx="3630010" cy="4380852"/>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2" y="202276"/>
            <a:ext cx="6282266" cy="1152699"/>
          </a:xfrm>
        </p:spPr>
        <p:txBody>
          <a:bodyPr>
            <a:normAutofit/>
          </a:bodyPr>
          <a:lstStyle/>
          <a:p>
            <a:r>
              <a:rPr lang="en-US" dirty="0"/>
              <a:t>Toussaint L’ Ouverture</a:t>
            </a:r>
          </a:p>
        </p:txBody>
      </p:sp>
      <p:sp>
        <p:nvSpPr>
          <p:cNvPr id="3" name="Content Placeholder 2"/>
          <p:cNvSpPr>
            <a:spLocks noGrp="1"/>
          </p:cNvSpPr>
          <p:nvPr>
            <p:ph idx="1"/>
          </p:nvPr>
        </p:nvSpPr>
        <p:spPr>
          <a:xfrm>
            <a:off x="99753" y="1260918"/>
            <a:ext cx="7672647" cy="4690995"/>
          </a:xfrm>
        </p:spPr>
        <p:txBody>
          <a:bodyPr>
            <a:normAutofit/>
          </a:bodyPr>
          <a:lstStyle/>
          <a:p>
            <a:pPr>
              <a:lnSpc>
                <a:spcPct val="90000"/>
              </a:lnSpc>
              <a:buFont typeface="Wingdings" panose="05000000000000000000" pitchFamily="2" charset="2"/>
              <a:buChar char="v"/>
            </a:pPr>
            <a:r>
              <a:rPr lang="en-US" sz="2400" dirty="0"/>
              <a:t>Toussaint L'Ouverture was a leader of the Haitian independence movement during the French Revolution.</a:t>
            </a:r>
          </a:p>
          <a:p>
            <a:pPr>
              <a:lnSpc>
                <a:spcPct val="90000"/>
              </a:lnSpc>
              <a:buFont typeface="Wingdings" panose="05000000000000000000" pitchFamily="2" charset="2"/>
              <a:buChar char="v"/>
            </a:pPr>
            <a:r>
              <a:rPr lang="en-US" sz="2400" dirty="0"/>
              <a:t>Toussaint L’Ouverture was a former Haitian slave who led the only successful slave revolt in modern history. </a:t>
            </a:r>
          </a:p>
          <a:p>
            <a:pPr>
              <a:lnSpc>
                <a:spcPct val="90000"/>
              </a:lnSpc>
              <a:buFont typeface="Wingdings" panose="05000000000000000000" pitchFamily="2" charset="2"/>
              <a:buChar char="v"/>
            </a:pPr>
            <a:r>
              <a:rPr lang="en-US" sz="2400" dirty="0"/>
              <a:t>Though he didn’t live to see it, Francois Toussaint’s actions set in motion a series of global events that changed the geography of the western hemisphere and spelled the beginning of the end for European colonial domination in the Americas. </a:t>
            </a:r>
          </a:p>
          <a:p>
            <a:pPr>
              <a:lnSpc>
                <a:spcPct val="90000"/>
              </a:lnSpc>
              <a:buFont typeface="Wingdings" panose="05000000000000000000" pitchFamily="2" charset="2"/>
              <a:buChar char="v"/>
            </a:pPr>
            <a:r>
              <a:rPr lang="en-US" sz="2400" dirty="0"/>
              <a:t>Toussaint L’Ouverture was born on</a:t>
            </a:r>
            <a:r>
              <a:rPr lang="en-US" sz="2400" i="1" dirty="0"/>
              <a:t> </a:t>
            </a:r>
            <a:r>
              <a:rPr lang="en-US" sz="2400" dirty="0"/>
              <a:t>1743 in Haiti.</a:t>
            </a:r>
          </a:p>
          <a:p>
            <a:pPr>
              <a:lnSpc>
                <a:spcPct val="90000"/>
              </a:lnSpc>
              <a:buFont typeface="Wingdings" panose="05000000000000000000" pitchFamily="2" charset="2"/>
              <a:buChar char="v"/>
            </a:pPr>
            <a:r>
              <a:rPr lang="en-US" sz="2400" dirty="0"/>
              <a:t>Toussaint L’Ouverture died on </a:t>
            </a:r>
            <a:r>
              <a:rPr lang="fr-FR" sz="2400" dirty="0"/>
              <a:t>April 7, 1803 in Fort-de-Joux, France.</a:t>
            </a:r>
            <a:endParaRPr lang="en-US" sz="2400" dirty="0"/>
          </a:p>
        </p:txBody>
      </p:sp>
    </p:spTree>
    <p:extLst>
      <p:ext uri="{BB962C8B-B14F-4D97-AF65-F5344CB8AC3E}">
        <p14:creationId xmlns:p14="http://schemas.microsoft.com/office/powerpoint/2010/main" val="615407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7170" name="Picture 2" descr="Image result for Montezu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14" y="523702"/>
            <a:ext cx="3714372" cy="549471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5227" y="177338"/>
            <a:ext cx="6282266" cy="1161011"/>
          </a:xfrm>
        </p:spPr>
        <p:txBody>
          <a:bodyPr>
            <a:normAutofit/>
          </a:bodyPr>
          <a:lstStyle/>
          <a:p>
            <a:r>
              <a:rPr lang="en-US" dirty="0"/>
              <a:t>Montezuma </a:t>
            </a:r>
          </a:p>
        </p:txBody>
      </p:sp>
      <p:sp>
        <p:nvSpPr>
          <p:cNvPr id="3" name="Content Placeholder 2"/>
          <p:cNvSpPr>
            <a:spLocks noGrp="1"/>
          </p:cNvSpPr>
          <p:nvPr>
            <p:ph idx="1"/>
          </p:nvPr>
        </p:nvSpPr>
        <p:spPr>
          <a:xfrm>
            <a:off x="116378" y="1219355"/>
            <a:ext cx="7722524" cy="4965314"/>
          </a:xfrm>
        </p:spPr>
        <p:txBody>
          <a:bodyPr>
            <a:normAutofit lnSpcReduction="10000"/>
          </a:bodyPr>
          <a:lstStyle/>
          <a:p>
            <a:pPr>
              <a:lnSpc>
                <a:spcPct val="90000"/>
              </a:lnSpc>
              <a:buFont typeface="Wingdings" panose="05000000000000000000" pitchFamily="2" charset="2"/>
              <a:buChar char="v"/>
            </a:pPr>
            <a:r>
              <a:rPr lang="en-US" sz="2400" dirty="0"/>
              <a:t>Montezuma was born in 1466.</a:t>
            </a:r>
          </a:p>
          <a:p>
            <a:pPr>
              <a:lnSpc>
                <a:spcPct val="90000"/>
              </a:lnSpc>
              <a:buFont typeface="Wingdings" panose="05000000000000000000" pitchFamily="2" charset="2"/>
              <a:buChar char="v"/>
            </a:pPr>
            <a:r>
              <a:rPr lang="en-US" sz="2400" dirty="0"/>
              <a:t>Montezuma died in J</a:t>
            </a:r>
            <a:r>
              <a:rPr lang="es-ES" sz="2400" dirty="0"/>
              <a:t>une 30, 1520 Tenochtitlán, México. </a:t>
            </a:r>
          </a:p>
          <a:p>
            <a:pPr>
              <a:lnSpc>
                <a:spcPct val="90000"/>
              </a:lnSpc>
              <a:buFont typeface="Wingdings" panose="05000000000000000000" pitchFamily="2" charset="2"/>
              <a:buChar char="v"/>
            </a:pPr>
            <a:r>
              <a:rPr lang="en-US" sz="2400" dirty="0"/>
              <a:t>Montezuma, Cortés realized it was a trap and, instead, made the emperor his prisoner, believing that the Aztecs would not attack as long as he held Montezuma captive. </a:t>
            </a:r>
          </a:p>
          <a:p>
            <a:pPr>
              <a:lnSpc>
                <a:spcPct val="90000"/>
              </a:lnSpc>
              <a:buFont typeface="Wingdings" panose="05000000000000000000" pitchFamily="2" charset="2"/>
              <a:buChar char="v"/>
            </a:pPr>
            <a:r>
              <a:rPr lang="en-US" sz="2400" dirty="0"/>
              <a:t>In 1502 Montezuma succeeded his uncle Ahuitzotl as the leader of an empire that had reached its greatest extent, stretching to what is now Honduras and Nicaragua, but that was weakened by the resentment of the subject tribes to the increasing demands for tribute and victims for the religious sacrifices</a:t>
            </a:r>
          </a:p>
          <a:p>
            <a:pPr>
              <a:lnSpc>
                <a:spcPct val="90000"/>
              </a:lnSpc>
              <a:buFont typeface="Wingdings" panose="05000000000000000000" pitchFamily="2" charset="2"/>
              <a:buChar char="v"/>
            </a:pPr>
            <a:r>
              <a:rPr lang="en-US" sz="2400" dirty="0"/>
              <a:t>Montezuma was commander of the army and organized extensive expeditions of conquest in deference to Huitzilopochtli, the god of war and of the sun. </a:t>
            </a:r>
          </a:p>
          <a:p>
            <a:pPr>
              <a:lnSpc>
                <a:spcPct val="90000"/>
              </a:lnSpc>
              <a:buFont typeface="Wingdings" panose="05000000000000000000" pitchFamily="2" charset="2"/>
              <a:buChar char="v"/>
            </a:pPr>
            <a:endParaRPr lang="en-US" sz="1500" dirty="0"/>
          </a:p>
        </p:txBody>
      </p:sp>
    </p:spTree>
    <p:extLst>
      <p:ext uri="{BB962C8B-B14F-4D97-AF65-F5344CB8AC3E}">
        <p14:creationId xmlns:p14="http://schemas.microsoft.com/office/powerpoint/2010/main" val="26433513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194" name="Picture 2" descr="Image result for Francisco Pizarro"/>
          <p:cNvPicPr>
            <a:picLocks noChangeAspect="1" noChangeArrowheads="1"/>
          </p:cNvPicPr>
          <p:nvPr/>
        </p:nvPicPr>
        <p:blipFill rotWithShape="1">
          <a:blip r:embed="rId3">
            <a:extLst>
              <a:ext uri="{28A0092B-C50C-407E-A947-70E740481C1C}">
                <a14:useLocalDpi xmlns:a14="http://schemas.microsoft.com/office/drawing/2010/main" val="0"/>
              </a:ext>
            </a:extLst>
          </a:blip>
          <a:srcRect l="28224" r="-4" b="-4"/>
          <a:stretch/>
        </p:blipFill>
        <p:spPr bwMode="auto">
          <a:xfrm>
            <a:off x="7971907" y="332509"/>
            <a:ext cx="3882042" cy="596022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2100" y="174567"/>
            <a:ext cx="6282266" cy="1172095"/>
          </a:xfrm>
        </p:spPr>
        <p:txBody>
          <a:bodyPr>
            <a:normAutofit/>
          </a:bodyPr>
          <a:lstStyle/>
          <a:p>
            <a:r>
              <a:rPr lang="en-US" dirty="0"/>
              <a:t>Francisco Pizarro</a:t>
            </a:r>
          </a:p>
        </p:txBody>
      </p:sp>
      <p:sp>
        <p:nvSpPr>
          <p:cNvPr id="3" name="Content Placeholder 2"/>
          <p:cNvSpPr>
            <a:spLocks noGrp="1"/>
          </p:cNvSpPr>
          <p:nvPr>
            <p:ph idx="1"/>
          </p:nvPr>
        </p:nvSpPr>
        <p:spPr>
          <a:xfrm>
            <a:off x="162099" y="1202729"/>
            <a:ext cx="7502235" cy="5297824"/>
          </a:xfrm>
        </p:spPr>
        <p:txBody>
          <a:bodyPr>
            <a:normAutofit fontScale="92500"/>
          </a:bodyPr>
          <a:lstStyle/>
          <a:p>
            <a:pPr>
              <a:lnSpc>
                <a:spcPct val="90000"/>
              </a:lnSpc>
              <a:buFont typeface="Wingdings" panose="05000000000000000000" pitchFamily="2" charset="2"/>
              <a:buChar char="v"/>
            </a:pPr>
            <a:r>
              <a:rPr lang="en-US" sz="2400" dirty="0"/>
              <a:t>Francisco Pizarro was an explorer, soldier and conquistador.</a:t>
            </a:r>
          </a:p>
          <a:p>
            <a:pPr>
              <a:lnSpc>
                <a:spcPct val="90000"/>
              </a:lnSpc>
              <a:buFont typeface="Wingdings" panose="05000000000000000000" pitchFamily="2" charset="2"/>
              <a:buChar char="v"/>
            </a:pPr>
            <a:r>
              <a:rPr lang="en-US" sz="2400" dirty="0"/>
              <a:t> Francisco Pizarro was Born around 1474 in Trujillo, Spain. </a:t>
            </a:r>
          </a:p>
          <a:p>
            <a:pPr>
              <a:lnSpc>
                <a:spcPct val="90000"/>
              </a:lnSpc>
              <a:buFont typeface="Wingdings" panose="05000000000000000000" pitchFamily="2" charset="2"/>
              <a:buChar char="v"/>
            </a:pPr>
            <a:r>
              <a:rPr lang="en-US" sz="2400" dirty="0"/>
              <a:t>As young man, Pizarro heard tales of the New World and was seized by a lust for fortune and adventure. In 1510, he accompanied Spanish explorer Alonzo de Ojeda on a voyage to Urabá, Colombia.</a:t>
            </a:r>
          </a:p>
          <a:p>
            <a:pPr>
              <a:lnSpc>
                <a:spcPct val="90000"/>
              </a:lnSpc>
              <a:buFont typeface="Wingdings" panose="05000000000000000000" pitchFamily="2" charset="2"/>
              <a:buChar char="v"/>
            </a:pPr>
            <a:r>
              <a:rPr lang="en-US" sz="2400" dirty="0"/>
              <a:t>As a soldier, he served on the 1513 expedition of Vasco Nunez de Balboa, during which he discovered the Pacific Ocean.</a:t>
            </a:r>
          </a:p>
          <a:p>
            <a:pPr>
              <a:lnSpc>
                <a:spcPct val="90000"/>
              </a:lnSpc>
              <a:buFont typeface="Wingdings" panose="05000000000000000000" pitchFamily="2" charset="2"/>
              <a:buChar char="v"/>
            </a:pPr>
            <a:r>
              <a:rPr lang="en-US" sz="2400" dirty="0"/>
              <a:t> Almagro had taken over Cuzco after one of Pizarro’s half-brothers, Juan Pizarro, was killed during a revolt. Pizarro did not want Almagro to have the city, but was too old to fight himself so he sent his brothers to Cuzco to fight. </a:t>
            </a:r>
          </a:p>
          <a:p>
            <a:pPr>
              <a:lnSpc>
                <a:spcPct val="90000"/>
              </a:lnSpc>
              <a:buFont typeface="Wingdings" panose="05000000000000000000" pitchFamily="2" charset="2"/>
              <a:buChar char="v"/>
            </a:pPr>
            <a:endParaRPr lang="en-US" sz="1700" dirty="0"/>
          </a:p>
        </p:txBody>
      </p:sp>
    </p:spTree>
    <p:extLst>
      <p:ext uri="{BB962C8B-B14F-4D97-AF65-F5344CB8AC3E}">
        <p14:creationId xmlns:p14="http://schemas.microsoft.com/office/powerpoint/2010/main" val="11089018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9218" name="Picture 2" descr="Image result for Portugal"/>
          <p:cNvPicPr>
            <a:picLocks noChangeAspect="1" noChangeArrowheads="1"/>
          </p:cNvPicPr>
          <p:nvPr/>
        </p:nvPicPr>
        <p:blipFill rotWithShape="1">
          <a:blip r:embed="rId3">
            <a:extLst>
              <a:ext uri="{28A0092B-C50C-407E-A947-70E740481C1C}">
                <a14:useLocalDpi xmlns:a14="http://schemas.microsoft.com/office/drawing/2010/main" val="0"/>
              </a:ext>
            </a:extLst>
          </a:blip>
          <a:srcRect t="4722" r="2" b="4615"/>
          <a:stretch/>
        </p:blipFill>
        <p:spPr bwMode="auto">
          <a:xfrm>
            <a:off x="7847215" y="990600"/>
            <a:ext cx="3965170" cy="508600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5227" y="218902"/>
            <a:ext cx="6282266" cy="1077883"/>
          </a:xfrm>
        </p:spPr>
        <p:txBody>
          <a:bodyPr>
            <a:normAutofit/>
          </a:bodyPr>
          <a:lstStyle/>
          <a:p>
            <a:r>
              <a:rPr lang="en-US" dirty="0"/>
              <a:t>Portugal </a:t>
            </a:r>
          </a:p>
        </p:txBody>
      </p:sp>
      <p:sp>
        <p:nvSpPr>
          <p:cNvPr id="3" name="Content Placeholder 2"/>
          <p:cNvSpPr>
            <a:spLocks noGrp="1"/>
          </p:cNvSpPr>
          <p:nvPr>
            <p:ph idx="1"/>
          </p:nvPr>
        </p:nvSpPr>
        <p:spPr>
          <a:xfrm>
            <a:off x="245227" y="1202989"/>
            <a:ext cx="6812278" cy="5039869"/>
          </a:xfrm>
        </p:spPr>
        <p:txBody>
          <a:bodyPr>
            <a:normAutofit/>
          </a:bodyPr>
          <a:lstStyle/>
          <a:p>
            <a:pPr>
              <a:lnSpc>
                <a:spcPct val="90000"/>
              </a:lnSpc>
              <a:buFont typeface="Wingdings" panose="05000000000000000000" pitchFamily="2" charset="2"/>
              <a:buChar char="v"/>
            </a:pPr>
            <a:r>
              <a:rPr lang="en-US" sz="2000" dirty="0"/>
              <a:t>Portugal is a southern European country on the Iberian Peninsula, bordering Spain. </a:t>
            </a:r>
          </a:p>
          <a:p>
            <a:pPr>
              <a:lnSpc>
                <a:spcPct val="90000"/>
              </a:lnSpc>
              <a:buFont typeface="Wingdings" panose="05000000000000000000" pitchFamily="2" charset="2"/>
              <a:buChar char="v"/>
            </a:pPr>
            <a:r>
              <a:rPr lang="en-US" sz="2000" dirty="0"/>
              <a:t>Portugal is a country lying along the Atlantic coast of the Iberian Peninsula in southwestern Europe. </a:t>
            </a:r>
          </a:p>
          <a:p>
            <a:pPr>
              <a:lnSpc>
                <a:spcPct val="90000"/>
              </a:lnSpc>
              <a:buFont typeface="Wingdings" panose="05000000000000000000" pitchFamily="2" charset="2"/>
              <a:buChar char="v"/>
            </a:pPr>
            <a:r>
              <a:rPr lang="en-US" sz="2000" dirty="0"/>
              <a:t>Portugal was once continental Europe’s greatest power, Portugal shares commonalities, geographic and cultural with the countries of both northern Europe and the Mediterranean.</a:t>
            </a:r>
          </a:p>
          <a:p>
            <a:pPr>
              <a:lnSpc>
                <a:spcPct val="90000"/>
              </a:lnSpc>
              <a:buFont typeface="Wingdings" panose="05000000000000000000" pitchFamily="2" charset="2"/>
              <a:buChar char="v"/>
            </a:pPr>
            <a:r>
              <a:rPr lang="en-US" sz="2000" dirty="0"/>
              <a:t>Lisbon is Portugal’s capital and economic and cultural centre. The city clings to low but steep hills situated on the right bank of the Tagus and is a popular tourist destination. </a:t>
            </a:r>
          </a:p>
          <a:p>
            <a:pPr>
              <a:lnSpc>
                <a:spcPct val="90000"/>
              </a:lnSpc>
              <a:buFont typeface="Wingdings" panose="05000000000000000000" pitchFamily="2" charset="2"/>
              <a:buChar char="v"/>
            </a:pPr>
            <a:r>
              <a:rPr lang="en-US" sz="2000" dirty="0"/>
              <a:t> Lisbon is rather more tranquil and reserved than Madrid in neighboring Spain, but it shares with it a reputation for great food, melancholy and romantic music, dance, and sport. </a:t>
            </a:r>
          </a:p>
          <a:p>
            <a:pPr>
              <a:lnSpc>
                <a:spcPct val="90000"/>
              </a:lnSpc>
              <a:buFont typeface="Wingdings" panose="05000000000000000000" pitchFamily="2" charset="2"/>
              <a:buChar char="v"/>
            </a:pPr>
            <a:endParaRPr lang="en-US" sz="1500" dirty="0"/>
          </a:p>
        </p:txBody>
      </p:sp>
    </p:spTree>
    <p:extLst>
      <p:ext uri="{BB962C8B-B14F-4D97-AF65-F5344CB8AC3E}">
        <p14:creationId xmlns:p14="http://schemas.microsoft.com/office/powerpoint/2010/main" val="23931560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62" y="177338"/>
            <a:ext cx="6030883" cy="1098171"/>
          </a:xfrm>
        </p:spPr>
        <p:txBody>
          <a:bodyPr/>
          <a:lstStyle/>
          <a:p>
            <a:r>
              <a:rPr lang="en-US" dirty="0"/>
              <a:t>Spain </a:t>
            </a:r>
          </a:p>
        </p:txBody>
      </p:sp>
      <p:sp>
        <p:nvSpPr>
          <p:cNvPr id="3" name="Content Placeholder 2"/>
          <p:cNvSpPr>
            <a:spLocks noGrp="1"/>
          </p:cNvSpPr>
          <p:nvPr>
            <p:ph idx="1"/>
          </p:nvPr>
        </p:nvSpPr>
        <p:spPr>
          <a:xfrm>
            <a:off x="203661" y="1213658"/>
            <a:ext cx="7119851" cy="5320146"/>
          </a:xfrm>
        </p:spPr>
        <p:txBody>
          <a:bodyPr>
            <a:normAutofit/>
          </a:bodyPr>
          <a:lstStyle/>
          <a:p>
            <a:pPr>
              <a:buFont typeface="Wingdings" panose="05000000000000000000" pitchFamily="2" charset="2"/>
              <a:buChar char="v"/>
            </a:pPr>
            <a:r>
              <a:rPr lang="en-US" sz="2000" dirty="0"/>
              <a:t>Spain is a country located in extreme southwestern Europe. It occupies about 85 percent of the Iberian Peninsula, which it shares with its smaller neighbor Portugal.</a:t>
            </a:r>
          </a:p>
          <a:p>
            <a:pPr>
              <a:buFont typeface="Wingdings" panose="05000000000000000000" pitchFamily="2" charset="2"/>
              <a:buChar char="v"/>
            </a:pPr>
            <a:r>
              <a:rPr lang="en-US" sz="2000" dirty="0"/>
              <a:t>Spain’s countryside is quaint, speckled with castles, aqueducts, and ancient ruins, but its cities are resoundingly modern. </a:t>
            </a:r>
          </a:p>
          <a:p>
            <a:pPr>
              <a:buFont typeface="Wingdings" panose="05000000000000000000" pitchFamily="2" charset="2"/>
              <a:buChar char="v"/>
            </a:pPr>
            <a:r>
              <a:rPr lang="en-US" sz="2000" dirty="0"/>
              <a:t>The southern portion of the country is desert, an extension of the Sahara made familiar to Americans through the “spaghetti western” films of the 1960s and early ’70s. </a:t>
            </a:r>
          </a:p>
          <a:p>
            <a:pPr>
              <a:buFont typeface="Wingdings" panose="05000000000000000000" pitchFamily="2" charset="2"/>
              <a:buChar char="v"/>
            </a:pPr>
            <a:r>
              <a:rPr lang="en-US" sz="2000" dirty="0"/>
              <a:t> The southeastern Mediterranean coast and the Balearic Islands enjoy a gentle climate, drawing millions of visitors and retirees, especially from northern Europe.</a:t>
            </a:r>
          </a:p>
          <a:p>
            <a:pPr>
              <a:buFont typeface="Wingdings" panose="05000000000000000000" pitchFamily="2" charset="2"/>
              <a:buChar char="v"/>
            </a:pPr>
            <a:r>
              <a:rPr lang="en-US" sz="2000" dirty="0"/>
              <a:t>Madrid is Spain’s largest city and is also its financial and cultural centre, as it has been for hundreds of years.</a:t>
            </a:r>
          </a:p>
        </p:txBody>
      </p:sp>
      <p:sp>
        <p:nvSpPr>
          <p:cNvPr id="5" name="Rectangle 4"/>
          <p:cNvSpPr>
            <a:spLocks noChangeArrowheads="1"/>
          </p:cNvSpPr>
          <p:nvPr/>
        </p:nvSpPr>
        <p:spPr bwMode="auto">
          <a:xfrm>
            <a:off x="0" y="457200"/>
            <a:ext cx="41084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6B6B6B"/>
                </a:solidFill>
                <a:effectLst/>
                <a:latin typeface="Montserrat"/>
              </a:rPr>
              <a:t>A village in Andalusia, Spain, showing housing typical of the region.</a:t>
            </a:r>
            <a:r>
              <a:rPr kumimoji="0" lang="en-US" altLang="en-US" sz="800" b="0" i="1" u="none" strike="noStrike" cap="none" normalizeH="0" baseline="0" dirty="0">
                <a:ln>
                  <a:noFill/>
                </a:ln>
                <a:solidFill>
                  <a:srgbClr val="6B6B6B"/>
                </a:solidFill>
                <a:effectLst/>
                <a:latin typeface="Montserrat"/>
              </a:rPr>
              <a:t>© David Warren/</a:t>
            </a:r>
            <a:r>
              <a:rPr kumimoji="0" lang="en-US" altLang="en-US" sz="800" b="0" i="1" u="none" strike="noStrike" cap="none" normalizeH="0" baseline="0" dirty="0" err="1">
                <a:ln>
                  <a:noFill/>
                </a:ln>
                <a:solidFill>
                  <a:srgbClr val="6B6B6B"/>
                </a:solidFill>
                <a:effectLst/>
                <a:latin typeface="Montserrat"/>
              </a:rPr>
              <a:t>SuperStock</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8"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393" y="4175445"/>
            <a:ext cx="3643745" cy="226738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s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393" y="457200"/>
            <a:ext cx="353568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624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4202" r="25733" b="-3"/>
          <a:stretch/>
        </p:blipFill>
        <p:spPr bwMode="auto">
          <a:xfrm>
            <a:off x="7590936" y="990600"/>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324" y="62592"/>
            <a:ext cx="6282266" cy="1055915"/>
          </a:xfrm>
        </p:spPr>
        <p:txBody>
          <a:bodyPr>
            <a:normAutofit/>
          </a:bodyPr>
          <a:lstStyle/>
          <a:p>
            <a:r>
              <a:rPr lang="en-US" dirty="0"/>
              <a:t>African Slave Trade</a:t>
            </a:r>
          </a:p>
        </p:txBody>
      </p:sp>
      <p:sp>
        <p:nvSpPr>
          <p:cNvPr id="3" name="Content Placeholder 2"/>
          <p:cNvSpPr>
            <a:spLocks noGrp="1"/>
          </p:cNvSpPr>
          <p:nvPr>
            <p:ph idx="1"/>
          </p:nvPr>
        </p:nvSpPr>
        <p:spPr>
          <a:xfrm>
            <a:off x="383723" y="990600"/>
            <a:ext cx="6282266" cy="5200651"/>
          </a:xfrm>
        </p:spPr>
        <p:txBody>
          <a:bodyPr>
            <a:normAutofit/>
          </a:bodyPr>
          <a:lstStyle/>
          <a:p>
            <a:pPr>
              <a:buFont typeface="Wingdings" panose="05000000000000000000" pitchFamily="2" charset="2"/>
              <a:buChar char="v"/>
            </a:pPr>
            <a:r>
              <a:rPr lang="en-US" dirty="0"/>
              <a:t>The slave trade began in the 15th century, after the Portuguese started exploring the coast of </a:t>
            </a:r>
            <a:r>
              <a:rPr lang="en-US" b="1" dirty="0"/>
              <a:t>West Africa</a:t>
            </a:r>
            <a:r>
              <a:rPr lang="en-US" dirty="0"/>
              <a:t>. </a:t>
            </a:r>
          </a:p>
          <a:p>
            <a:pPr>
              <a:buFont typeface="Wingdings" panose="05000000000000000000" pitchFamily="2" charset="2"/>
              <a:buChar char="v"/>
            </a:pPr>
            <a:r>
              <a:rPr lang="en-US" dirty="0"/>
              <a:t>In about 1650, however, with the development of plantations on the newly colonized </a:t>
            </a:r>
            <a:r>
              <a:rPr lang="en-US" b="1" dirty="0"/>
              <a:t>Caribbean</a:t>
            </a:r>
            <a:r>
              <a:rPr lang="en-US" dirty="0"/>
              <a:t> islands and American mainland, the trade grew.</a:t>
            </a:r>
          </a:p>
          <a:p>
            <a:pPr>
              <a:buFont typeface="Wingdings" panose="05000000000000000000" pitchFamily="2" charset="2"/>
              <a:buChar char="v"/>
            </a:pPr>
            <a:r>
              <a:rPr lang="en-US" dirty="0"/>
              <a:t>The first enslaved Africans arrived in Hispaniola in 1501, after the Papal Bull of 1493 gave almost all of the New World to Spain.</a:t>
            </a:r>
          </a:p>
          <a:p>
            <a:pPr>
              <a:buFont typeface="Wingdings" panose="05000000000000000000" pitchFamily="2" charset="2"/>
              <a:buChar char="v"/>
            </a:pPr>
            <a:r>
              <a:rPr lang="en-US" dirty="0"/>
              <a:t> </a:t>
            </a:r>
            <a:r>
              <a:rPr lang="en-US" b="1" dirty="0"/>
              <a:t>Colombia</a:t>
            </a:r>
            <a:r>
              <a:rPr lang="en-US" dirty="0"/>
              <a:t> was a major destination for slave ships, with the town of Cartagena de </a:t>
            </a:r>
            <a:r>
              <a:rPr lang="en-US" dirty="0" err="1"/>
              <a:t>Indias</a:t>
            </a:r>
            <a:r>
              <a:rPr lang="en-US" dirty="0"/>
              <a:t> one of the most important ports through, which enslaved Africans entered Nueva Granada </a:t>
            </a:r>
          </a:p>
          <a:p>
            <a:pPr>
              <a:buFont typeface="Wingdings" panose="05000000000000000000" pitchFamily="2" charset="2"/>
              <a:buChar char="v"/>
            </a:pPr>
            <a:r>
              <a:rPr lang="en-US" dirty="0"/>
              <a:t>Europeans in Latin America used African labor in every conceivable form in every place they decided to settle during the colonial period and beyond.</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5250222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1266" name="Picture 2" descr="Image result for Spanish Conquistadors"/>
          <p:cNvPicPr>
            <a:picLocks noChangeAspect="1" noChangeArrowheads="1"/>
          </p:cNvPicPr>
          <p:nvPr/>
        </p:nvPicPr>
        <p:blipFill rotWithShape="1">
          <a:blip r:embed="rId3">
            <a:extLst>
              <a:ext uri="{28A0092B-C50C-407E-A947-70E740481C1C}">
                <a14:useLocalDpi xmlns:a14="http://schemas.microsoft.com/office/drawing/2010/main" val="0"/>
              </a:ext>
            </a:extLst>
          </a:blip>
          <a:srcRect l="22432" r="34321" b="-2"/>
          <a:stretch/>
        </p:blipFill>
        <p:spPr bwMode="auto">
          <a:xfrm>
            <a:off x="8255954" y="1105594"/>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914" y="146088"/>
            <a:ext cx="6282266" cy="959506"/>
          </a:xfrm>
        </p:spPr>
        <p:txBody>
          <a:bodyPr>
            <a:normAutofit/>
          </a:bodyPr>
          <a:lstStyle/>
          <a:p>
            <a:r>
              <a:rPr lang="en-US" dirty="0"/>
              <a:t>Spanish Conquistadors</a:t>
            </a:r>
          </a:p>
        </p:txBody>
      </p:sp>
      <p:sp>
        <p:nvSpPr>
          <p:cNvPr id="3" name="Content Placeholder 2"/>
          <p:cNvSpPr>
            <a:spLocks noGrp="1"/>
          </p:cNvSpPr>
          <p:nvPr>
            <p:ph idx="1"/>
          </p:nvPr>
        </p:nvSpPr>
        <p:spPr>
          <a:xfrm>
            <a:off x="236914" y="997527"/>
            <a:ext cx="7402482" cy="5594466"/>
          </a:xfrm>
        </p:spPr>
        <p:txBody>
          <a:bodyPr>
            <a:normAutofit fontScale="92500" lnSpcReduction="20000"/>
          </a:bodyPr>
          <a:lstStyle/>
          <a:p>
            <a:pPr>
              <a:lnSpc>
                <a:spcPct val="90000"/>
              </a:lnSpc>
              <a:buFont typeface="Wingdings" panose="05000000000000000000" pitchFamily="2" charset="2"/>
              <a:buChar char="v"/>
            </a:pPr>
            <a:r>
              <a:rPr lang="en-US" sz="2200" dirty="0"/>
              <a:t>The Spanish conquistadors are the leaders in the Spanish conquest of America, especially of Mexico and Peru, in the 16th century.</a:t>
            </a:r>
          </a:p>
          <a:p>
            <a:pPr>
              <a:lnSpc>
                <a:spcPct val="90000"/>
              </a:lnSpc>
              <a:buFont typeface="Wingdings" panose="05000000000000000000" pitchFamily="2" charset="2"/>
              <a:buChar char="v"/>
            </a:pPr>
            <a:r>
              <a:rPr lang="en-US" sz="2200" dirty="0"/>
              <a:t>Spanish dominion was extended by a number of expeditions from Peru, including one by Sebastián de Benalcázar to the present Colombia, whose rule he had to share with Gonzalo Jiménez de Quesada, who had marched inland from the Caribbean coast. </a:t>
            </a:r>
          </a:p>
          <a:p>
            <a:pPr>
              <a:lnSpc>
                <a:spcPct val="90000"/>
              </a:lnSpc>
              <a:buFont typeface="Wingdings" panose="05000000000000000000" pitchFamily="2" charset="2"/>
              <a:buChar char="v"/>
            </a:pPr>
            <a:r>
              <a:rPr lang="en-US" sz="2200" dirty="0"/>
              <a:t>Cortés marched inland with about 400 men and secured an alliance with the independent city of Tlaxcala, with whose aid he conquered the Aztec capital of Tenochtitlan (now Mexico City). Between 1522 and 1524, Michoacán and the Pacific coastal regions were conquered, and in 1524, expeditions led by Pedro de Alvarado and Cristóbal de Olid, respectively, were sent to Mayan Guatemala and the Gulf of Honduras.</a:t>
            </a:r>
          </a:p>
          <a:p>
            <a:pPr>
              <a:lnSpc>
                <a:spcPct val="90000"/>
              </a:lnSpc>
              <a:buFont typeface="Wingdings" panose="05000000000000000000" pitchFamily="2" charset="2"/>
              <a:buChar char="v"/>
            </a:pPr>
            <a:r>
              <a:rPr lang="en-US" sz="2200" dirty="0"/>
              <a:t>Pedrarias sent a kinsman, Gil González Davila, to explore northward, and he found civilization on the shores of Lake Nicaragua. The jealous Pedrarias forced him to flee to Santo Domingo before a Spanish colony could be planted</a:t>
            </a:r>
          </a:p>
          <a:p>
            <a:pPr>
              <a:lnSpc>
                <a:spcPct val="90000"/>
              </a:lnSpc>
              <a:buFont typeface="Wingdings" panose="05000000000000000000" pitchFamily="2" charset="2"/>
              <a:buChar char="v"/>
            </a:pPr>
            <a:r>
              <a:rPr lang="en-US" sz="2200" dirty="0"/>
              <a:t> Francisco Hernández de Córdoba in 1524, who established Granada on Lake Nicaragua and León not far from Lake Managua</a:t>
            </a:r>
          </a:p>
          <a:p>
            <a:pPr>
              <a:lnSpc>
                <a:spcPct val="90000"/>
              </a:lnSpc>
              <a:buFont typeface="Wingdings" panose="05000000000000000000" pitchFamily="2" charset="2"/>
              <a:buChar char="v"/>
            </a:pPr>
            <a:endParaRPr lang="en-US" sz="1100" dirty="0"/>
          </a:p>
        </p:txBody>
      </p:sp>
    </p:spTree>
    <p:extLst>
      <p:ext uri="{BB962C8B-B14F-4D97-AF65-F5344CB8AC3E}">
        <p14:creationId xmlns:p14="http://schemas.microsoft.com/office/powerpoint/2010/main" val="8812553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290" name="Picture 2" descr="Image result for triangular trade history"/>
          <p:cNvPicPr>
            <a:picLocks noChangeAspect="1" noChangeArrowheads="1"/>
          </p:cNvPicPr>
          <p:nvPr/>
        </p:nvPicPr>
        <p:blipFill rotWithShape="1">
          <a:blip r:embed="rId3">
            <a:extLst>
              <a:ext uri="{28A0092B-C50C-407E-A947-70E740481C1C}">
                <a14:useLocalDpi xmlns:a14="http://schemas.microsoft.com/office/drawing/2010/main" val="0"/>
              </a:ext>
            </a:extLst>
          </a:blip>
          <a:srcRect l="11286" r="13128"/>
          <a:stretch/>
        </p:blipFill>
        <p:spPr bwMode="auto">
          <a:xfrm>
            <a:off x="6464837" y="612371"/>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2099" y="131465"/>
            <a:ext cx="5219699" cy="1456267"/>
          </a:xfrm>
        </p:spPr>
        <p:txBody>
          <a:bodyPr>
            <a:normAutofit/>
          </a:bodyPr>
          <a:lstStyle/>
          <a:p>
            <a:r>
              <a:rPr lang="en-US" dirty="0">
                <a:latin typeface="Castellar" panose="020A0402060406010301" pitchFamily="18" charset="0"/>
              </a:rPr>
              <a:t>Triangular Trade </a:t>
            </a:r>
          </a:p>
        </p:txBody>
      </p:sp>
      <p:sp>
        <p:nvSpPr>
          <p:cNvPr id="3" name="Content Placeholder 2"/>
          <p:cNvSpPr>
            <a:spLocks noGrp="1"/>
          </p:cNvSpPr>
          <p:nvPr>
            <p:ph idx="1"/>
          </p:nvPr>
        </p:nvSpPr>
        <p:spPr>
          <a:xfrm>
            <a:off x="133504" y="1479665"/>
            <a:ext cx="5789814" cy="5203767"/>
          </a:xfrm>
        </p:spPr>
        <p:txBody>
          <a:bodyPr>
            <a:normAutofit/>
          </a:bodyPr>
          <a:lstStyle/>
          <a:p>
            <a:pPr>
              <a:lnSpc>
                <a:spcPct val="90000"/>
              </a:lnSpc>
              <a:buFont typeface="Wingdings" panose="05000000000000000000" pitchFamily="2" charset="2"/>
              <a:buChar char="v"/>
            </a:pPr>
            <a:r>
              <a:rPr lang="en-US" sz="2000" dirty="0"/>
              <a:t>The Triangular trade is the Atlantic </a:t>
            </a:r>
            <a:r>
              <a:rPr lang="en-US" sz="2000" b="1" dirty="0"/>
              <a:t>trade</a:t>
            </a:r>
            <a:r>
              <a:rPr lang="en-US" sz="2000" dirty="0"/>
              <a:t> routes between three different destinations, or countries, in Colonial Times. </a:t>
            </a:r>
          </a:p>
          <a:p>
            <a:pPr>
              <a:lnSpc>
                <a:spcPct val="90000"/>
              </a:lnSpc>
              <a:buFont typeface="Wingdings" panose="05000000000000000000" pitchFamily="2" charset="2"/>
              <a:buChar char="v"/>
            </a:pPr>
            <a:r>
              <a:rPr lang="en-US" sz="2000" dirty="0"/>
              <a:t>The </a:t>
            </a:r>
            <a:r>
              <a:rPr lang="en-US" sz="2000" b="1" dirty="0"/>
              <a:t>Triangular Trade</a:t>
            </a:r>
            <a:r>
              <a:rPr lang="en-US" sz="2000" dirty="0"/>
              <a:t> routes, cover England, Europe, Africa, the Americas and the West Indies. </a:t>
            </a:r>
          </a:p>
          <a:p>
            <a:pPr>
              <a:lnSpc>
                <a:spcPct val="90000"/>
              </a:lnSpc>
              <a:buFont typeface="Wingdings" panose="05000000000000000000" pitchFamily="2" charset="2"/>
              <a:buChar char="v"/>
            </a:pPr>
            <a:r>
              <a:rPr lang="en-US" sz="2000" dirty="0"/>
              <a:t>The West Indies supplied slaves, sugar, molasses and fruits to the American colonies.</a:t>
            </a:r>
          </a:p>
          <a:p>
            <a:pPr>
              <a:lnSpc>
                <a:spcPct val="90000"/>
              </a:lnSpc>
              <a:buFont typeface="Wingdings" panose="05000000000000000000" pitchFamily="2" charset="2"/>
              <a:buChar char="v"/>
            </a:pPr>
            <a:r>
              <a:rPr lang="en-US" sz="2000" dirty="0"/>
              <a:t>The Triangular Trade involved three journeys each with the promise of a large profit and a full cargo. The journey was more complicated with ships travelling from all over Europe carrying manufactured goods to different ports along the African coast to trade for slaves. </a:t>
            </a:r>
          </a:p>
          <a:p>
            <a:pPr>
              <a:lnSpc>
                <a:spcPct val="90000"/>
              </a:lnSpc>
              <a:buFont typeface="Wingdings" panose="05000000000000000000" pitchFamily="2" charset="2"/>
              <a:buChar char="v"/>
            </a:pPr>
            <a:r>
              <a:rPr lang="en-US" sz="2000" dirty="0"/>
              <a:t>The ships from Africa, then sailed across the Atlantic to the Caribbean and Americas to trade the slaves for raw materials.</a:t>
            </a:r>
          </a:p>
        </p:txBody>
      </p:sp>
    </p:spTree>
    <p:extLst>
      <p:ext uri="{BB962C8B-B14F-4D97-AF65-F5344CB8AC3E}">
        <p14:creationId xmlns:p14="http://schemas.microsoft.com/office/powerpoint/2010/main" val="10825727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3314" name="Picture 2" descr="Image result for Emiliano Zapata"/>
          <p:cNvPicPr>
            <a:picLocks noChangeAspect="1" noChangeArrowheads="1"/>
          </p:cNvPicPr>
          <p:nvPr/>
        </p:nvPicPr>
        <p:blipFill rotWithShape="1">
          <a:blip r:embed="rId3">
            <a:extLst>
              <a:ext uri="{28A0092B-C50C-407E-A947-70E740481C1C}">
                <a14:useLocalDpi xmlns:a14="http://schemas.microsoft.com/office/drawing/2010/main" val="0"/>
              </a:ext>
            </a:extLst>
          </a:blip>
          <a:srcRect l="954" r="6128" b="-4"/>
          <a:stretch/>
        </p:blipFill>
        <p:spPr bwMode="auto">
          <a:xfrm>
            <a:off x="7988532" y="349136"/>
            <a:ext cx="3873730" cy="602672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1976" y="152400"/>
            <a:ext cx="7078285" cy="1119447"/>
          </a:xfrm>
        </p:spPr>
        <p:txBody>
          <a:bodyPr>
            <a:normAutofit/>
          </a:bodyPr>
          <a:lstStyle/>
          <a:p>
            <a:r>
              <a:rPr lang="en-US" dirty="0"/>
              <a:t>Emiliano Zapata</a:t>
            </a:r>
          </a:p>
        </p:txBody>
      </p:sp>
      <p:sp>
        <p:nvSpPr>
          <p:cNvPr id="3" name="Content Placeholder 2"/>
          <p:cNvSpPr>
            <a:spLocks noGrp="1"/>
          </p:cNvSpPr>
          <p:nvPr>
            <p:ph idx="1"/>
          </p:nvPr>
        </p:nvSpPr>
        <p:spPr>
          <a:xfrm>
            <a:off x="203663" y="1169479"/>
            <a:ext cx="7435733" cy="5422514"/>
          </a:xfrm>
        </p:spPr>
        <p:txBody>
          <a:bodyPr>
            <a:normAutofit/>
          </a:bodyPr>
          <a:lstStyle/>
          <a:p>
            <a:pPr>
              <a:lnSpc>
                <a:spcPct val="90000"/>
              </a:lnSpc>
              <a:buFont typeface="Wingdings" panose="05000000000000000000" pitchFamily="2" charset="2"/>
              <a:buChar char="v"/>
            </a:pPr>
            <a:r>
              <a:rPr lang="en-US" sz="2000" dirty="0"/>
              <a:t>Emiliano Zapata was born on August 8, 1879 in  Anenecuilco, Mexico.</a:t>
            </a:r>
          </a:p>
          <a:p>
            <a:pPr>
              <a:lnSpc>
                <a:spcPct val="90000"/>
              </a:lnSpc>
              <a:buFont typeface="Wingdings" panose="05000000000000000000" pitchFamily="2" charset="2"/>
              <a:buChar char="v"/>
            </a:pPr>
            <a:r>
              <a:rPr lang="en-US" sz="2000" dirty="0"/>
              <a:t>Emiliano Zapata was the son of a mestizo peasant, who trained and sold horses. He was orphaned at the age of 17 and had to look after his brothers and sisters. </a:t>
            </a:r>
          </a:p>
          <a:p>
            <a:pPr>
              <a:lnSpc>
                <a:spcPct val="90000"/>
              </a:lnSpc>
              <a:buFont typeface="Wingdings" panose="05000000000000000000" pitchFamily="2" charset="2"/>
              <a:buChar char="v"/>
            </a:pPr>
            <a:r>
              <a:rPr lang="en-US" sz="2000" dirty="0"/>
              <a:t> In 1909 Emiliano’s neighbors elected him president of the board of defense for their village.</a:t>
            </a:r>
          </a:p>
          <a:p>
            <a:pPr>
              <a:lnSpc>
                <a:spcPct val="90000"/>
              </a:lnSpc>
              <a:buFont typeface="Wingdings" panose="05000000000000000000" pitchFamily="2" charset="2"/>
              <a:buChar char="v"/>
            </a:pPr>
            <a:r>
              <a:rPr lang="en-US" sz="2000" dirty="0"/>
              <a:t> Emiliano Zapata was a men of the people, he became a leading figure in Anenecuilco, where his family had lived for many generations, and he became involved in the struggles of the local people. </a:t>
            </a:r>
          </a:p>
          <a:p>
            <a:pPr>
              <a:lnSpc>
                <a:spcPct val="90000"/>
              </a:lnSpc>
              <a:buFont typeface="Wingdings" panose="05000000000000000000" pitchFamily="2" charset="2"/>
              <a:buChar char="v"/>
            </a:pPr>
            <a:r>
              <a:rPr lang="en-US" sz="2000" dirty="0"/>
              <a:t>Born a peasant, he was forced to join the Mexican army in 1908, following his attempt to recover village lands taken over by a rancher. After the revolution began in 1910, he raised an army of peasants in the southern state of Morelos under the slogan “Land and Liberty.” </a:t>
            </a:r>
          </a:p>
          <a:p>
            <a:pPr>
              <a:lnSpc>
                <a:spcPct val="90000"/>
              </a:lnSpc>
              <a:buFont typeface="Wingdings" panose="05000000000000000000" pitchFamily="2" charset="2"/>
              <a:buChar char="v"/>
            </a:pPr>
            <a:endParaRPr lang="en-US" sz="1500" dirty="0"/>
          </a:p>
        </p:txBody>
      </p:sp>
    </p:spTree>
    <p:extLst>
      <p:ext uri="{BB962C8B-B14F-4D97-AF65-F5344CB8AC3E}">
        <p14:creationId xmlns:p14="http://schemas.microsoft.com/office/powerpoint/2010/main" val="27788972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4338" name="Picture 2" descr="Image result for Zapatista Guerrilla 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505" y="1180477"/>
            <a:ext cx="3687760" cy="406880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7145" y="217851"/>
            <a:ext cx="3979205" cy="1453363"/>
          </a:xfrm>
        </p:spPr>
        <p:txBody>
          <a:bodyPr>
            <a:normAutofit/>
          </a:bodyPr>
          <a:lstStyle/>
          <a:p>
            <a:r>
              <a:rPr lang="en-US" dirty="0"/>
              <a:t>Zapatista Guerilla Movement</a:t>
            </a:r>
          </a:p>
        </p:txBody>
      </p:sp>
      <p:sp>
        <p:nvSpPr>
          <p:cNvPr id="3" name="Content Placeholder 2"/>
          <p:cNvSpPr>
            <a:spLocks noGrp="1"/>
          </p:cNvSpPr>
          <p:nvPr>
            <p:ph idx="1"/>
          </p:nvPr>
        </p:nvSpPr>
        <p:spPr>
          <a:xfrm>
            <a:off x="162097" y="1770969"/>
            <a:ext cx="6596150" cy="4804398"/>
          </a:xfrm>
        </p:spPr>
        <p:txBody>
          <a:bodyPr>
            <a:normAutofit/>
          </a:bodyPr>
          <a:lstStyle/>
          <a:p>
            <a:pPr>
              <a:lnSpc>
                <a:spcPct val="90000"/>
              </a:lnSpc>
              <a:buFont typeface="Wingdings" panose="05000000000000000000" pitchFamily="2" charset="2"/>
              <a:buChar char="v"/>
            </a:pPr>
            <a:r>
              <a:rPr lang="en-US" sz="2000" dirty="0"/>
              <a:t>Some people involved in the movement was Zapatista Army of National Liberation, </a:t>
            </a:r>
            <a:r>
              <a:rPr lang="en-US" sz="2000" dirty="0" err="1"/>
              <a:t>Ejerci</a:t>
            </a:r>
            <a:r>
              <a:rPr lang="en-US" sz="1600" dirty="0" err="1"/>
              <a:t>to</a:t>
            </a:r>
            <a:r>
              <a:rPr lang="en-US" sz="1600" dirty="0"/>
              <a:t> </a:t>
            </a:r>
            <a:r>
              <a:rPr lang="en-US" dirty="0"/>
              <a:t>Zapatista </a:t>
            </a:r>
            <a:r>
              <a:rPr lang="en-US" sz="2000" dirty="0"/>
              <a:t>de Liberacion Nacional (ELN), Natives that were coffee growers, and Poor people of the Chiapas.</a:t>
            </a:r>
          </a:p>
          <a:p>
            <a:pPr>
              <a:lnSpc>
                <a:spcPct val="90000"/>
              </a:lnSpc>
              <a:buFont typeface="Wingdings" panose="05000000000000000000" pitchFamily="2" charset="2"/>
              <a:buChar char="v"/>
            </a:pPr>
            <a:r>
              <a:rPr lang="en-US" sz="2000" dirty="0"/>
              <a:t> It started because Zapatista Army declared war on the Mexican state of Chiapas. They got the world’s attention by taken over several Mexican cities and attacking their military posts.  </a:t>
            </a:r>
          </a:p>
          <a:p>
            <a:pPr>
              <a:lnSpc>
                <a:spcPct val="90000"/>
              </a:lnSpc>
              <a:buFont typeface="Wingdings" panose="05000000000000000000" pitchFamily="2" charset="2"/>
              <a:buChar char="v"/>
            </a:pPr>
            <a:r>
              <a:rPr lang="en-US" sz="2000" dirty="0"/>
              <a:t>It happened on January 1, 1994 in Chiapas, Mexico</a:t>
            </a:r>
          </a:p>
          <a:p>
            <a:pPr>
              <a:lnSpc>
                <a:spcPct val="90000"/>
              </a:lnSpc>
              <a:buFont typeface="Wingdings" panose="05000000000000000000" pitchFamily="2" charset="2"/>
              <a:buChar char="v"/>
            </a:pPr>
            <a:r>
              <a:rPr lang="en-US" sz="2000" dirty="0"/>
              <a:t>Zapatista Army wanted more land, and thought NAFTA was going to increase poverty.</a:t>
            </a:r>
          </a:p>
          <a:p>
            <a:pPr>
              <a:lnSpc>
                <a:spcPct val="90000"/>
              </a:lnSpc>
              <a:buFont typeface="Wingdings" panose="05000000000000000000" pitchFamily="2" charset="2"/>
              <a:buChar char="v"/>
            </a:pPr>
            <a:r>
              <a:rPr lang="en-US" sz="2000" dirty="0"/>
              <a:t>The outcome to this was the indigenous (natives) and peasants of Chiapas have started their own health and education programs and the uprising was a reminder of what can happen if people are ignored.</a:t>
            </a:r>
          </a:p>
        </p:txBody>
      </p:sp>
    </p:spTree>
    <p:extLst>
      <p:ext uri="{BB962C8B-B14F-4D97-AF65-F5344CB8AC3E}">
        <p14:creationId xmlns:p14="http://schemas.microsoft.com/office/powerpoint/2010/main" val="3651407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184" y="335280"/>
            <a:ext cx="6251171" cy="1456267"/>
          </a:xfrm>
        </p:spPr>
        <p:txBody>
          <a:bodyPr/>
          <a:lstStyle/>
          <a:p>
            <a:pPr algn="ctr"/>
            <a:r>
              <a:rPr lang="en-US" dirty="0">
                <a:latin typeface="Bell MT" panose="02020503060305020303" pitchFamily="18" charset="0"/>
              </a:rPr>
              <a:t>Bibliography</a:t>
            </a:r>
          </a:p>
        </p:txBody>
      </p:sp>
      <p:sp>
        <p:nvSpPr>
          <p:cNvPr id="4" name="Content Placeholder 3"/>
          <p:cNvSpPr>
            <a:spLocks noGrp="1"/>
          </p:cNvSpPr>
          <p:nvPr>
            <p:ph idx="1"/>
          </p:nvPr>
        </p:nvSpPr>
        <p:spPr>
          <a:xfrm>
            <a:off x="3051201" y="2175317"/>
            <a:ext cx="5498868" cy="3649133"/>
          </a:xfrm>
        </p:spPr>
        <p:txBody>
          <a:bodyPr/>
          <a:lstStyle/>
          <a:p>
            <a:pPr algn="ctr">
              <a:buFont typeface="Wingdings" panose="05000000000000000000" pitchFamily="2" charset="2"/>
              <a:buChar char="v"/>
            </a:pPr>
            <a:r>
              <a:rPr lang="en-US" sz="2800" dirty="0">
                <a:latin typeface="Bell MT" panose="02020503060305020303" pitchFamily="18" charset="0"/>
              </a:rPr>
              <a:t>Realhistories.org</a:t>
            </a:r>
          </a:p>
          <a:p>
            <a:pPr algn="ctr">
              <a:buFont typeface="Wingdings" panose="05000000000000000000" pitchFamily="2" charset="2"/>
              <a:buChar char="v"/>
            </a:pPr>
            <a:r>
              <a:rPr lang="en-US" sz="2800" dirty="0">
                <a:latin typeface="Bell MT" panose="02020503060305020303" pitchFamily="18" charset="0"/>
              </a:rPr>
              <a:t>Britannica.com/biography</a:t>
            </a:r>
          </a:p>
          <a:p>
            <a:pPr algn="ctr">
              <a:buFont typeface="Wingdings" panose="05000000000000000000" pitchFamily="2" charset="2"/>
              <a:buChar char="v"/>
            </a:pPr>
            <a:r>
              <a:rPr lang="en-US" sz="2800" dirty="0">
                <a:latin typeface="Bell MT" panose="02020503060305020303" pitchFamily="18" charset="0"/>
              </a:rPr>
              <a:t>www.S9.com/biography</a:t>
            </a:r>
          </a:p>
          <a:p>
            <a:pPr algn="ctr">
              <a:buFont typeface="Wingdings" panose="05000000000000000000" pitchFamily="2" charset="2"/>
              <a:buChar char="v"/>
            </a:pPr>
            <a:r>
              <a:rPr lang="en-US" sz="2800" dirty="0">
                <a:latin typeface="Bell MT" panose="02020503060305020303" pitchFamily="18" charset="0"/>
              </a:rPr>
              <a:t>History.com</a:t>
            </a:r>
          </a:p>
          <a:p>
            <a:pPr algn="ctr">
              <a:buFont typeface="Wingdings" panose="05000000000000000000" pitchFamily="2" charset="2"/>
              <a:buChar char="v"/>
            </a:pPr>
            <a:r>
              <a:rPr lang="en-US" sz="2800" dirty="0">
                <a:latin typeface="Bell MT" panose="02020503060305020303" pitchFamily="18" charset="0"/>
              </a:rPr>
              <a:t>callowayk.weebly.com</a:t>
            </a:r>
          </a:p>
          <a:p>
            <a:pPr algn="ctr">
              <a:buFont typeface="Wingdings" panose="05000000000000000000" pitchFamily="2" charset="2"/>
              <a:buChar char="v"/>
            </a:pPr>
            <a:r>
              <a:rPr lang="en-US" sz="2800" dirty="0">
                <a:latin typeface="Bell MT" panose="02020503060305020303" pitchFamily="18" charset="0"/>
              </a:rPr>
              <a:t>www.Int/topics.com</a:t>
            </a:r>
            <a:endParaRPr lang="en-US" dirty="0">
              <a:latin typeface="Bell MT" panose="02020503060305020303" pitchFamily="18" charset="0"/>
            </a:endParaRPr>
          </a:p>
        </p:txBody>
      </p:sp>
      <p:pic>
        <p:nvPicPr>
          <p:cNvPr id="15364" name="Picture 4" descr="Image result for 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25253">
            <a:off x="415260" y="665203"/>
            <a:ext cx="2878141" cy="244237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76016">
            <a:off x="8575879" y="617222"/>
            <a:ext cx="2822605" cy="311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332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050" name="Picture 2" descr="Image result for Atahualpa"/>
          <p:cNvPicPr>
            <a:picLocks noChangeAspect="1" noChangeArrowheads="1"/>
          </p:cNvPicPr>
          <p:nvPr/>
        </p:nvPicPr>
        <p:blipFill rotWithShape="1">
          <a:blip r:embed="rId3">
            <a:extLst>
              <a:ext uri="{28A0092B-C50C-407E-A947-70E740481C1C}">
                <a14:useLocalDpi xmlns:a14="http://schemas.microsoft.com/office/drawing/2010/main" val="0"/>
              </a:ext>
            </a:extLst>
          </a:blip>
          <a:srcRect r="7381" b="-4"/>
          <a:stretch/>
        </p:blipFill>
        <p:spPr bwMode="auto">
          <a:xfrm>
            <a:off x="7590936" y="406636"/>
            <a:ext cx="3445714" cy="538456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06137"/>
            <a:ext cx="6282266" cy="1036864"/>
          </a:xfrm>
        </p:spPr>
        <p:txBody>
          <a:bodyPr>
            <a:normAutofit/>
          </a:bodyPr>
          <a:lstStyle/>
          <a:p>
            <a:r>
              <a:rPr lang="en-US" dirty="0"/>
              <a:t>Atahualpa</a:t>
            </a:r>
          </a:p>
        </p:txBody>
      </p:sp>
      <p:sp>
        <p:nvSpPr>
          <p:cNvPr id="3" name="Content Placeholder 2"/>
          <p:cNvSpPr>
            <a:spLocks noGrp="1"/>
          </p:cNvSpPr>
          <p:nvPr>
            <p:ph idx="1"/>
          </p:nvPr>
        </p:nvSpPr>
        <p:spPr>
          <a:xfrm>
            <a:off x="114300" y="1143001"/>
            <a:ext cx="7245654" cy="5347606"/>
          </a:xfrm>
        </p:spPr>
        <p:txBody>
          <a:bodyPr>
            <a:noAutofit/>
          </a:bodyPr>
          <a:lstStyle/>
          <a:p>
            <a:pPr>
              <a:lnSpc>
                <a:spcPct val="90000"/>
              </a:lnSpc>
              <a:buFont typeface="Wingdings" panose="05000000000000000000" pitchFamily="2" charset="2"/>
              <a:buChar char="v"/>
            </a:pPr>
            <a:r>
              <a:rPr lang="en-US" sz="2000" dirty="0"/>
              <a:t>Atahualpa was born 1502, Quito, Ecuador.</a:t>
            </a:r>
          </a:p>
          <a:p>
            <a:pPr>
              <a:lnSpc>
                <a:spcPct val="90000"/>
              </a:lnSpc>
              <a:buFont typeface="Wingdings" panose="05000000000000000000" pitchFamily="2" charset="2"/>
              <a:buChar char="v"/>
            </a:pPr>
            <a:r>
              <a:rPr lang="en-US" sz="2000" dirty="0"/>
              <a:t>Atahualpa died </a:t>
            </a:r>
            <a:r>
              <a:rPr lang="es-ES" sz="2000" dirty="0"/>
              <a:t>July 26, 1533, Cajamarca, Perú.</a:t>
            </a:r>
          </a:p>
          <a:p>
            <a:pPr>
              <a:lnSpc>
                <a:spcPct val="90000"/>
              </a:lnSpc>
              <a:buFont typeface="Wingdings" panose="05000000000000000000" pitchFamily="2" charset="2"/>
              <a:buChar char="v"/>
            </a:pPr>
            <a:r>
              <a:rPr lang="en-US" sz="2000" dirty="0"/>
              <a:t>When the old Inca chief died, the kingdom was divided between Atahualpa, who ruled the northern part of the empire from Quito, and </a:t>
            </a:r>
            <a:r>
              <a:rPr lang="en-US" sz="2000" dirty="0" err="1"/>
              <a:t>Huáscar</a:t>
            </a:r>
            <a:r>
              <a:rPr lang="en-US" sz="2000" dirty="0"/>
              <a:t>, the legitimate heir, who ruled from Cuzco, the traditional Inca capital.</a:t>
            </a:r>
          </a:p>
          <a:p>
            <a:pPr>
              <a:lnSpc>
                <a:spcPct val="90000"/>
              </a:lnSpc>
              <a:buFont typeface="Wingdings" panose="05000000000000000000" pitchFamily="2" charset="2"/>
              <a:buChar char="v"/>
            </a:pPr>
            <a:r>
              <a:rPr lang="en-US" sz="2000" dirty="0"/>
              <a:t> After traveling through the desert and snow-capped mountains, arrived at Cajamarca in this year, where "the Inca", Atahualpa, the 13th and last emperor of the Incas, awaited him. Atahualpa accepted an invitation to visit the Spanish commander and arrived attended by crowds of unarmed Incas.</a:t>
            </a:r>
          </a:p>
          <a:p>
            <a:pPr>
              <a:lnSpc>
                <a:spcPct val="90000"/>
              </a:lnSpc>
              <a:buFont typeface="Wingdings" panose="05000000000000000000" pitchFamily="2" charset="2"/>
              <a:buChar char="v"/>
            </a:pPr>
            <a:r>
              <a:rPr lang="en-US" sz="2000" dirty="0"/>
              <a:t>He founded Ciudad de los Reyes (City of the Kings), which is now Lima. The city was the seat of his new government. </a:t>
            </a:r>
          </a:p>
        </p:txBody>
      </p:sp>
    </p:spTree>
    <p:extLst>
      <p:ext uri="{BB962C8B-B14F-4D97-AF65-F5344CB8AC3E}">
        <p14:creationId xmlns:p14="http://schemas.microsoft.com/office/powerpoint/2010/main" val="41382945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3074" name="Picture 2" descr="Image result for Aztecs"/>
          <p:cNvPicPr>
            <a:picLocks noChangeAspect="1" noChangeArrowheads="1"/>
          </p:cNvPicPr>
          <p:nvPr/>
        </p:nvPicPr>
        <p:blipFill rotWithShape="1">
          <a:blip r:embed="rId3">
            <a:extLst>
              <a:ext uri="{28A0092B-C50C-407E-A947-70E740481C1C}">
                <a14:useLocalDpi xmlns:a14="http://schemas.microsoft.com/office/drawing/2010/main" val="0"/>
              </a:ext>
            </a:extLst>
          </a:blip>
          <a:srcRect l="20006" r="25803"/>
          <a:stretch/>
        </p:blipFill>
        <p:spPr bwMode="auto">
          <a:xfrm>
            <a:off x="7590936" y="990600"/>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6574" y="87086"/>
            <a:ext cx="6282266" cy="1260021"/>
          </a:xfrm>
        </p:spPr>
        <p:txBody>
          <a:bodyPr>
            <a:normAutofit/>
          </a:bodyPr>
          <a:lstStyle/>
          <a:p>
            <a:r>
              <a:rPr lang="en-US" dirty="0"/>
              <a:t>Aztecs</a:t>
            </a:r>
          </a:p>
        </p:txBody>
      </p:sp>
      <p:sp>
        <p:nvSpPr>
          <p:cNvPr id="3" name="Content Placeholder 2"/>
          <p:cNvSpPr>
            <a:spLocks noGrp="1"/>
          </p:cNvSpPr>
          <p:nvPr>
            <p:ph idx="1"/>
          </p:nvPr>
        </p:nvSpPr>
        <p:spPr>
          <a:xfrm>
            <a:off x="163286" y="1347108"/>
            <a:ext cx="6804782" cy="5110842"/>
          </a:xfrm>
        </p:spPr>
        <p:txBody>
          <a:bodyPr>
            <a:noAutofit/>
          </a:bodyPr>
          <a:lstStyle/>
          <a:p>
            <a:pPr>
              <a:lnSpc>
                <a:spcPct val="90000"/>
              </a:lnSpc>
              <a:buFont typeface="Wingdings" panose="05000000000000000000" pitchFamily="2" charset="2"/>
              <a:buChar char="v"/>
            </a:pPr>
            <a:r>
              <a:rPr lang="en-US" dirty="0"/>
              <a:t>From their magnificent capital city, Tenochtitlan, the Aztecs emerged as the dominant force in central Mexico, developing a social, political, religious and commercial organization that brought many of the region’s city-states under their control by the 15th century.</a:t>
            </a:r>
          </a:p>
          <a:p>
            <a:pPr>
              <a:lnSpc>
                <a:spcPct val="90000"/>
              </a:lnSpc>
              <a:buFont typeface="Wingdings" panose="05000000000000000000" pitchFamily="2" charset="2"/>
              <a:buChar char="v"/>
            </a:pPr>
            <a:r>
              <a:rPr lang="en-US" dirty="0"/>
              <a:t>The Aztecs, who originated as a nomadic tribe in northern Mexico, arrived in Mesoamerica around the beginning of the 13th century.</a:t>
            </a:r>
          </a:p>
          <a:p>
            <a:pPr>
              <a:lnSpc>
                <a:spcPct val="90000"/>
              </a:lnSpc>
              <a:buFont typeface="Wingdings" panose="05000000000000000000" pitchFamily="2" charset="2"/>
              <a:buChar char="v"/>
            </a:pPr>
            <a:r>
              <a:rPr lang="en-US" dirty="0"/>
              <a:t>The exact origins of the Aztec people are uncertain, but they are believed to have begun as a northern tribe of hunter-gatherers whose name came from that of their homeland, Aztlan. </a:t>
            </a:r>
          </a:p>
          <a:p>
            <a:pPr>
              <a:lnSpc>
                <a:spcPct val="90000"/>
              </a:lnSpc>
              <a:buFont typeface="Wingdings" panose="05000000000000000000" pitchFamily="2" charset="2"/>
              <a:buChar char="v"/>
            </a:pPr>
            <a:r>
              <a:rPr lang="en-US" dirty="0"/>
              <a:t>When the Aztecs saw an eagle perched on a cactus on the marshy land near the southwest border of Lake Texcoco, they took it as a sign to build their settlement there.</a:t>
            </a:r>
          </a:p>
          <a:p>
            <a:pPr>
              <a:lnSpc>
                <a:spcPct val="90000"/>
              </a:lnSpc>
              <a:buFont typeface="Wingdings" panose="05000000000000000000" pitchFamily="2" charset="2"/>
              <a:buChar char="v"/>
            </a:pPr>
            <a:r>
              <a:rPr lang="en-US" dirty="0"/>
              <a:t>Their relatively sophisticated system of agriculture (including intensive cultivation of land and irrigation methods) and a powerful military tradition would enable the Aztecs to build a successful state, and later an empire.</a:t>
            </a:r>
          </a:p>
        </p:txBody>
      </p:sp>
    </p:spTree>
    <p:extLst>
      <p:ext uri="{BB962C8B-B14F-4D97-AF65-F5344CB8AC3E}">
        <p14:creationId xmlns:p14="http://schemas.microsoft.com/office/powerpoint/2010/main" val="4860556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098" name="Picture 2" descr="Image result for Simon Bolivar"/>
          <p:cNvPicPr>
            <a:picLocks noChangeAspect="1" noChangeArrowheads="1"/>
          </p:cNvPicPr>
          <p:nvPr/>
        </p:nvPicPr>
        <p:blipFill rotWithShape="1">
          <a:blip r:embed="rId3">
            <a:extLst>
              <a:ext uri="{28A0092B-C50C-407E-A947-70E740481C1C}">
                <a14:useLocalDpi xmlns:a14="http://schemas.microsoft.com/office/drawing/2010/main" val="0"/>
              </a:ext>
            </a:extLst>
          </a:blip>
          <a:srcRect l="20945" r="7278"/>
          <a:stretch/>
        </p:blipFill>
        <p:spPr bwMode="auto">
          <a:xfrm>
            <a:off x="7634578" y="914400"/>
            <a:ext cx="3761494" cy="512281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a:t>Simon Bolivar</a:t>
            </a:r>
          </a:p>
        </p:txBody>
      </p:sp>
      <p:sp>
        <p:nvSpPr>
          <p:cNvPr id="3" name="Content Placeholder 2"/>
          <p:cNvSpPr>
            <a:spLocks noGrp="1"/>
          </p:cNvSpPr>
          <p:nvPr>
            <p:ph idx="1"/>
          </p:nvPr>
        </p:nvSpPr>
        <p:spPr>
          <a:xfrm>
            <a:off x="375558" y="2065867"/>
            <a:ext cx="6858000" cy="3894062"/>
          </a:xfrm>
        </p:spPr>
        <p:txBody>
          <a:bodyPr>
            <a:normAutofit/>
          </a:bodyPr>
          <a:lstStyle/>
          <a:p>
            <a:pPr>
              <a:lnSpc>
                <a:spcPct val="90000"/>
              </a:lnSpc>
              <a:buFont typeface="Wingdings" panose="05000000000000000000" pitchFamily="2" charset="2"/>
              <a:buChar char="v"/>
            </a:pPr>
            <a:r>
              <a:rPr lang="en-US" sz="1700"/>
              <a:t> Simón Bolívar was a South American soldier who was instrumental in the continent's revolutions against the Spanish empire. </a:t>
            </a:r>
          </a:p>
          <a:p>
            <a:pPr>
              <a:lnSpc>
                <a:spcPct val="90000"/>
              </a:lnSpc>
              <a:buFont typeface="Wingdings" panose="05000000000000000000" pitchFamily="2" charset="2"/>
              <a:buChar char="v"/>
            </a:pPr>
            <a:r>
              <a:rPr lang="en-US" sz="1700"/>
              <a:t>Simón Bolívar was a South American soldier who was instrumental in the continent's revolutions against the Spanish empire</a:t>
            </a:r>
          </a:p>
          <a:p>
            <a:pPr>
              <a:lnSpc>
                <a:spcPct val="90000"/>
              </a:lnSpc>
              <a:buFont typeface="Wingdings" panose="05000000000000000000" pitchFamily="2" charset="2"/>
              <a:buChar char="v"/>
            </a:pPr>
            <a:r>
              <a:rPr lang="en-US" sz="1700"/>
              <a:t>Simon Bolivar was born on July 24, 1783 in Caracas, New Granada (which is now Venezuela). </a:t>
            </a:r>
          </a:p>
          <a:p>
            <a:pPr>
              <a:lnSpc>
                <a:spcPct val="90000"/>
              </a:lnSpc>
              <a:buFont typeface="Wingdings" panose="05000000000000000000" pitchFamily="2" charset="2"/>
              <a:buChar char="v"/>
            </a:pPr>
            <a:r>
              <a:rPr lang="en-US" sz="1700"/>
              <a:t> Young Bolívar moved to Spain in 1799 after the deaths of his parents. In Spain, he continued his education, begun in Venezuela with tutors, and married María Teresa Rodríguez del Toro y </a:t>
            </a:r>
            <a:r>
              <a:rPr lang="en-US" sz="1700" err="1"/>
              <a:t>Alaysa</a:t>
            </a:r>
            <a:r>
              <a:rPr lang="en-US" sz="1700"/>
              <a:t> in 1802.</a:t>
            </a:r>
          </a:p>
          <a:p>
            <a:pPr>
              <a:lnSpc>
                <a:spcPct val="90000"/>
              </a:lnSpc>
              <a:buFont typeface="Wingdings" panose="05000000000000000000" pitchFamily="2" charset="2"/>
              <a:buChar char="v"/>
            </a:pPr>
            <a:r>
              <a:rPr lang="en-US" sz="1700"/>
              <a:t>Simon Bolivar on December 17, 1830, however, Simón Bolívar died in Santa Marta, Colombia.</a:t>
            </a:r>
          </a:p>
        </p:txBody>
      </p:sp>
    </p:spTree>
    <p:extLst>
      <p:ext uri="{BB962C8B-B14F-4D97-AF65-F5344CB8AC3E}">
        <p14:creationId xmlns:p14="http://schemas.microsoft.com/office/powerpoint/2010/main" val="27496105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5127" name="Picture 7" descr="Image result for columbian exchange"/>
          <p:cNvPicPr>
            <a:picLocks noChangeAspect="1" noChangeArrowheads="1"/>
          </p:cNvPicPr>
          <p:nvPr/>
        </p:nvPicPr>
        <p:blipFill rotWithShape="1">
          <a:blip r:embed="rId3">
            <a:extLst>
              <a:ext uri="{28A0092B-C50C-407E-A947-70E740481C1C}">
                <a14:useLocalDpi xmlns:a14="http://schemas.microsoft.com/office/drawing/2010/main" val="0"/>
              </a:ext>
            </a:extLst>
          </a:blip>
          <a:srcRect l="26728" r="35768" b="-2"/>
          <a:stretch/>
        </p:blipFill>
        <p:spPr bwMode="auto">
          <a:xfrm>
            <a:off x="7590936" y="990600"/>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a:t>Columbian Exchange</a:t>
            </a:r>
          </a:p>
        </p:txBody>
      </p:sp>
      <p:sp>
        <p:nvSpPr>
          <p:cNvPr id="3" name="Content Placeholder 2"/>
          <p:cNvSpPr>
            <a:spLocks noGrp="1"/>
          </p:cNvSpPr>
          <p:nvPr>
            <p:ph idx="1"/>
          </p:nvPr>
        </p:nvSpPr>
        <p:spPr>
          <a:xfrm>
            <a:off x="89807" y="1771650"/>
            <a:ext cx="6878261" cy="4457699"/>
          </a:xfrm>
        </p:spPr>
        <p:txBody>
          <a:bodyPr>
            <a:normAutofit/>
          </a:bodyPr>
          <a:lstStyle/>
          <a:p>
            <a:pPr>
              <a:lnSpc>
                <a:spcPct val="90000"/>
              </a:lnSpc>
              <a:buFont typeface="Wingdings" panose="05000000000000000000" pitchFamily="2" charset="2"/>
              <a:buChar char="v"/>
            </a:pPr>
            <a:r>
              <a:rPr lang="en-US" sz="2000" dirty="0"/>
              <a:t>The Columbian Exchange impacted the social and cultural makeup of both sides of the Atlantic. </a:t>
            </a:r>
          </a:p>
          <a:p>
            <a:pPr>
              <a:lnSpc>
                <a:spcPct val="90000"/>
              </a:lnSpc>
              <a:buFont typeface="Wingdings" panose="05000000000000000000" pitchFamily="2" charset="2"/>
              <a:buChar char="v"/>
            </a:pPr>
            <a:r>
              <a:rPr lang="en-US" sz="2000" dirty="0"/>
              <a:t>Advancements in agricultural production, evolution of warfare, increased mortality rates and education are a few examples of the effect of the Columbian Exchange on both Europeans and Native Americans.</a:t>
            </a:r>
          </a:p>
          <a:p>
            <a:pPr>
              <a:lnSpc>
                <a:spcPct val="90000"/>
              </a:lnSpc>
              <a:buFont typeface="Wingdings" panose="05000000000000000000" pitchFamily="2" charset="2"/>
              <a:buChar char="v"/>
            </a:pPr>
            <a:r>
              <a:rPr lang="en-US" sz="2000" dirty="0"/>
              <a:t> The Columbian Exchange refers to a period of cultural and biological exchanges between the New and Old Worlds.</a:t>
            </a:r>
          </a:p>
          <a:p>
            <a:pPr>
              <a:lnSpc>
                <a:spcPct val="90000"/>
              </a:lnSpc>
              <a:buFont typeface="Wingdings" panose="05000000000000000000" pitchFamily="2" charset="2"/>
              <a:buChar char="v"/>
            </a:pPr>
            <a:r>
              <a:rPr lang="en-US" sz="2000" dirty="0"/>
              <a:t>The creation of colonies in the Americas that led to the exchange of new types of food, plants, and animals. </a:t>
            </a:r>
          </a:p>
          <a:p>
            <a:pPr>
              <a:lnSpc>
                <a:spcPct val="90000"/>
              </a:lnSpc>
              <a:buFont typeface="Wingdings" panose="05000000000000000000" pitchFamily="2" charset="2"/>
              <a:buChar char="v"/>
            </a:pPr>
            <a:r>
              <a:rPr lang="en-US" sz="2000" dirty="0"/>
              <a:t>During the Columbian Exchange, what were some impacts on Native Americans were forced labor, </a:t>
            </a:r>
            <a:r>
              <a:rPr lang="en-US" sz="2000" dirty="0" err="1"/>
              <a:t>dieases</a:t>
            </a:r>
            <a:r>
              <a:rPr lang="en-US" sz="2000" dirty="0"/>
              <a:t>, and did not build up their a natural immunity.</a:t>
            </a:r>
          </a:p>
          <a:p>
            <a:pPr>
              <a:lnSpc>
                <a:spcPct val="90000"/>
              </a:lnSpc>
              <a:buFont typeface="Wingdings" panose="05000000000000000000" pitchFamily="2" charset="2"/>
              <a:buChar char="v"/>
            </a:pPr>
            <a:endParaRPr lang="en-US" sz="2000" dirty="0"/>
          </a:p>
          <a:p>
            <a:pPr>
              <a:lnSpc>
                <a:spcPct val="90000"/>
              </a:lnSpc>
            </a:pPr>
            <a:endParaRPr lang="en-US" sz="1500" dirty="0"/>
          </a:p>
        </p:txBody>
      </p:sp>
    </p:spTree>
    <p:extLst>
      <p:ext uri="{BB962C8B-B14F-4D97-AF65-F5344CB8AC3E}">
        <p14:creationId xmlns:p14="http://schemas.microsoft.com/office/powerpoint/2010/main" val="12832738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050" name="Picture 2" descr="Image result for Hernando Cortes"/>
          <p:cNvPicPr>
            <a:picLocks noChangeAspect="1" noChangeArrowheads="1"/>
          </p:cNvPicPr>
          <p:nvPr/>
        </p:nvPicPr>
        <p:blipFill rotWithShape="1">
          <a:blip r:embed="rId3">
            <a:extLst>
              <a:ext uri="{28A0092B-C50C-407E-A947-70E740481C1C}">
                <a14:useLocalDpi xmlns:a14="http://schemas.microsoft.com/office/drawing/2010/main" val="0"/>
              </a:ext>
            </a:extLst>
          </a:blip>
          <a:srcRect l="2987" r="25233" b="-4"/>
          <a:stretch/>
        </p:blipFill>
        <p:spPr bwMode="auto">
          <a:xfrm>
            <a:off x="8175727" y="863009"/>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2519" y="295939"/>
            <a:ext cx="6282266" cy="1134140"/>
          </a:xfrm>
        </p:spPr>
        <p:txBody>
          <a:bodyPr>
            <a:normAutofit/>
          </a:bodyPr>
          <a:lstStyle/>
          <a:p>
            <a:r>
              <a:rPr lang="en-US" dirty="0"/>
              <a:t>Hernando Cortes</a:t>
            </a:r>
          </a:p>
        </p:txBody>
      </p:sp>
      <p:sp>
        <p:nvSpPr>
          <p:cNvPr id="3" name="Content Placeholder 2"/>
          <p:cNvSpPr>
            <a:spLocks noGrp="1"/>
          </p:cNvSpPr>
          <p:nvPr>
            <p:ph idx="1"/>
          </p:nvPr>
        </p:nvSpPr>
        <p:spPr>
          <a:xfrm>
            <a:off x="191386" y="1509823"/>
            <a:ext cx="6776682" cy="4699591"/>
          </a:xfrm>
        </p:spPr>
        <p:txBody>
          <a:bodyPr>
            <a:normAutofit lnSpcReduction="10000"/>
          </a:bodyPr>
          <a:lstStyle/>
          <a:p>
            <a:pPr>
              <a:lnSpc>
                <a:spcPct val="90000"/>
              </a:lnSpc>
              <a:buFont typeface="Wingdings" panose="05000000000000000000" pitchFamily="2" charset="2"/>
              <a:buChar char="v"/>
            </a:pPr>
            <a:r>
              <a:rPr lang="en-US" sz="2000" dirty="0"/>
              <a:t>Hernando Cortes was born in Medellin, Spain, conquistador Hernán Cortés, he first served as a soldier in an expedition of Cuba led by Diego Velázquez in 1511. </a:t>
            </a:r>
          </a:p>
          <a:p>
            <a:pPr>
              <a:lnSpc>
                <a:spcPct val="90000"/>
              </a:lnSpc>
              <a:buFont typeface="Wingdings" panose="05000000000000000000" pitchFamily="2" charset="2"/>
              <a:buChar char="v"/>
            </a:pPr>
            <a:r>
              <a:rPr lang="en-US" sz="2000" dirty="0"/>
              <a:t> He ignored orders and traveled to Mexico with about 500 men and 11 ships in 1519, setting his sights on overthrowing ruler Montezuma II in the Aztec capital of Tenochtitlan.  </a:t>
            </a:r>
          </a:p>
          <a:p>
            <a:pPr>
              <a:lnSpc>
                <a:spcPct val="90000"/>
              </a:lnSpc>
              <a:buFont typeface="Wingdings" panose="05000000000000000000" pitchFamily="2" charset="2"/>
              <a:buChar char="v"/>
            </a:pPr>
            <a:r>
              <a:rPr lang="en-US" sz="2000" dirty="0"/>
              <a:t>Cortés became allies with some of the native peoples he encountered, but with others he used deadly force to conquer Mexico.</a:t>
            </a:r>
          </a:p>
          <a:p>
            <a:pPr>
              <a:lnSpc>
                <a:spcPct val="90000"/>
              </a:lnSpc>
              <a:buFont typeface="Wingdings" panose="05000000000000000000" pitchFamily="2" charset="2"/>
              <a:buChar char="v"/>
            </a:pPr>
            <a:r>
              <a:rPr lang="en-US" sz="2000" dirty="0"/>
              <a:t>Hernando Cortes returned to Tenochtitlan to find a rebellion in progress. The Aztecs eventually drove the Spanish from the city, but Cortés returned again to defeat them and take the city in 1521.</a:t>
            </a:r>
          </a:p>
          <a:p>
            <a:pPr>
              <a:lnSpc>
                <a:spcPct val="90000"/>
              </a:lnSpc>
              <a:buFont typeface="Wingdings" panose="05000000000000000000" pitchFamily="2" charset="2"/>
              <a:buChar char="v"/>
            </a:pPr>
            <a:r>
              <a:rPr lang="en-US" sz="2000" dirty="0"/>
              <a:t>Hernando Cortes died  </a:t>
            </a:r>
            <a:r>
              <a:rPr lang="es-ES" sz="2000" dirty="0"/>
              <a:t>December 2, 1547, Castilleja de la Cuesta, Spain. </a:t>
            </a:r>
            <a:endParaRPr lang="en-US" sz="2000" dirty="0"/>
          </a:p>
          <a:p>
            <a:pPr>
              <a:lnSpc>
                <a:spcPct val="90000"/>
              </a:lnSpc>
            </a:pPr>
            <a:endParaRPr lang="en-US" sz="1500" dirty="0"/>
          </a:p>
        </p:txBody>
      </p:sp>
    </p:spTree>
    <p:extLst>
      <p:ext uri="{BB962C8B-B14F-4D97-AF65-F5344CB8AC3E}">
        <p14:creationId xmlns:p14="http://schemas.microsoft.com/office/powerpoint/2010/main" val="36222318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26" name="Picture 2" descr="Image result for Fidel Cas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951" y="902371"/>
            <a:ext cx="3445714" cy="478604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3784" y="216196"/>
            <a:ext cx="6282266" cy="1176670"/>
          </a:xfrm>
        </p:spPr>
        <p:txBody>
          <a:bodyPr>
            <a:normAutofit/>
          </a:bodyPr>
          <a:lstStyle/>
          <a:p>
            <a:r>
              <a:rPr lang="en-US" dirty="0"/>
              <a:t>Fidel Castro</a:t>
            </a:r>
          </a:p>
        </p:txBody>
      </p:sp>
      <p:sp>
        <p:nvSpPr>
          <p:cNvPr id="3" name="Content Placeholder 2"/>
          <p:cNvSpPr>
            <a:spLocks noGrp="1"/>
          </p:cNvSpPr>
          <p:nvPr>
            <p:ph idx="1"/>
          </p:nvPr>
        </p:nvSpPr>
        <p:spPr>
          <a:xfrm>
            <a:off x="212651" y="1605516"/>
            <a:ext cx="7740501" cy="4774019"/>
          </a:xfrm>
        </p:spPr>
        <p:txBody>
          <a:bodyPr>
            <a:normAutofit/>
          </a:bodyPr>
          <a:lstStyle/>
          <a:p>
            <a:pPr>
              <a:buFont typeface="Wingdings" panose="05000000000000000000" pitchFamily="2" charset="2"/>
              <a:buChar char="v"/>
            </a:pPr>
            <a:r>
              <a:rPr lang="en-US" sz="2000" dirty="0"/>
              <a:t>Cuban leader Fidel Castro established the first communist state in the Western Hemisphere after leading an overthrow of the military dictatorship of Fulgencio Batista in 1959.</a:t>
            </a:r>
          </a:p>
          <a:p>
            <a:pPr>
              <a:buFont typeface="Wingdings" panose="05000000000000000000" pitchFamily="2" charset="2"/>
              <a:buChar char="v"/>
            </a:pPr>
            <a:r>
              <a:rPr lang="en-US" sz="2000" dirty="0"/>
              <a:t> He ruled over Cuba for nearly five decades, until handing off power to his younger brother Raúl in 2008.</a:t>
            </a:r>
          </a:p>
          <a:p>
            <a:pPr>
              <a:buFont typeface="Wingdings" panose="05000000000000000000" pitchFamily="2" charset="2"/>
              <a:buChar char="v"/>
            </a:pPr>
            <a:r>
              <a:rPr lang="en-US" sz="2000" dirty="0"/>
              <a:t>Castro was born on August 13, 1926, in Birán, a small town in eastern Cuba. </a:t>
            </a:r>
          </a:p>
          <a:p>
            <a:pPr>
              <a:buFont typeface="Wingdings" panose="05000000000000000000" pitchFamily="2" charset="2"/>
              <a:buChar char="v"/>
            </a:pPr>
            <a:r>
              <a:rPr lang="en-US" sz="2000" dirty="0"/>
              <a:t>In 1950, Castro graduated from the University of Havana and opened a law office. </a:t>
            </a:r>
          </a:p>
          <a:p>
            <a:pPr>
              <a:buFont typeface="Wingdings" panose="05000000000000000000" pitchFamily="2" charset="2"/>
              <a:buChar char="v"/>
            </a:pPr>
            <a:r>
              <a:rPr lang="en-US" sz="2000" dirty="0"/>
              <a:t> Fidel Castro died on November 25, 2016, at the age of 90.</a:t>
            </a:r>
          </a:p>
        </p:txBody>
      </p:sp>
    </p:spTree>
    <p:extLst>
      <p:ext uri="{BB962C8B-B14F-4D97-AF65-F5344CB8AC3E}">
        <p14:creationId xmlns:p14="http://schemas.microsoft.com/office/powerpoint/2010/main" val="42493157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052" name="Picture 4" descr="Image result for Cuban Revolution"/>
          <p:cNvPicPr>
            <a:picLocks noChangeAspect="1" noChangeArrowheads="1"/>
          </p:cNvPicPr>
          <p:nvPr/>
        </p:nvPicPr>
        <p:blipFill rotWithShape="1">
          <a:blip r:embed="rId3">
            <a:extLst>
              <a:ext uri="{28A0092B-C50C-407E-A947-70E740481C1C}">
                <a14:useLocalDpi xmlns:a14="http://schemas.microsoft.com/office/drawing/2010/main" val="0"/>
              </a:ext>
            </a:extLst>
          </a:blip>
          <a:srcRect l="31506" r="27761"/>
          <a:stretch/>
        </p:blipFill>
        <p:spPr bwMode="auto">
          <a:xfrm>
            <a:off x="7996844" y="832658"/>
            <a:ext cx="4015047" cy="5352011"/>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1853" y="104524"/>
            <a:ext cx="6282266" cy="1001069"/>
          </a:xfrm>
        </p:spPr>
        <p:txBody>
          <a:bodyPr>
            <a:normAutofit/>
          </a:bodyPr>
          <a:lstStyle/>
          <a:p>
            <a:r>
              <a:rPr lang="en-US" dirty="0"/>
              <a:t>Cuban Revolution</a:t>
            </a:r>
          </a:p>
        </p:txBody>
      </p:sp>
      <p:sp>
        <p:nvSpPr>
          <p:cNvPr id="3" name="Content Placeholder 2"/>
          <p:cNvSpPr>
            <a:spLocks noGrp="1"/>
          </p:cNvSpPr>
          <p:nvPr>
            <p:ph idx="1"/>
          </p:nvPr>
        </p:nvSpPr>
        <p:spPr>
          <a:xfrm>
            <a:off x="261852" y="1152852"/>
            <a:ext cx="7377543" cy="5497330"/>
          </a:xfrm>
        </p:spPr>
        <p:txBody>
          <a:bodyPr>
            <a:normAutofit fontScale="62500" lnSpcReduction="20000"/>
          </a:bodyPr>
          <a:lstStyle/>
          <a:p>
            <a:pPr>
              <a:buFont typeface="Wingdings" panose="05000000000000000000" pitchFamily="2" charset="2"/>
              <a:buChar char="v"/>
            </a:pPr>
            <a:r>
              <a:rPr lang="en-US" sz="3200" dirty="0"/>
              <a:t>Batista originally been elected as president, but made himself dictator. Many people were unhappy with his rule for example  poverty, education was poor, healthcare was limited, and Batista also cancelled all free elections.</a:t>
            </a:r>
          </a:p>
          <a:p>
            <a:pPr>
              <a:lnSpc>
                <a:spcPct val="90000"/>
              </a:lnSpc>
              <a:buFont typeface="Wingdings" panose="05000000000000000000" pitchFamily="2" charset="2"/>
              <a:buChar char="v"/>
            </a:pPr>
            <a:r>
              <a:rPr lang="en-US" sz="3200" dirty="0"/>
              <a:t>Over the following years much of Latin America saw an upsurge of rural guerrilla conflict and urban terrorism, in response to the persistence of stark social inequality and political repression. </a:t>
            </a:r>
          </a:p>
          <a:p>
            <a:pPr>
              <a:lnSpc>
                <a:spcPct val="90000"/>
              </a:lnSpc>
              <a:buFont typeface="Wingdings" panose="05000000000000000000" pitchFamily="2" charset="2"/>
              <a:buChar char="v"/>
            </a:pPr>
            <a:r>
              <a:rPr lang="en-US" sz="3200" dirty="0"/>
              <a:t>The </a:t>
            </a:r>
            <a:r>
              <a:rPr lang="en-US" sz="3200" b="1" dirty="0"/>
              <a:t>Cuban Revolution</a:t>
            </a:r>
            <a:r>
              <a:rPr lang="en-US" sz="3200" dirty="0"/>
              <a:t> was an armed revolt conducted by Fidel Castro's 26th of July Movement and its allies against the authoritarian government of </a:t>
            </a:r>
            <a:r>
              <a:rPr lang="en-US" sz="3200" b="1" dirty="0"/>
              <a:t>Cuban</a:t>
            </a:r>
            <a:r>
              <a:rPr lang="en-US" sz="3200" dirty="0"/>
              <a:t> President Fulgencio Batista.</a:t>
            </a:r>
          </a:p>
          <a:p>
            <a:pPr>
              <a:lnSpc>
                <a:spcPct val="90000"/>
              </a:lnSpc>
              <a:buFont typeface="Wingdings" panose="05000000000000000000" pitchFamily="2" charset="2"/>
              <a:buChar char="v"/>
            </a:pPr>
            <a:r>
              <a:rPr lang="en-US" sz="3200" dirty="0"/>
              <a:t>The regime progressively dissolved the capitalist system in Cuba, by establishing a Centrally entry, collectivizing agricultural production (except for a small percentage of farmland), forming close economic ties with the Soviet Union, and developing a range of social services, particularly in rural areas.</a:t>
            </a:r>
          </a:p>
          <a:p>
            <a:pPr>
              <a:lnSpc>
                <a:spcPct val="90000"/>
              </a:lnSpc>
              <a:buFont typeface="Wingdings" panose="05000000000000000000" pitchFamily="2" charset="2"/>
              <a:buChar char="v"/>
            </a:pPr>
            <a:r>
              <a:rPr lang="en-US" sz="3200" dirty="0"/>
              <a:t> In 1958 the United States isolated Batista’s government with an arms embargo, and several Cuban military commanders sympathized with the rebellion or joined it.</a:t>
            </a:r>
          </a:p>
          <a:p>
            <a:pPr>
              <a:lnSpc>
                <a:spcPct val="90000"/>
              </a:lnSpc>
              <a:buFont typeface="Wingdings" panose="05000000000000000000" pitchFamily="2" charset="2"/>
              <a:buChar char="v"/>
            </a:pPr>
            <a:endParaRPr lang="en-US" sz="2000" dirty="0"/>
          </a:p>
        </p:txBody>
      </p:sp>
    </p:spTree>
    <p:extLst>
      <p:ext uri="{BB962C8B-B14F-4D97-AF65-F5344CB8AC3E}">
        <p14:creationId xmlns:p14="http://schemas.microsoft.com/office/powerpoint/2010/main" val="11682389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3470</TotalTime>
  <Words>822</Words>
  <Application>Microsoft Office PowerPoint</Application>
  <PresentationFormat>Widescreen</PresentationFormat>
  <Paragraphs>140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Bell MT</vt:lpstr>
      <vt:lpstr>Calibri</vt:lpstr>
      <vt:lpstr>Calibri Light</vt:lpstr>
      <vt:lpstr>Castellar</vt:lpstr>
      <vt:lpstr>Montserrat</vt:lpstr>
      <vt:lpstr>Times New Roman</vt:lpstr>
      <vt:lpstr>Wingdings</vt:lpstr>
      <vt:lpstr>Celestial</vt:lpstr>
      <vt:lpstr>Latin America History: Encyclopedia</vt:lpstr>
      <vt:lpstr>African Slave Trade</vt:lpstr>
      <vt:lpstr>Atahualpa</vt:lpstr>
      <vt:lpstr>Aztecs</vt:lpstr>
      <vt:lpstr>Simon Bolivar</vt:lpstr>
      <vt:lpstr>Columbian Exchange</vt:lpstr>
      <vt:lpstr>Hernando Cortes</vt:lpstr>
      <vt:lpstr>Fidel Castro</vt:lpstr>
      <vt:lpstr>Cuban Revolution</vt:lpstr>
      <vt:lpstr>Bay of Pigs</vt:lpstr>
      <vt:lpstr>Cuban Missile Crisis</vt:lpstr>
      <vt:lpstr>Miguel Hidalgo</vt:lpstr>
      <vt:lpstr>Incas </vt:lpstr>
      <vt:lpstr>Indigenous Populations</vt:lpstr>
      <vt:lpstr>Toussaint L’ Ouverture</vt:lpstr>
      <vt:lpstr>Montezuma </vt:lpstr>
      <vt:lpstr>Francisco Pizarro</vt:lpstr>
      <vt:lpstr>Portugal </vt:lpstr>
      <vt:lpstr>Spain </vt:lpstr>
      <vt:lpstr>Spanish Conquistadors</vt:lpstr>
      <vt:lpstr>Triangular Trade </vt:lpstr>
      <vt:lpstr>Emiliano Zapata</vt:lpstr>
      <vt:lpstr>Zapatista Guerilla Movement</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 History: Encyclopedia</dc:title>
  <dc:creator>Lopez, Teresa N</dc:creator>
  <cp:lastModifiedBy>Calloway, Kenneth R</cp:lastModifiedBy>
  <cp:revision>58</cp:revision>
  <cp:lastPrinted>2018-04-24T21:01:31Z</cp:lastPrinted>
  <dcterms:created xsi:type="dcterms:W3CDTF">2018-03-01T23:37:50Z</dcterms:created>
  <dcterms:modified xsi:type="dcterms:W3CDTF">2018-04-24T21:07:30Z</dcterms:modified>
</cp:coreProperties>
</file>