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98" r:id="rId6"/>
    <p:sldId id="271" r:id="rId7"/>
    <p:sldId id="296" r:id="rId8"/>
    <p:sldId id="295" r:id="rId9"/>
    <p:sldId id="297" r:id="rId10"/>
    <p:sldId id="272" r:id="rId11"/>
    <p:sldId id="273" r:id="rId12"/>
    <p:sldId id="299" r:id="rId13"/>
    <p:sldId id="300" r:id="rId14"/>
    <p:sldId id="274" r:id="rId15"/>
    <p:sldId id="267" r:id="rId16"/>
    <p:sldId id="275" r:id="rId17"/>
    <p:sldId id="301" r:id="rId18"/>
    <p:sldId id="302" r:id="rId19"/>
    <p:sldId id="278" r:id="rId20"/>
    <p:sldId id="304" r:id="rId21"/>
    <p:sldId id="281" r:id="rId22"/>
    <p:sldId id="305" r:id="rId23"/>
    <p:sldId id="284" r:id="rId24"/>
    <p:sldId id="306" r:id="rId25"/>
    <p:sldId id="287" r:id="rId26"/>
    <p:sldId id="268" r:id="rId27"/>
    <p:sldId id="276" r:id="rId28"/>
    <p:sldId id="310" r:id="rId29"/>
    <p:sldId id="279" r:id="rId30"/>
    <p:sldId id="314" r:id="rId31"/>
    <p:sldId id="282" r:id="rId32"/>
    <p:sldId id="308" r:id="rId33"/>
    <p:sldId id="285" r:id="rId34"/>
    <p:sldId id="309" r:id="rId35"/>
    <p:sldId id="288" r:id="rId36"/>
    <p:sldId id="291" r:id="rId37"/>
    <p:sldId id="269" r:id="rId38"/>
    <p:sldId id="277" r:id="rId39"/>
    <p:sldId id="315" r:id="rId40"/>
    <p:sldId id="280" r:id="rId41"/>
    <p:sldId id="317" r:id="rId42"/>
    <p:sldId id="283" r:id="rId43"/>
    <p:sldId id="319" r:id="rId44"/>
    <p:sldId id="286" r:id="rId45"/>
    <p:sldId id="318" r:id="rId46"/>
    <p:sldId id="289" r:id="rId47"/>
    <p:sldId id="265" r:id="rId48"/>
    <p:sldId id="26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4F2"/>
    <a:srgbClr val="B9D536"/>
    <a:srgbClr val="D4592E"/>
    <a:srgbClr val="B5D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3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F704-B89B-4796-A892-1B539FE5F59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D9F0-0EA9-439C-A82C-FC87F362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0609" y="0"/>
            <a:ext cx="9017391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2340" y="1275242"/>
            <a:ext cx="86008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Mexico,</a:t>
            </a:r>
          </a:p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Venezuela,</a:t>
            </a:r>
          </a:p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Cuba, &amp; Brazil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6932" y="110385"/>
            <a:ext cx="8651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Location, Climate,</a:t>
            </a:r>
          </a:p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Natural Resources: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184" y="5636281"/>
            <a:ext cx="8651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Where People Live</a:t>
            </a:r>
          </a:p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How They Trade</a:t>
            </a:r>
          </a:p>
        </p:txBody>
      </p:sp>
    </p:spTree>
    <p:extLst>
      <p:ext uri="{BB962C8B-B14F-4D97-AF65-F5344CB8AC3E}">
        <p14:creationId xmlns:p14="http://schemas.microsoft.com/office/powerpoint/2010/main" val="166204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8908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Oil is one of the top exports: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 1.7 million barrels/day.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Money from oil sales provides 1/3 of government’s budget.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Mexico is one of the world’s top producers of silver.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Other exports include fruits, vegetables, coffee, &amp; cotton.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 is also a major industry.</a:t>
            </a:r>
          </a:p>
        </p:txBody>
      </p:sp>
    </p:spTree>
    <p:extLst>
      <p:ext uri="{BB962C8B-B14F-4D97-AF65-F5344CB8AC3E}">
        <p14:creationId xmlns:p14="http://schemas.microsoft.com/office/powerpoint/2010/main" val="427090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664" y="0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people live in central Mexico: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arable farmland with enough rain to grow crops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manufacturing centers are located here (provide jobs to 75% of the country’s population)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urban: 77%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rural: 23%</a:t>
            </a:r>
          </a:p>
        </p:txBody>
      </p:sp>
    </p:spTree>
    <p:extLst>
      <p:ext uri="{BB962C8B-B14F-4D97-AF65-F5344CB8AC3E}">
        <p14:creationId xmlns:p14="http://schemas.microsoft.com/office/powerpoint/2010/main" val="420666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479453" y="0"/>
            <a:ext cx="8651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Mexico City</a:t>
            </a:r>
          </a:p>
        </p:txBody>
      </p:sp>
    </p:spTree>
    <p:extLst>
      <p:ext uri="{BB962C8B-B14F-4D97-AF65-F5344CB8AC3E}">
        <p14:creationId xmlns:p14="http://schemas.microsoft.com/office/powerpoint/2010/main" val="86471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479453" y="0"/>
            <a:ext cx="8651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Mexico City</a:t>
            </a:r>
          </a:p>
        </p:txBody>
      </p:sp>
    </p:spTree>
    <p:extLst>
      <p:ext uri="{BB962C8B-B14F-4D97-AF65-F5344CB8AC3E}">
        <p14:creationId xmlns:p14="http://schemas.microsoft.com/office/powerpoint/2010/main" val="172608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874" y="0"/>
            <a:ext cx="101139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Mexico has a mix of new and old industries.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recently expanded railroads, airports, and electric generating 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7 major seaports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exports: oil, manufactured goods, silver, fruits, vegetables, coffee, &amp; 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</a:t>
            </a:r>
          </a:p>
        </p:txBody>
      </p:sp>
    </p:spTree>
    <p:extLst>
      <p:ext uri="{BB962C8B-B14F-4D97-AF65-F5344CB8AC3E}">
        <p14:creationId xmlns:p14="http://schemas.microsoft.com/office/powerpoint/2010/main" val="315858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685800"/>
            <a:ext cx="8229600" cy="5486400"/>
          </a:xfrm>
          <a:prstGeom prst="ellipse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3171" y="2278734"/>
            <a:ext cx="802565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157060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9161" y="0"/>
            <a:ext cx="55074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Venezuela is in the northeast part of South America, just north of equator.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has coasts on Caribbean Sea and Atlantic Ocean.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gives it easy access to trade with other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nearby Panama Canal provides a shortcut to the Pacific to trade with Asian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mountains in the north and south, so only about 3% of the land is arable.</a:t>
            </a:r>
          </a:p>
        </p:txBody>
      </p:sp>
    </p:spTree>
    <p:extLst>
      <p:ext uri="{BB962C8B-B14F-4D97-AF65-F5344CB8AC3E}">
        <p14:creationId xmlns:p14="http://schemas.microsoft.com/office/powerpoint/2010/main" val="151941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9" y="0"/>
            <a:ext cx="627016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15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35" y="0"/>
            <a:ext cx="639172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84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8433" y="0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Venezuela has a hot, tropical climate.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cooler in the mountains.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Rain varies by region (16 inches on the coast; over 100 inches in the mountains).</a:t>
            </a:r>
          </a:p>
        </p:txBody>
      </p:sp>
    </p:spTree>
    <p:extLst>
      <p:ext uri="{BB962C8B-B14F-4D97-AF65-F5344CB8AC3E}">
        <p14:creationId xmlns:p14="http://schemas.microsoft.com/office/powerpoint/2010/main" val="208079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87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8908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Venezuela is the sixth-largest oil exporter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produces 2.8 million barrels/day.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90% of the money the government makes on trade comes from oil exports.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Farming provides jobs for 10% 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317737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49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1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664" y="0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urban: 88%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rural: 12%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Caracas is the largest 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people live in the northern highlands, along the coast.</a:t>
            </a:r>
          </a:p>
        </p:txBody>
      </p:sp>
    </p:spTree>
    <p:extLst>
      <p:ext uri="{BB962C8B-B14F-4D97-AF65-F5344CB8AC3E}">
        <p14:creationId xmlns:p14="http://schemas.microsoft.com/office/powerpoint/2010/main" val="386064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784274"/>
            <a:ext cx="12192003" cy="5289452"/>
          </a:xfrm>
        </p:spPr>
      </p:pic>
      <p:sp>
        <p:nvSpPr>
          <p:cNvPr id="9" name="TextBox 8"/>
          <p:cNvSpPr txBox="1"/>
          <p:nvPr/>
        </p:nvSpPr>
        <p:spPr>
          <a:xfrm>
            <a:off x="309490" y="1548"/>
            <a:ext cx="717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Caracas</a:t>
            </a:r>
          </a:p>
        </p:txBody>
      </p:sp>
    </p:spTree>
    <p:extLst>
      <p:ext uri="{BB962C8B-B14F-4D97-AF65-F5344CB8AC3E}">
        <p14:creationId xmlns:p14="http://schemas.microsoft.com/office/powerpoint/2010/main" val="171638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874" y="0"/>
            <a:ext cx="101139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90% of money made on exports comes from oil.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4 major seaports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Other exports: bauxite and aluminum, steel, chemicals, agricultural products, basic manufactures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 </a:t>
            </a:r>
          </a:p>
        </p:txBody>
      </p:sp>
    </p:spTree>
    <p:extLst>
      <p:ext uri="{BB962C8B-B14F-4D97-AF65-F5344CB8AC3E}">
        <p14:creationId xmlns:p14="http://schemas.microsoft.com/office/powerpoint/2010/main" val="1209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685800"/>
            <a:ext cx="8229600" cy="5486400"/>
          </a:xfrm>
          <a:prstGeom prst="ellipse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9808" y="2278734"/>
            <a:ext cx="519238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Cuba</a:t>
            </a:r>
          </a:p>
        </p:txBody>
      </p:sp>
    </p:spTree>
    <p:extLst>
      <p:ext uri="{BB962C8B-B14F-4D97-AF65-F5344CB8AC3E}">
        <p14:creationId xmlns:p14="http://schemas.microsoft.com/office/powerpoint/2010/main" val="200147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9161" y="0"/>
            <a:ext cx="55074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 is an island 90 miles south of Florida, in the Caribbean Sea.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only 700 miles long.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 the largest island in the West Indies.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location on ocean trading routes has been an important influence on its history and economy.</a:t>
            </a:r>
          </a:p>
        </p:txBody>
      </p:sp>
    </p:spTree>
    <p:extLst>
      <p:ext uri="{BB962C8B-B14F-4D97-AF65-F5344CB8AC3E}">
        <p14:creationId xmlns:p14="http://schemas.microsoft.com/office/powerpoint/2010/main" val="288291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2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8433" y="0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climate is tropical but moderated by trade winds.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(It’s warm-to-hot all year long, but the winds provide relief from the heat.)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There’s a rainy season from May to October and a dry season from November to April.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 is a target for hurricanes.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Hurricane season runs from June to November.</a:t>
            </a:r>
          </a:p>
        </p:txBody>
      </p:sp>
    </p:spTree>
    <p:extLst>
      <p:ext uri="{BB962C8B-B14F-4D97-AF65-F5344CB8AC3E}">
        <p14:creationId xmlns:p14="http://schemas.microsoft.com/office/powerpoint/2010/main" val="7023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685800"/>
            <a:ext cx="8229600" cy="5486400"/>
          </a:xfrm>
          <a:prstGeom prst="ellipse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2443" y="2278734"/>
            <a:ext cx="748711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256266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27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8908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28% of Cuba’s land is arable.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most important export is sugar cane.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Other exports include: coffee, fish, fruits, &amp; tobacco.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 is a fast-growing industry.</a:t>
            </a:r>
          </a:p>
        </p:txBody>
      </p:sp>
    </p:spTree>
    <p:extLst>
      <p:ext uri="{BB962C8B-B14F-4D97-AF65-F5344CB8AC3E}">
        <p14:creationId xmlns:p14="http://schemas.microsoft.com/office/powerpoint/2010/main" val="3615381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774700"/>
            <a:ext cx="9385300" cy="530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09911" y="0"/>
            <a:ext cx="717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Sugar cane Farm</a:t>
            </a:r>
          </a:p>
        </p:txBody>
      </p:sp>
    </p:spTree>
    <p:extLst>
      <p:ext uri="{BB962C8B-B14F-4D97-AF65-F5344CB8AC3E}">
        <p14:creationId xmlns:p14="http://schemas.microsoft.com/office/powerpoint/2010/main" val="360876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664" y="0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urban: 76%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rural: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Havana is the largest 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20% of Cubans live in Havana.</a:t>
            </a:r>
          </a:p>
        </p:txBody>
      </p:sp>
    </p:spTree>
    <p:extLst>
      <p:ext uri="{BB962C8B-B14F-4D97-AF65-F5344CB8AC3E}">
        <p14:creationId xmlns:p14="http://schemas.microsoft.com/office/powerpoint/2010/main" val="3784107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7" y="0"/>
            <a:ext cx="1087492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911" y="0"/>
            <a:ext cx="717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Havana</a:t>
            </a:r>
          </a:p>
        </p:txBody>
      </p:sp>
    </p:spTree>
    <p:extLst>
      <p:ext uri="{BB962C8B-B14F-4D97-AF65-F5344CB8AC3E}">
        <p14:creationId xmlns:p14="http://schemas.microsoft.com/office/powerpoint/2010/main" val="1343505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874" y="0"/>
            <a:ext cx="101139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 major seaports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Exports: sugar, nickel, tobacco, fish, medical products, citrus, coffee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Venezuela is Cuba’s largest trading partner; it sells oil to Cuba at a reduced price.</a:t>
            </a:r>
          </a:p>
        </p:txBody>
      </p:sp>
    </p:spTree>
    <p:extLst>
      <p:ext uri="{BB962C8B-B14F-4D97-AF65-F5344CB8AC3E}">
        <p14:creationId xmlns:p14="http://schemas.microsoft.com/office/powerpoint/2010/main" val="24056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874" y="0"/>
            <a:ext cx="101139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 government of the Soviet Union helped support Cuba for many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it collapsed in 1991, Cuba faced difficult times.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Trade from other countries does not bring in enough money to meet needs of Cuba’s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sometimes orders businesses &amp; factories to close.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Also orders </a:t>
            </a:r>
            <a:r>
              <a:rPr lang="en-US" sz="28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blackouts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—times when all electricity is cut off in order to save electricity.</a:t>
            </a:r>
          </a:p>
        </p:txBody>
      </p:sp>
    </p:spTree>
    <p:extLst>
      <p:ext uri="{BB962C8B-B14F-4D97-AF65-F5344CB8AC3E}">
        <p14:creationId xmlns:p14="http://schemas.microsoft.com/office/powerpoint/2010/main" val="1272805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685800"/>
            <a:ext cx="8229600" cy="5486400"/>
          </a:xfrm>
          <a:prstGeom prst="ellipse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5162" y="2278734"/>
            <a:ext cx="542167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Brazil</a:t>
            </a:r>
          </a:p>
        </p:txBody>
      </p:sp>
    </p:spTree>
    <p:extLst>
      <p:ext uri="{BB962C8B-B14F-4D97-AF65-F5344CB8AC3E}">
        <p14:creationId xmlns:p14="http://schemas.microsoft.com/office/powerpoint/2010/main" val="609346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9161" y="0"/>
            <a:ext cx="55074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 is on the eastern side of South America, along the coast of the Atlantic Ocean.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shares a border with nearly every country in South America!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Amazon River and other large rivers stretch across Brazil.</a:t>
            </a:r>
          </a:p>
        </p:txBody>
      </p:sp>
    </p:spTree>
    <p:extLst>
      <p:ext uri="{BB962C8B-B14F-4D97-AF65-F5344CB8AC3E}">
        <p14:creationId xmlns:p14="http://schemas.microsoft.com/office/powerpoint/2010/main" val="3552285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23" t="5260" b="2658"/>
          <a:stretch/>
        </p:blipFill>
        <p:spPr>
          <a:xfrm>
            <a:off x="879226" y="566224"/>
            <a:ext cx="10433548" cy="5725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1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9161" y="0"/>
            <a:ext cx="55074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south of the US, east of the Pacific Ocean, and west of the Gulf of Mexico &amp; Caribbean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great that it’s located between major bodies of water because: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great opportunities for trading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can easily ship goods around the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Another advantage: close to US, so trade between two countries is convenient.</a:t>
            </a:r>
          </a:p>
        </p:txBody>
      </p:sp>
    </p:spTree>
    <p:extLst>
      <p:ext uri="{BB962C8B-B14F-4D97-AF65-F5344CB8AC3E}">
        <p14:creationId xmlns:p14="http://schemas.microsoft.com/office/powerpoint/2010/main" val="371018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8433" y="0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location on the equator gives it the climate needed to support one of the world’s largest rain forests.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Its climate is mostly hot and tropical.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south, the climate is temperate (mild).</a:t>
            </a:r>
          </a:p>
        </p:txBody>
      </p:sp>
    </p:spTree>
    <p:extLst>
      <p:ext uri="{BB962C8B-B14F-4D97-AF65-F5344CB8AC3E}">
        <p14:creationId xmlns:p14="http://schemas.microsoft.com/office/powerpoint/2010/main" val="1221598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973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8908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Only 7% of land is arable, but Brazil makes the most of this resource.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Farmers grow 1/3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of the world’s coffee, and lead the world in production of oranges, papayas, sugar cane, and soybeans.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Only the US exports more farm products than Brazil.</a:t>
            </a:r>
          </a:p>
        </p:txBody>
      </p:sp>
    </p:spTree>
    <p:extLst>
      <p:ext uri="{BB962C8B-B14F-4D97-AF65-F5344CB8AC3E}">
        <p14:creationId xmlns:p14="http://schemas.microsoft.com/office/powerpoint/2010/main" val="137862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9911" y="0"/>
            <a:ext cx="717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Coffee Plantation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424"/>
            <a:ext cx="12192000" cy="46451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856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664" y="0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urban: 84%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rural: 16%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the most populated country in Latin America.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the largest Portuguese-speaking country in the world.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Brazilians live along the coasts; 80% live within 200 miles of the ocean.</a:t>
            </a:r>
          </a:p>
        </p:txBody>
      </p:sp>
    </p:spTree>
    <p:extLst>
      <p:ext uri="{BB962C8B-B14F-4D97-AF65-F5344CB8AC3E}">
        <p14:creationId xmlns:p14="http://schemas.microsoft.com/office/powerpoint/2010/main" val="2937964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9911" y="0"/>
            <a:ext cx="717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" y="0"/>
            <a:ext cx="1028571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20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874" y="0"/>
            <a:ext cx="101139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7 major seaports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Exports: transportation equipment, iron ore, soybeans, footwear, coffee, autos, sugar, fruits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tourism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Amazon Rainforest attracts many visitors.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Beaches are another attraction.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USA is Brazil’s largest trading partner.</a:t>
            </a:r>
          </a:p>
        </p:txBody>
      </p:sp>
    </p:spTree>
    <p:extLst>
      <p:ext uri="{BB962C8B-B14F-4D97-AF65-F5344CB8AC3E}">
        <p14:creationId xmlns:p14="http://schemas.microsoft.com/office/powerpoint/2010/main" val="4102733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0"/>
            <a:ext cx="1179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6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1" y="0"/>
            <a:ext cx="1177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0"/>
            <a:ext cx="12192012" cy="6858000"/>
          </a:xfrm>
        </p:spPr>
      </p:pic>
    </p:spTree>
    <p:extLst>
      <p:ext uri="{BB962C8B-B14F-4D97-AF65-F5344CB8AC3E}">
        <p14:creationId xmlns:p14="http://schemas.microsoft.com/office/powerpoint/2010/main" val="16709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1" y="0"/>
            <a:ext cx="10564835" cy="6858000"/>
          </a:xfrm>
          <a:prstGeom prst="rect">
            <a:avLst/>
          </a:prstGeom>
          <a:solidFill>
            <a:srgbClr val="A2E4F2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8433" y="0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4592E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527" y="1385649"/>
            <a:ext cx="10398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Mexico, the climate varies according to location: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northern part is mostly desert (hot).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beaches have a tropical climate.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Mountains and plains have a more mild climate.</a:t>
            </a:r>
          </a:p>
        </p:txBody>
      </p:sp>
    </p:spTree>
    <p:extLst>
      <p:ext uri="{BB962C8B-B14F-4D97-AF65-F5344CB8AC3E}">
        <p14:creationId xmlns:p14="http://schemas.microsoft.com/office/powerpoint/2010/main" val="314508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74320"/>
            <a:ext cx="8412480" cy="6309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89760" y="5820594"/>
            <a:ext cx="8651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Chihuahua (Mexican state)</a:t>
            </a:r>
          </a:p>
        </p:txBody>
      </p:sp>
    </p:spTree>
    <p:extLst>
      <p:ext uri="{BB962C8B-B14F-4D97-AF65-F5344CB8AC3E}">
        <p14:creationId xmlns:p14="http://schemas.microsoft.com/office/powerpoint/2010/main" val="410345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6932" y="110385"/>
            <a:ext cx="8651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Sierra Madre Occidental</a:t>
            </a:r>
          </a:p>
        </p:txBody>
      </p:sp>
    </p:spTree>
    <p:extLst>
      <p:ext uri="{BB962C8B-B14F-4D97-AF65-F5344CB8AC3E}">
        <p14:creationId xmlns:p14="http://schemas.microsoft.com/office/powerpoint/2010/main" val="25526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47" y="26943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70184" y="6196866"/>
            <a:ext cx="8651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Chiapas (Mexican state)</a:t>
            </a:r>
          </a:p>
        </p:txBody>
      </p:sp>
    </p:spTree>
    <p:extLst>
      <p:ext uri="{BB962C8B-B14F-4D97-AF65-F5344CB8AC3E}">
        <p14:creationId xmlns:p14="http://schemas.microsoft.com/office/powerpoint/2010/main" val="204437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1014</Words>
  <Application>Microsoft Office PowerPoint</Application>
  <PresentationFormat>Widescreen</PresentationFormat>
  <Paragraphs>172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Calloway, Kenneth R</cp:lastModifiedBy>
  <cp:revision>29</cp:revision>
  <dcterms:created xsi:type="dcterms:W3CDTF">2013-08-30T23:42:38Z</dcterms:created>
  <dcterms:modified xsi:type="dcterms:W3CDTF">2020-01-30T21:29:26Z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calloway@fultonschools.org</vt:lpwstr>
  </property>
  <property fmtid="{D5CDD505-2E9C-101B-9397-08002B2CF9AE}" pid="5" name="MSIP_Label_0ee3c538-ec52-435f-ae58-017644bd9513_SetDate">
    <vt:lpwstr>2020-01-30T21:23:05.5487054Z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