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79" r:id="rId3"/>
    <p:sldId id="281" r:id="rId4"/>
    <p:sldId id="280" r:id="rId5"/>
    <p:sldId id="282" r:id="rId6"/>
    <p:sldId id="283" r:id="rId7"/>
    <p:sldId id="28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7C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696" autoAdjust="0"/>
  </p:normalViewPr>
  <p:slideViewPr>
    <p:cSldViewPr>
      <p:cViewPr varScale="1">
        <p:scale>
          <a:sx n="59" d="100"/>
          <a:sy n="59" d="100"/>
        </p:scale>
        <p:origin x="-147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5FAF71-777A-4A3B-AAFC-CAB0036D0845}" type="datetimeFigureOut">
              <a:rPr lang="en-US" smtClean="0"/>
              <a:t>7/27/2015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E3003F-202F-4B15-8052-35DB578AD8C1}" type="slidenum">
              <a:rPr lang="en-US" smtClean="0"/>
              <a:t>‹#›</a:t>
            </a:fld>
            <a:endParaRPr lang="en-US"/>
          </a:p>
        </p:txBody>
      </p:sp>
    </p:spTree>
    <p:extLst>
      <p:ext uri="{BB962C8B-B14F-4D97-AF65-F5344CB8AC3E}">
        <p14:creationId xmlns:p14="http://schemas.microsoft.com/office/powerpoint/2010/main" val="271187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should introduce the essential question and the standards that align to the essential question.</a:t>
            </a:r>
            <a:endParaRPr lang="en-US" dirty="0"/>
          </a:p>
        </p:txBody>
      </p:sp>
      <p:sp>
        <p:nvSpPr>
          <p:cNvPr id="4" name="Slide Number Placeholder 3"/>
          <p:cNvSpPr>
            <a:spLocks noGrp="1"/>
          </p:cNvSpPr>
          <p:nvPr>
            <p:ph type="sldNum" sz="quarter" idx="10"/>
          </p:nvPr>
        </p:nvSpPr>
        <p:spPr/>
        <p:txBody>
          <a:bodyPr/>
          <a:lstStyle/>
          <a:p>
            <a:fld id="{BDE3003F-202F-4B15-8052-35DB578AD8C1}" type="slidenum">
              <a:rPr lang="en-US" smtClean="0"/>
              <a:t>1</a:t>
            </a:fld>
            <a:endParaRPr lang="en-US"/>
          </a:p>
        </p:txBody>
      </p:sp>
    </p:spTree>
    <p:extLst>
      <p:ext uri="{BB962C8B-B14F-4D97-AF65-F5344CB8AC3E}">
        <p14:creationId xmlns:p14="http://schemas.microsoft.com/office/powerpoint/2010/main" val="1430962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Have </a:t>
            </a:r>
            <a:r>
              <a:rPr lang="en-US" dirty="0" smtClean="0"/>
              <a:t>students complete</a:t>
            </a:r>
            <a:r>
              <a:rPr lang="en-US" baseline="0" dirty="0" smtClean="0"/>
              <a:t> the economic continuum activity in which they use information about countries to determine where the country falls on the economic continuum. The students then guess which Middle East country the information describes. Discuss the activity with the students. After giving students a chance to predict the information, give them the graphic organizer to complete using the information from the activity or use the following slides to ensure students get the correct information from the activity</a:t>
            </a:r>
            <a:r>
              <a:rPr lang="en-US" baseline="0" dirty="0" smtClean="0"/>
              <a:t>. The continuum activity can be done individually or in small groups.</a:t>
            </a:r>
            <a:endParaRPr lang="en-US" dirty="0"/>
          </a:p>
        </p:txBody>
      </p:sp>
      <p:sp>
        <p:nvSpPr>
          <p:cNvPr id="4" name="Slide Number Placeholder 3"/>
          <p:cNvSpPr>
            <a:spLocks noGrp="1"/>
          </p:cNvSpPr>
          <p:nvPr>
            <p:ph type="sldNum" sz="quarter" idx="10"/>
          </p:nvPr>
        </p:nvSpPr>
        <p:spPr/>
        <p:txBody>
          <a:bodyPr/>
          <a:lstStyle/>
          <a:p>
            <a:fld id="{BDE3003F-202F-4B15-8052-35DB578AD8C1}" type="slidenum">
              <a:rPr lang="en-US" smtClean="0"/>
              <a:t>2</a:t>
            </a:fld>
            <a:endParaRPr lang="en-US"/>
          </a:p>
        </p:txBody>
      </p:sp>
    </p:spTree>
    <p:extLst>
      <p:ext uri="{BB962C8B-B14F-4D97-AF65-F5344CB8AC3E}">
        <p14:creationId xmlns:p14="http://schemas.microsoft.com/office/powerpoint/2010/main" val="797416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should give each student a copy of the Southwest Asia (Middle East) Economic Systems Graphic Organizer [linked on the curriculum map] to record important information during the lesson. The students can also use the Economics Systems Continuum Activity to record the information</a:t>
            </a:r>
            <a:r>
              <a:rPr lang="en-US" baseline="0" dirty="0" smtClean="0"/>
              <a:t> on their graphic organizer or continue to the next few slides to present the information.</a:t>
            </a:r>
            <a:endParaRPr lang="en-US" dirty="0"/>
          </a:p>
        </p:txBody>
      </p:sp>
      <p:sp>
        <p:nvSpPr>
          <p:cNvPr id="4" name="Slide Number Placeholder 3"/>
          <p:cNvSpPr>
            <a:spLocks noGrp="1"/>
          </p:cNvSpPr>
          <p:nvPr>
            <p:ph type="sldNum" sz="quarter" idx="10"/>
          </p:nvPr>
        </p:nvSpPr>
        <p:spPr/>
        <p:txBody>
          <a:bodyPr/>
          <a:lstStyle/>
          <a:p>
            <a:fld id="{BDE3003F-202F-4B15-8052-35DB578AD8C1}" type="slidenum">
              <a:rPr lang="en-US" smtClean="0"/>
              <a:t>3</a:t>
            </a:fld>
            <a:endParaRPr lang="en-US"/>
          </a:p>
        </p:txBody>
      </p:sp>
    </p:spTree>
    <p:extLst>
      <p:ext uri="{BB962C8B-B14F-4D97-AF65-F5344CB8AC3E}">
        <p14:creationId xmlns:p14="http://schemas.microsoft.com/office/powerpoint/2010/main" val="214594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The teacher should present the information on the slide while the students record the information on their graphic organizer (if needed)</a:t>
            </a:r>
            <a:endParaRPr lang="en-US" dirty="0"/>
          </a:p>
        </p:txBody>
      </p:sp>
      <p:sp>
        <p:nvSpPr>
          <p:cNvPr id="4" name="Slide Number Placeholder 3"/>
          <p:cNvSpPr>
            <a:spLocks noGrp="1"/>
          </p:cNvSpPr>
          <p:nvPr>
            <p:ph type="sldNum" sz="quarter" idx="10"/>
          </p:nvPr>
        </p:nvSpPr>
        <p:spPr/>
        <p:txBody>
          <a:bodyPr/>
          <a:lstStyle/>
          <a:p>
            <a:fld id="{BDE3003F-202F-4B15-8052-35DB578AD8C1}" type="slidenum">
              <a:rPr lang="en-US" smtClean="0"/>
              <a:t>4</a:t>
            </a:fld>
            <a:endParaRPr lang="en-US"/>
          </a:p>
        </p:txBody>
      </p:sp>
    </p:spTree>
    <p:extLst>
      <p:ext uri="{BB962C8B-B14F-4D97-AF65-F5344CB8AC3E}">
        <p14:creationId xmlns:p14="http://schemas.microsoft.com/office/powerpoint/2010/main" val="35145656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Instructional Approach(s): The teacher should present the information on the slide while the students record the information on their graphic organizer (if needed)</a:t>
            </a:r>
          </a:p>
        </p:txBody>
      </p:sp>
      <p:sp>
        <p:nvSpPr>
          <p:cNvPr id="4" name="Slide Number Placeholder 3"/>
          <p:cNvSpPr>
            <a:spLocks noGrp="1"/>
          </p:cNvSpPr>
          <p:nvPr>
            <p:ph type="sldNum" sz="quarter" idx="10"/>
          </p:nvPr>
        </p:nvSpPr>
        <p:spPr/>
        <p:txBody>
          <a:bodyPr/>
          <a:lstStyle/>
          <a:p>
            <a:fld id="{BDE3003F-202F-4B15-8052-35DB578AD8C1}" type="slidenum">
              <a:rPr lang="en-US" smtClean="0"/>
              <a:t>5</a:t>
            </a:fld>
            <a:endParaRPr lang="en-US"/>
          </a:p>
        </p:txBody>
      </p:sp>
    </p:spTree>
    <p:extLst>
      <p:ext uri="{BB962C8B-B14F-4D97-AF65-F5344CB8AC3E}">
        <p14:creationId xmlns:p14="http://schemas.microsoft.com/office/powerpoint/2010/main" val="1775944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Instructional Approach(s): The teacher should present the information on the slide while the students record the information on their graphic organizer (if needed)</a:t>
            </a:r>
          </a:p>
        </p:txBody>
      </p:sp>
      <p:sp>
        <p:nvSpPr>
          <p:cNvPr id="4" name="Slide Number Placeholder 3"/>
          <p:cNvSpPr>
            <a:spLocks noGrp="1"/>
          </p:cNvSpPr>
          <p:nvPr>
            <p:ph type="sldNum" sz="quarter" idx="10"/>
          </p:nvPr>
        </p:nvSpPr>
        <p:spPr/>
        <p:txBody>
          <a:bodyPr/>
          <a:lstStyle/>
          <a:p>
            <a:fld id="{BDE3003F-202F-4B15-8052-35DB578AD8C1}" type="slidenum">
              <a:rPr lang="en-US" smtClean="0"/>
              <a:t>6</a:t>
            </a:fld>
            <a:endParaRPr lang="en-US"/>
          </a:p>
        </p:txBody>
      </p:sp>
    </p:spTree>
    <p:extLst>
      <p:ext uri="{BB962C8B-B14F-4D97-AF65-F5344CB8AC3E}">
        <p14:creationId xmlns:p14="http://schemas.microsoft.com/office/powerpoint/2010/main" val="2624579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Instructional Approach(s): Each student should complete the summarizer. </a:t>
            </a:r>
            <a:r>
              <a:rPr lang="en-US" smtClean="0"/>
              <a:t>The teacher should use the summarizer to determine the level of student mastery and if differentiation is needed.</a:t>
            </a:r>
            <a:endParaRPr lang="en-US"/>
          </a:p>
        </p:txBody>
      </p:sp>
      <p:sp>
        <p:nvSpPr>
          <p:cNvPr id="4" name="Slide Number Placeholder 3"/>
          <p:cNvSpPr>
            <a:spLocks noGrp="1"/>
          </p:cNvSpPr>
          <p:nvPr>
            <p:ph type="sldNum" sz="quarter" idx="10"/>
          </p:nvPr>
        </p:nvSpPr>
        <p:spPr/>
        <p:txBody>
          <a:bodyPr/>
          <a:lstStyle/>
          <a:p>
            <a:fld id="{BDE3003F-202F-4B15-8052-35DB578AD8C1}" type="slidenum">
              <a:rPr lang="en-US" smtClean="0"/>
              <a:t>7</a:t>
            </a:fld>
            <a:endParaRPr lang="en-US"/>
          </a:p>
        </p:txBody>
      </p:sp>
    </p:spTree>
    <p:extLst>
      <p:ext uri="{BB962C8B-B14F-4D97-AF65-F5344CB8AC3E}">
        <p14:creationId xmlns:p14="http://schemas.microsoft.com/office/powerpoint/2010/main" val="2983697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1397CA-F6B6-4C04-B314-C60DA8CBEBAF}" type="datetimeFigureOut">
              <a:rPr lang="en-US" smtClean="0"/>
              <a:t>7/27/2015</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BCC91C1B-19CE-44BD-AF37-D74484D79E33}"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397CA-F6B6-4C04-B314-C60DA8CBEBAF}" type="datetimeFigureOut">
              <a:rPr lang="en-US" smtClean="0"/>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91C1B-19CE-44BD-AF37-D74484D79E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1397CA-F6B6-4C04-B314-C60DA8CBEBAF}" type="datetimeFigureOut">
              <a:rPr lang="en-US" smtClean="0"/>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BCC91C1B-19CE-44BD-AF37-D74484D79E33}"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1397CA-F6B6-4C04-B314-C60DA8CBEBAF}" type="datetimeFigureOut">
              <a:rPr lang="en-US" smtClean="0"/>
              <a:t>7/27/2015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91C1B-19CE-44BD-AF37-D74484D79E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1397CA-F6B6-4C04-B314-C60DA8CBEBAF}" type="datetimeFigureOut">
              <a:rPr lang="en-US" smtClean="0"/>
              <a:t>7/27/2015</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BCC91C1B-19CE-44BD-AF37-D74484D79E33}"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1397CA-F6B6-4C04-B314-C60DA8CBEBAF}" type="datetimeFigureOut">
              <a:rPr lang="en-US" smtClean="0"/>
              <a:t>7/27/2015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91C1B-19CE-44BD-AF37-D74484D79E3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1397CA-F6B6-4C04-B314-C60DA8CBEBAF}" type="datetimeFigureOut">
              <a:rPr lang="en-US" smtClean="0"/>
              <a:t>7/27/2015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C91C1B-19CE-44BD-AF37-D74484D79E3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1397CA-F6B6-4C04-B314-C60DA8CBEBAF}" type="datetimeFigureOut">
              <a:rPr lang="en-US" smtClean="0"/>
              <a:t>7/27/2015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C91C1B-19CE-44BD-AF37-D74484D79E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397CA-F6B6-4C04-B314-C60DA8CBEBAF}" type="datetimeFigureOut">
              <a:rPr lang="en-US" smtClean="0"/>
              <a:t>7/27/2015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C91C1B-19CE-44BD-AF37-D74484D79E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1397CA-F6B6-4C04-B314-C60DA8CBEBAF}" type="datetimeFigureOut">
              <a:rPr lang="en-US" smtClean="0"/>
              <a:t>7/27/2015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91C1B-19CE-44BD-AF37-D74484D79E33}"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501397CA-F6B6-4C04-B314-C60DA8CBEBAF}" type="datetimeFigureOut">
              <a:rPr lang="en-US" smtClean="0"/>
              <a:t>7/27/2015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91C1B-19CE-44BD-AF37-D74484D79E33}"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01397CA-F6B6-4C04-B314-C60DA8CBEBAF}" type="datetimeFigureOut">
              <a:rPr lang="en-US" smtClean="0"/>
              <a:t>7/27/2015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CC91C1B-19CE-44BD-AF37-D74484D79E33}"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100000"/>
                <a:shade val="52000"/>
                <a:satMod val="105000"/>
              </a:schemeClr>
            </a:gs>
            <a:gs pos="47500">
              <a:schemeClr val="bg2">
                <a:tint val="90000"/>
                <a:shade val="89000"/>
                <a:satMod val="105000"/>
              </a:schemeClr>
            </a:gs>
            <a:gs pos="58500">
              <a:srgbClr val="7C7C77"/>
            </a:gs>
            <a:gs pos="100000">
              <a:schemeClr val="bg2">
                <a:tint val="100000"/>
                <a:shade val="52000"/>
                <a:satMod val="105000"/>
              </a:schemeClr>
            </a:gs>
          </a:gsLst>
          <a:lin ang="3600000" scaled="0"/>
        </a:gradFill>
        <a:effectLst/>
      </p:bgPr>
    </p:bg>
    <p:spTree>
      <p:nvGrpSpPr>
        <p:cNvPr id="1" name=""/>
        <p:cNvGrpSpPr/>
        <p:nvPr/>
      </p:nvGrpSpPr>
      <p:grpSpPr>
        <a:xfrm>
          <a:off x="0" y="0"/>
          <a:ext cx="0" cy="0"/>
          <a:chOff x="0" y="0"/>
          <a:chExt cx="0" cy="0"/>
        </a:xfrm>
      </p:grpSpPr>
      <p:sp>
        <p:nvSpPr>
          <p:cNvPr id="4" name="Rectangle 3"/>
          <p:cNvSpPr/>
          <p:nvPr/>
        </p:nvSpPr>
        <p:spPr>
          <a:xfrm>
            <a:off x="0" y="2667000"/>
            <a:ext cx="9144000" cy="419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 y="76200"/>
            <a:ext cx="9143999" cy="2286000"/>
          </a:xfrm>
        </p:spPr>
        <p:txBody>
          <a:bodyPr/>
          <a:lstStyle/>
          <a:p>
            <a:r>
              <a:rPr lang="en-US" sz="4800" dirty="0" smtClean="0"/>
              <a:t>Essential Question: </a:t>
            </a:r>
            <a:br>
              <a:rPr lang="en-US" sz="4800" dirty="0" smtClean="0"/>
            </a:br>
            <a:r>
              <a:rPr lang="en-US" sz="5400" dirty="0" smtClean="0"/>
              <a:t>How do the countries of Israel, Saudi Arabia, and Turkey answer basic economic questions?</a:t>
            </a:r>
            <a:endParaRPr lang="en-US" sz="5400" dirty="0"/>
          </a:p>
        </p:txBody>
      </p:sp>
      <p:sp>
        <p:nvSpPr>
          <p:cNvPr id="3" name="Subtitle 2"/>
          <p:cNvSpPr>
            <a:spLocks noGrp="1"/>
          </p:cNvSpPr>
          <p:nvPr>
            <p:ph type="subTitle" idx="1"/>
          </p:nvPr>
        </p:nvSpPr>
        <p:spPr>
          <a:xfrm>
            <a:off x="228600" y="2688508"/>
            <a:ext cx="8686800" cy="4147983"/>
          </a:xfrm>
        </p:spPr>
        <p:txBody>
          <a:bodyPr>
            <a:noAutofit/>
          </a:bodyPr>
          <a:lstStyle/>
          <a:p>
            <a:pPr algn="l"/>
            <a:r>
              <a:rPr lang="en-US" sz="2700" b="1" dirty="0" smtClean="0">
                <a:solidFill>
                  <a:schemeClr val="bg1"/>
                </a:solidFill>
              </a:rPr>
              <a:t>Standard:</a:t>
            </a:r>
          </a:p>
          <a:p>
            <a:pPr algn="l"/>
            <a:r>
              <a:rPr lang="en-US" sz="2700" b="1" dirty="0" smtClean="0">
                <a:solidFill>
                  <a:schemeClr val="bg1"/>
                </a:solidFill>
              </a:rPr>
              <a:t>SS7Ec. Compare and contrast the economic systems in Israel, Saudi Arabia, and Turkey</a:t>
            </a:r>
          </a:p>
          <a:p>
            <a:pPr algn="l"/>
            <a:r>
              <a:rPr lang="en-US" sz="2700" b="1" dirty="0" smtClean="0">
                <a:solidFill>
                  <a:schemeClr val="bg1"/>
                </a:solidFill>
              </a:rPr>
              <a:t>SS7E5a. Compare how traditional, command, and market economies answer the economic questions of (1) What to produce (2) how to produce (3) for whom to produce</a:t>
            </a:r>
          </a:p>
          <a:p>
            <a:pPr algn="l"/>
            <a:r>
              <a:rPr lang="en-US" sz="2700" b="1" dirty="0" smtClean="0">
                <a:solidFill>
                  <a:schemeClr val="bg1"/>
                </a:solidFill>
              </a:rPr>
              <a:t>SS7E5b. Explain how most countries have a mixed economy located on a continuum between pure market and pure command.</a:t>
            </a:r>
            <a:endParaRPr lang="en-US" sz="2700" b="1" dirty="0">
              <a:solidFill>
                <a:schemeClr val="bg1"/>
              </a:solidFill>
            </a:endParaRPr>
          </a:p>
        </p:txBody>
      </p:sp>
    </p:spTree>
    <p:extLst>
      <p:ext uri="{BB962C8B-B14F-4D97-AF65-F5344CB8AC3E}">
        <p14:creationId xmlns:p14="http://schemas.microsoft.com/office/powerpoint/2010/main" val="3793647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1219200"/>
            <a:ext cx="9144000" cy="4648200"/>
            <a:chOff x="0" y="1219200"/>
            <a:chExt cx="9144000" cy="4648200"/>
          </a:xfrm>
        </p:grpSpPr>
        <p:sp>
          <p:nvSpPr>
            <p:cNvPr id="3" name="Rectangle 2"/>
            <p:cNvSpPr/>
            <p:nvPr/>
          </p:nvSpPr>
          <p:spPr>
            <a:xfrm>
              <a:off x="0" y="1219200"/>
              <a:ext cx="9144000" cy="4648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0" y="1219200"/>
              <a:ext cx="9144000"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5844766"/>
              <a:ext cx="9144000"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 name="Rectangle 3"/>
          <p:cNvSpPr/>
          <p:nvPr/>
        </p:nvSpPr>
        <p:spPr>
          <a:xfrm>
            <a:off x="3352800" y="4267200"/>
            <a:ext cx="28194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16018"/>
            <a:ext cx="8686800" cy="4323019"/>
          </a:xfrm>
        </p:spPr>
        <p:txBody>
          <a:bodyPr/>
          <a:lstStyle/>
          <a:p>
            <a:r>
              <a:rPr lang="en-US" sz="8000" b="1" dirty="0" smtClean="0"/>
              <a:t>Southwest Asia (Middle East) </a:t>
            </a:r>
            <a:r>
              <a:rPr lang="en-US" sz="8000" b="1" dirty="0" smtClean="0"/>
              <a:t>Economic Systems Continuum Activity</a:t>
            </a:r>
            <a:endParaRPr lang="en-US" sz="8000" b="1" dirty="0"/>
          </a:p>
        </p:txBody>
      </p:sp>
    </p:spTree>
    <p:extLst>
      <p:ext uri="{BB962C8B-B14F-4D97-AF65-F5344CB8AC3E}">
        <p14:creationId xmlns:p14="http://schemas.microsoft.com/office/powerpoint/2010/main" val="1099012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8305800" cy="1754326"/>
          </a:xfrm>
          <a:prstGeom prst="rect">
            <a:avLst/>
          </a:prstGeom>
          <a:noFill/>
        </p:spPr>
        <p:txBody>
          <a:bodyPr wrap="square" rtlCol="0">
            <a:spAutoFit/>
          </a:bodyPr>
          <a:lstStyle/>
          <a:p>
            <a:pPr algn="ctr"/>
            <a:r>
              <a:rPr lang="en-US" sz="3600" b="1" dirty="0" smtClean="0"/>
              <a:t>Use the </a:t>
            </a:r>
            <a:r>
              <a:rPr lang="en-US" sz="3600" b="1" dirty="0" smtClean="0"/>
              <a:t>Southwest Asia (Middle East) </a:t>
            </a:r>
            <a:r>
              <a:rPr lang="en-US" sz="3600" b="1" dirty="0" smtClean="0"/>
              <a:t>Economic Systems Graphic Organizer to record your information</a:t>
            </a:r>
            <a:endParaRPr lang="en-US" sz="4400" b="1" dirty="0"/>
          </a:p>
        </p:txBody>
      </p:sp>
      <p:graphicFrame>
        <p:nvGraphicFramePr>
          <p:cNvPr id="4" name="Object 3"/>
          <p:cNvGraphicFramePr>
            <a:graphicFrameLocks noChangeAspect="1"/>
          </p:cNvGraphicFramePr>
          <p:nvPr>
            <p:extLst>
              <p:ext uri="{D42A27DB-BD31-4B8C-83A1-F6EECF244321}">
                <p14:modId xmlns:p14="http://schemas.microsoft.com/office/powerpoint/2010/main" val="3544375647"/>
              </p:ext>
            </p:extLst>
          </p:nvPr>
        </p:nvGraphicFramePr>
        <p:xfrm>
          <a:off x="1752600" y="2209800"/>
          <a:ext cx="5570538" cy="4304640"/>
        </p:xfrm>
        <a:graphic>
          <a:graphicData uri="http://schemas.openxmlformats.org/presentationml/2006/ole">
            <mc:AlternateContent xmlns:mc="http://schemas.openxmlformats.org/markup-compatibility/2006">
              <mc:Choice xmlns:v="urn:schemas-microsoft-com:vml" Requires="v">
                <p:oleObj spid="_x0000_s8206" name="Acrobat Document" r:id="rId4" imgW="6034986" imgH="4663440" progId="AcroExch.Document.7">
                  <p:embed/>
                </p:oleObj>
              </mc:Choice>
              <mc:Fallback>
                <p:oleObj name="Acrobat Document" r:id="rId4" imgW="6034986" imgH="4663440" progId="AcroExch.Document.7">
                  <p:embed/>
                  <p:pic>
                    <p:nvPicPr>
                      <p:cNvPr id="0" name=""/>
                      <p:cNvPicPr/>
                      <p:nvPr/>
                    </p:nvPicPr>
                    <p:blipFill>
                      <a:blip r:embed="rId5"/>
                      <a:stretch>
                        <a:fillRect/>
                      </a:stretch>
                    </p:blipFill>
                    <p:spPr>
                      <a:xfrm>
                        <a:off x="1752600" y="2209800"/>
                        <a:ext cx="5570538" cy="4304640"/>
                      </a:xfrm>
                      <a:prstGeom prst="rect">
                        <a:avLst/>
                      </a:prstGeom>
                      <a:ln>
                        <a:solidFill>
                          <a:schemeClr val="tx1"/>
                        </a:solidFill>
                      </a:ln>
                    </p:spPr>
                  </p:pic>
                </p:oleObj>
              </mc:Fallback>
            </mc:AlternateContent>
          </a:graphicData>
        </a:graphic>
      </p:graphicFrame>
    </p:spTree>
    <p:extLst>
      <p:ext uri="{BB962C8B-B14F-4D97-AF65-F5344CB8AC3E}">
        <p14:creationId xmlns:p14="http://schemas.microsoft.com/office/powerpoint/2010/main" val="698028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ln w="13970" cmpd="sng">
                  <a:solidFill>
                    <a:schemeClr val="tx1"/>
                  </a:solidFill>
                  <a:prstDash val="solid"/>
                </a:ln>
                <a:solidFill>
                  <a:schemeClr val="tx1"/>
                </a:solidFill>
                <a:effectLst/>
              </a:rPr>
              <a:t>Israel’s Economic System</a:t>
            </a:r>
            <a:endParaRPr lang="en-US" sz="7200" b="1" dirty="0">
              <a:ln w="13970" cmpd="sng">
                <a:solidFill>
                  <a:schemeClr val="tx1"/>
                </a:solidFill>
                <a:prstDash val="solid"/>
              </a:ln>
              <a:solidFill>
                <a:schemeClr val="tx1"/>
              </a:solidFill>
              <a:effectLst/>
            </a:endParaRPr>
          </a:p>
        </p:txBody>
      </p:sp>
      <p:sp>
        <p:nvSpPr>
          <p:cNvPr id="3" name="Right Arrow Callout 2"/>
          <p:cNvSpPr/>
          <p:nvPr/>
        </p:nvSpPr>
        <p:spPr>
          <a:xfrm>
            <a:off x="381000" y="1905000"/>
            <a:ext cx="8458200" cy="4343400"/>
          </a:xfrm>
          <a:prstGeom prst="rightArrowCallout">
            <a:avLst>
              <a:gd name="adj1" fmla="val 24583"/>
              <a:gd name="adj2" fmla="val 25000"/>
              <a:gd name="adj3" fmla="val 25000"/>
              <a:gd name="adj4" fmla="val 8119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94243" y="1954040"/>
            <a:ext cx="7055667" cy="507831"/>
          </a:xfrm>
          <a:prstGeom prst="rect">
            <a:avLst/>
          </a:prstGeom>
          <a:noFill/>
        </p:spPr>
        <p:txBody>
          <a:bodyPr wrap="square" rtlCol="0">
            <a:spAutoFit/>
          </a:bodyPr>
          <a:lstStyle/>
          <a:p>
            <a:pPr algn="ctr"/>
            <a:r>
              <a:rPr lang="en-US" sz="2700" b="1" dirty="0" smtClean="0"/>
              <a:t>Israel has a Mixed Market economy because…</a:t>
            </a:r>
            <a:endParaRPr lang="en-US" sz="2700" b="1" dirty="0"/>
          </a:p>
        </p:txBody>
      </p:sp>
      <p:sp>
        <p:nvSpPr>
          <p:cNvPr id="5" name="TextBox 4"/>
          <p:cNvSpPr txBox="1"/>
          <p:nvPr/>
        </p:nvSpPr>
        <p:spPr>
          <a:xfrm>
            <a:off x="417214" y="2590800"/>
            <a:ext cx="6705600" cy="3477875"/>
          </a:xfrm>
          <a:prstGeom prst="rect">
            <a:avLst/>
          </a:prstGeom>
          <a:noFill/>
        </p:spPr>
        <p:txBody>
          <a:bodyPr wrap="square" rtlCol="0">
            <a:spAutoFit/>
          </a:bodyPr>
          <a:lstStyle/>
          <a:p>
            <a:pPr marL="285750" indent="-285750">
              <a:buFont typeface="Wingdings" pitchFamily="2" charset="2"/>
              <a:buChar char="§"/>
            </a:pPr>
            <a:r>
              <a:rPr lang="en-US" sz="2200" b="1" dirty="0" smtClean="0"/>
              <a:t>The private division of the country produces goods and services for national and international markets based on the market price system</a:t>
            </a:r>
          </a:p>
          <a:p>
            <a:pPr marL="285750" indent="-285750">
              <a:buFont typeface="Wingdings" pitchFamily="2" charset="2"/>
              <a:buChar char="§"/>
            </a:pPr>
            <a:r>
              <a:rPr lang="en-US" sz="2200" b="1" dirty="0" smtClean="0"/>
              <a:t>Israel has a significant amount of government ownership of business, but it gradually privatizing </a:t>
            </a:r>
            <a:r>
              <a:rPr lang="en-US" sz="2200" b="1" dirty="0" smtClean="0"/>
              <a:t>companies</a:t>
            </a:r>
            <a:endParaRPr lang="en-US" sz="2200" b="1" dirty="0" smtClean="0"/>
          </a:p>
          <a:p>
            <a:pPr marL="285750" indent="-285750">
              <a:buFont typeface="Wingdings" pitchFamily="2" charset="2"/>
              <a:buChar char="§"/>
            </a:pPr>
            <a:r>
              <a:rPr lang="en-US" sz="2200" b="1" dirty="0" smtClean="0"/>
              <a:t>In short, Israel has a mixed market economy because some of its economy is driven by producers, consumers, and markets while other aspects of its economy are controlled by the government</a:t>
            </a:r>
            <a:endParaRPr lang="en-US" sz="2200" b="1" dirty="0"/>
          </a:p>
        </p:txBody>
      </p:sp>
    </p:spTree>
    <p:extLst>
      <p:ext uri="{BB962C8B-B14F-4D97-AF65-F5344CB8AC3E}">
        <p14:creationId xmlns:p14="http://schemas.microsoft.com/office/powerpoint/2010/main" val="96327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500"/>
                            </p:stCondLst>
                            <p:childTnLst>
                              <p:par>
                                <p:cTn id="14" presetID="22" presetClass="entr" presetSubtype="8" fill="hold" grpId="0" nodeType="afterEffect">
                                  <p:stCondLst>
                                    <p:cond delay="50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1000"/>
                                        <p:tgtEl>
                                          <p:spTgt spid="3"/>
                                        </p:tgtEl>
                                      </p:cBhvr>
                                    </p:animEffect>
                                  </p:childTnLst>
                                </p:cTn>
                              </p:par>
                            </p:childTnLst>
                          </p:cTn>
                        </p:par>
                        <p:par>
                          <p:cTn id="17" fill="hold">
                            <p:stCondLst>
                              <p:cond delay="3000"/>
                            </p:stCondLst>
                            <p:childTnLst>
                              <p:par>
                                <p:cTn id="18" presetID="9" presetClass="entr" presetSubtype="0" fill="hold" grpId="0" nodeType="afterEffect">
                                  <p:stCondLst>
                                    <p:cond delay="1000"/>
                                  </p:stCondLst>
                                  <p:childTnLst>
                                    <p:set>
                                      <p:cBhvr>
                                        <p:cTn id="19" dur="1" fill="hold">
                                          <p:stCondLst>
                                            <p:cond delay="0"/>
                                          </p:stCondLst>
                                        </p:cTn>
                                        <p:tgtEl>
                                          <p:spTgt spid="4"/>
                                        </p:tgtEl>
                                        <p:attrNameLst>
                                          <p:attrName>style.visibility</p:attrName>
                                        </p:attrNameLst>
                                      </p:cBhvr>
                                      <p:to>
                                        <p:strVal val="visible"/>
                                      </p:to>
                                    </p:set>
                                    <p:animEffect transition="in" filter="dissolve">
                                      <p:cBhvr>
                                        <p:cTn id="20" dur="1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dissolve">
                                      <p:cBhvr>
                                        <p:cTn id="25" dur="10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dissolve">
                                      <p:cBhvr>
                                        <p:cTn id="30" dur="1000"/>
                                        <p:tgtEl>
                                          <p:spTgt spid="5">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Effect transition="in" filter="dissolve">
                                      <p:cBhvr>
                                        <p:cTn id="35"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111664"/>
          </a:xfrm>
        </p:spPr>
        <p:txBody>
          <a:bodyPr>
            <a:noAutofit/>
          </a:bodyPr>
          <a:lstStyle/>
          <a:p>
            <a:r>
              <a:rPr lang="en-US" sz="6000" b="1" dirty="0" smtClean="0">
                <a:ln w="13970" cmpd="sng">
                  <a:solidFill>
                    <a:schemeClr val="tx1"/>
                  </a:solidFill>
                  <a:prstDash val="solid"/>
                </a:ln>
                <a:solidFill>
                  <a:schemeClr val="tx1"/>
                </a:solidFill>
                <a:effectLst/>
              </a:rPr>
              <a:t>Saudi Arabia’s Economic System</a:t>
            </a:r>
            <a:endParaRPr lang="en-US" sz="6000" b="1" dirty="0">
              <a:ln w="13970" cmpd="sng">
                <a:solidFill>
                  <a:schemeClr val="tx1"/>
                </a:solidFill>
                <a:prstDash val="solid"/>
              </a:ln>
              <a:solidFill>
                <a:schemeClr val="tx1"/>
              </a:solidFill>
              <a:effectLst/>
            </a:endParaRPr>
          </a:p>
        </p:txBody>
      </p:sp>
      <p:sp>
        <p:nvSpPr>
          <p:cNvPr id="3" name="Right Arrow Callout 2"/>
          <p:cNvSpPr/>
          <p:nvPr/>
        </p:nvSpPr>
        <p:spPr>
          <a:xfrm>
            <a:off x="381000" y="1905000"/>
            <a:ext cx="8610600" cy="4343400"/>
          </a:xfrm>
          <a:prstGeom prst="rightArrowCallout">
            <a:avLst>
              <a:gd name="adj1" fmla="val 24583"/>
              <a:gd name="adj2" fmla="val 25000"/>
              <a:gd name="adj3" fmla="val 25000"/>
              <a:gd name="adj4" fmla="val 8277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294243" y="1954040"/>
            <a:ext cx="7055667" cy="923330"/>
          </a:xfrm>
          <a:prstGeom prst="rect">
            <a:avLst/>
          </a:prstGeom>
          <a:noFill/>
        </p:spPr>
        <p:txBody>
          <a:bodyPr wrap="square" rtlCol="0">
            <a:spAutoFit/>
          </a:bodyPr>
          <a:lstStyle/>
          <a:p>
            <a:pPr algn="ctr"/>
            <a:r>
              <a:rPr lang="en-US" sz="2600" b="1" dirty="0" smtClean="0">
                <a:solidFill>
                  <a:prstClr val="black"/>
                </a:solidFill>
              </a:rPr>
              <a:t>Saudi Arabia has a Command economy moving towards a mixed economy because…</a:t>
            </a:r>
            <a:endParaRPr lang="en-US" sz="2600" b="1" dirty="0">
              <a:solidFill>
                <a:prstClr val="black"/>
              </a:solidFill>
            </a:endParaRPr>
          </a:p>
        </p:txBody>
      </p:sp>
      <p:sp>
        <p:nvSpPr>
          <p:cNvPr id="5" name="TextBox 4"/>
          <p:cNvSpPr txBox="1"/>
          <p:nvPr/>
        </p:nvSpPr>
        <p:spPr>
          <a:xfrm>
            <a:off x="383264" y="2971800"/>
            <a:ext cx="7084336" cy="3170099"/>
          </a:xfrm>
          <a:prstGeom prst="rect">
            <a:avLst/>
          </a:prstGeom>
          <a:noFill/>
        </p:spPr>
        <p:txBody>
          <a:bodyPr wrap="square" rtlCol="0">
            <a:spAutoFit/>
          </a:bodyPr>
          <a:lstStyle/>
          <a:p>
            <a:pPr marL="285750" indent="-285750">
              <a:buFont typeface="Wingdings" pitchFamily="2" charset="2"/>
              <a:buChar char="§"/>
            </a:pPr>
            <a:r>
              <a:rPr lang="en-US" sz="2000" b="1" dirty="0" smtClean="0">
                <a:solidFill>
                  <a:prstClr val="black"/>
                </a:solidFill>
              </a:rPr>
              <a:t>Over 95% of the oil industry in the country is operated by the government. Most other major industries have significant government involvement.</a:t>
            </a:r>
          </a:p>
          <a:p>
            <a:pPr marL="285750" indent="-285750">
              <a:buFont typeface="Wingdings" pitchFamily="2" charset="2"/>
              <a:buChar char="§"/>
            </a:pPr>
            <a:r>
              <a:rPr lang="en-US" sz="2000" b="1" dirty="0" smtClean="0">
                <a:solidFill>
                  <a:prstClr val="black"/>
                </a:solidFill>
              </a:rPr>
              <a:t>Since the 1980s, the Saudi government has been trying to increase private ownership of business and encourage projects with foreign companies.</a:t>
            </a:r>
          </a:p>
          <a:p>
            <a:pPr marL="285750" indent="-285750">
              <a:buFont typeface="Wingdings" pitchFamily="2" charset="2"/>
              <a:buChar char="§"/>
            </a:pPr>
            <a:r>
              <a:rPr lang="en-US" sz="2000" b="1" dirty="0" smtClean="0">
                <a:solidFill>
                  <a:prstClr val="black"/>
                </a:solidFill>
              </a:rPr>
              <a:t>In short, Saudi Arabia has a command economy moving towards a mixed economy because a significant amount of Saudi Arabia’s economy is controlled by the government, but they are trying to increase private ownership of businesses.</a:t>
            </a:r>
            <a:endParaRPr lang="en-US" sz="2000" b="1" dirty="0">
              <a:solidFill>
                <a:prstClr val="black"/>
              </a:solidFill>
            </a:endParaRPr>
          </a:p>
        </p:txBody>
      </p:sp>
    </p:spTree>
    <p:extLst>
      <p:ext uri="{BB962C8B-B14F-4D97-AF65-F5344CB8AC3E}">
        <p14:creationId xmlns:p14="http://schemas.microsoft.com/office/powerpoint/2010/main" val="386051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500"/>
                            </p:stCondLst>
                            <p:childTnLst>
                              <p:par>
                                <p:cTn id="14" presetID="22" presetClass="entr" presetSubtype="8" fill="hold" grpId="0" nodeType="afterEffect">
                                  <p:stCondLst>
                                    <p:cond delay="50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1000"/>
                                        <p:tgtEl>
                                          <p:spTgt spid="3"/>
                                        </p:tgtEl>
                                      </p:cBhvr>
                                    </p:animEffect>
                                  </p:childTnLst>
                                </p:cTn>
                              </p:par>
                            </p:childTnLst>
                          </p:cTn>
                        </p:par>
                        <p:par>
                          <p:cTn id="17" fill="hold">
                            <p:stCondLst>
                              <p:cond delay="3000"/>
                            </p:stCondLst>
                            <p:childTnLst>
                              <p:par>
                                <p:cTn id="18" presetID="9" presetClass="entr" presetSubtype="0" fill="hold" grpId="0" nodeType="afterEffect">
                                  <p:stCondLst>
                                    <p:cond delay="1000"/>
                                  </p:stCondLst>
                                  <p:childTnLst>
                                    <p:set>
                                      <p:cBhvr>
                                        <p:cTn id="19" dur="1" fill="hold">
                                          <p:stCondLst>
                                            <p:cond delay="0"/>
                                          </p:stCondLst>
                                        </p:cTn>
                                        <p:tgtEl>
                                          <p:spTgt spid="4"/>
                                        </p:tgtEl>
                                        <p:attrNameLst>
                                          <p:attrName>style.visibility</p:attrName>
                                        </p:attrNameLst>
                                      </p:cBhvr>
                                      <p:to>
                                        <p:strVal val="visible"/>
                                      </p:to>
                                    </p:set>
                                    <p:animEffect transition="in" filter="dissolve">
                                      <p:cBhvr>
                                        <p:cTn id="20" dur="1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dissolve">
                                      <p:cBhvr>
                                        <p:cTn id="25" dur="10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dissolve">
                                      <p:cBhvr>
                                        <p:cTn id="30" dur="1000"/>
                                        <p:tgtEl>
                                          <p:spTgt spid="5">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Effect transition="in" filter="dissolve">
                                      <p:cBhvr>
                                        <p:cTn id="35"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111664"/>
          </a:xfrm>
        </p:spPr>
        <p:txBody>
          <a:bodyPr>
            <a:noAutofit/>
          </a:bodyPr>
          <a:lstStyle/>
          <a:p>
            <a:r>
              <a:rPr lang="en-US" sz="6000" b="1" dirty="0" smtClean="0">
                <a:ln w="13970" cmpd="sng">
                  <a:solidFill>
                    <a:schemeClr val="tx1"/>
                  </a:solidFill>
                  <a:prstDash val="solid"/>
                </a:ln>
                <a:solidFill>
                  <a:schemeClr val="tx1"/>
                </a:solidFill>
                <a:effectLst/>
              </a:rPr>
              <a:t>Turkey’s Economic System</a:t>
            </a:r>
            <a:endParaRPr lang="en-US" sz="6000" b="1" dirty="0">
              <a:ln w="13970" cmpd="sng">
                <a:solidFill>
                  <a:schemeClr val="tx1"/>
                </a:solidFill>
                <a:prstDash val="solid"/>
              </a:ln>
              <a:solidFill>
                <a:schemeClr val="tx1"/>
              </a:solidFill>
              <a:effectLst/>
            </a:endParaRPr>
          </a:p>
        </p:txBody>
      </p:sp>
      <p:sp>
        <p:nvSpPr>
          <p:cNvPr id="3" name="Right Arrow Callout 2"/>
          <p:cNvSpPr/>
          <p:nvPr/>
        </p:nvSpPr>
        <p:spPr>
          <a:xfrm>
            <a:off x="381000" y="1905000"/>
            <a:ext cx="8610600" cy="4343400"/>
          </a:xfrm>
          <a:prstGeom prst="rightArrowCallout">
            <a:avLst>
              <a:gd name="adj1" fmla="val 24583"/>
              <a:gd name="adj2" fmla="val 25000"/>
              <a:gd name="adj3" fmla="val 25000"/>
              <a:gd name="adj4" fmla="val 8277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248978" y="1954040"/>
            <a:ext cx="7478157" cy="523220"/>
          </a:xfrm>
          <a:prstGeom prst="rect">
            <a:avLst/>
          </a:prstGeom>
          <a:noFill/>
        </p:spPr>
        <p:txBody>
          <a:bodyPr wrap="square" rtlCol="0">
            <a:spAutoFit/>
          </a:bodyPr>
          <a:lstStyle/>
          <a:p>
            <a:pPr algn="ctr"/>
            <a:r>
              <a:rPr lang="en-US" sz="2800" b="1" dirty="0" smtClean="0">
                <a:solidFill>
                  <a:prstClr val="black"/>
                </a:solidFill>
              </a:rPr>
              <a:t>Turkey has a Mixed Market economy because…</a:t>
            </a:r>
            <a:endParaRPr lang="en-US" sz="2800" b="1" dirty="0">
              <a:solidFill>
                <a:prstClr val="black"/>
              </a:solidFill>
            </a:endParaRPr>
          </a:p>
        </p:txBody>
      </p:sp>
      <p:sp>
        <p:nvSpPr>
          <p:cNvPr id="5" name="TextBox 4"/>
          <p:cNvSpPr txBox="1"/>
          <p:nvPr/>
        </p:nvSpPr>
        <p:spPr>
          <a:xfrm>
            <a:off x="398353" y="2743200"/>
            <a:ext cx="7084336" cy="3416320"/>
          </a:xfrm>
          <a:prstGeom prst="rect">
            <a:avLst/>
          </a:prstGeom>
          <a:noFill/>
        </p:spPr>
        <p:txBody>
          <a:bodyPr wrap="square" rtlCol="0">
            <a:spAutoFit/>
          </a:bodyPr>
          <a:lstStyle/>
          <a:p>
            <a:pPr marL="285750" indent="-285750">
              <a:buFont typeface="Wingdings" pitchFamily="2" charset="2"/>
              <a:buChar char="§"/>
            </a:pPr>
            <a:r>
              <a:rPr lang="en-US" sz="2400" b="1" dirty="0" smtClean="0">
                <a:solidFill>
                  <a:prstClr val="black"/>
                </a:solidFill>
              </a:rPr>
              <a:t>The government of Turkey has a major role in industry, banking, transportation, and communication.</a:t>
            </a:r>
          </a:p>
          <a:p>
            <a:pPr marL="285750" indent="-285750">
              <a:buFont typeface="Wingdings" pitchFamily="2" charset="2"/>
              <a:buChar char="§"/>
            </a:pPr>
            <a:r>
              <a:rPr lang="en-US" sz="2400" b="1" dirty="0" smtClean="0">
                <a:solidFill>
                  <a:prstClr val="black"/>
                </a:solidFill>
              </a:rPr>
              <a:t>There is growing private business in agriculture, textiles, and manufacturing.</a:t>
            </a:r>
          </a:p>
          <a:p>
            <a:pPr marL="285750" indent="-285750">
              <a:buFont typeface="Wingdings" pitchFamily="2" charset="2"/>
              <a:buChar char="§"/>
            </a:pPr>
            <a:r>
              <a:rPr lang="en-US" sz="2400" b="1" dirty="0" smtClean="0">
                <a:solidFill>
                  <a:prstClr val="black"/>
                </a:solidFill>
              </a:rPr>
              <a:t>In short, Turkey has a Mixed Market economy because some of </a:t>
            </a:r>
            <a:r>
              <a:rPr lang="en-US" sz="2400" b="1" dirty="0">
                <a:solidFill>
                  <a:prstClr val="black"/>
                </a:solidFill>
              </a:rPr>
              <a:t>its economy is driven by </a:t>
            </a:r>
            <a:r>
              <a:rPr lang="en-US" sz="2400" b="1" dirty="0" smtClean="0">
                <a:solidFill>
                  <a:prstClr val="black"/>
                </a:solidFill>
              </a:rPr>
              <a:t>private business </a:t>
            </a:r>
            <a:r>
              <a:rPr lang="en-US" sz="2400" b="1" dirty="0">
                <a:solidFill>
                  <a:prstClr val="black"/>
                </a:solidFill>
              </a:rPr>
              <a:t>while other aspects of its economy are controlled by the government</a:t>
            </a:r>
          </a:p>
        </p:txBody>
      </p:sp>
    </p:spTree>
    <p:extLst>
      <p:ext uri="{BB962C8B-B14F-4D97-AF65-F5344CB8AC3E}">
        <p14:creationId xmlns:p14="http://schemas.microsoft.com/office/powerpoint/2010/main" val="316364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par>
                          <p:cTn id="13" fill="hold">
                            <p:stCondLst>
                              <p:cond delay="1500"/>
                            </p:stCondLst>
                            <p:childTnLst>
                              <p:par>
                                <p:cTn id="14" presetID="22" presetClass="entr" presetSubtype="8" fill="hold" grpId="0" nodeType="afterEffect">
                                  <p:stCondLst>
                                    <p:cond delay="500"/>
                                  </p:stCondLst>
                                  <p:childTnLst>
                                    <p:set>
                                      <p:cBhvr>
                                        <p:cTn id="15" dur="1" fill="hold">
                                          <p:stCondLst>
                                            <p:cond delay="0"/>
                                          </p:stCondLst>
                                        </p:cTn>
                                        <p:tgtEl>
                                          <p:spTgt spid="3"/>
                                        </p:tgtEl>
                                        <p:attrNameLst>
                                          <p:attrName>style.visibility</p:attrName>
                                        </p:attrNameLst>
                                      </p:cBhvr>
                                      <p:to>
                                        <p:strVal val="visible"/>
                                      </p:to>
                                    </p:set>
                                    <p:animEffect transition="in" filter="wipe(left)">
                                      <p:cBhvr>
                                        <p:cTn id="16" dur="1000"/>
                                        <p:tgtEl>
                                          <p:spTgt spid="3"/>
                                        </p:tgtEl>
                                      </p:cBhvr>
                                    </p:animEffect>
                                  </p:childTnLst>
                                </p:cTn>
                              </p:par>
                            </p:childTnLst>
                          </p:cTn>
                        </p:par>
                        <p:par>
                          <p:cTn id="17" fill="hold">
                            <p:stCondLst>
                              <p:cond delay="3000"/>
                            </p:stCondLst>
                            <p:childTnLst>
                              <p:par>
                                <p:cTn id="18" presetID="9" presetClass="entr" presetSubtype="0" fill="hold" grpId="0" nodeType="afterEffect">
                                  <p:stCondLst>
                                    <p:cond delay="1000"/>
                                  </p:stCondLst>
                                  <p:childTnLst>
                                    <p:set>
                                      <p:cBhvr>
                                        <p:cTn id="19" dur="1" fill="hold">
                                          <p:stCondLst>
                                            <p:cond delay="0"/>
                                          </p:stCondLst>
                                        </p:cTn>
                                        <p:tgtEl>
                                          <p:spTgt spid="4"/>
                                        </p:tgtEl>
                                        <p:attrNameLst>
                                          <p:attrName>style.visibility</p:attrName>
                                        </p:attrNameLst>
                                      </p:cBhvr>
                                      <p:to>
                                        <p:strVal val="visible"/>
                                      </p:to>
                                    </p:set>
                                    <p:animEffect transition="in" filter="dissolve">
                                      <p:cBhvr>
                                        <p:cTn id="20" dur="1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dissolve">
                                      <p:cBhvr>
                                        <p:cTn id="25" dur="1000"/>
                                        <p:tgtEl>
                                          <p:spTgt spid="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5">
                                            <p:txEl>
                                              <p:pRg st="1" end="1"/>
                                            </p:txEl>
                                          </p:spTgt>
                                        </p:tgtEl>
                                        <p:attrNameLst>
                                          <p:attrName>style.visibility</p:attrName>
                                        </p:attrNameLst>
                                      </p:cBhvr>
                                      <p:to>
                                        <p:strVal val="visible"/>
                                      </p:to>
                                    </p:set>
                                    <p:animEffect transition="in" filter="dissolve">
                                      <p:cBhvr>
                                        <p:cTn id="30" dur="1000"/>
                                        <p:tgtEl>
                                          <p:spTgt spid="5">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Effect transition="in" filter="dissolve">
                                      <p:cBhvr>
                                        <p:cTn id="35"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82880"/>
            <a:ext cx="8915400" cy="1111664"/>
          </a:xfrm>
        </p:spPr>
        <p:txBody>
          <a:bodyPr>
            <a:normAutofit/>
          </a:bodyPr>
          <a:lstStyle/>
          <a:p>
            <a:r>
              <a:rPr lang="en-US" sz="4800" b="1" dirty="0" smtClean="0">
                <a:ln w="13970" cmpd="sng">
                  <a:solidFill>
                    <a:schemeClr val="tx1"/>
                  </a:solidFill>
                  <a:prstDash val="solid"/>
                </a:ln>
                <a:solidFill>
                  <a:schemeClr val="tx1"/>
                </a:solidFill>
                <a:effectLst/>
              </a:rPr>
              <a:t>Middle East Economic Systems Summarizer</a:t>
            </a:r>
            <a:endParaRPr lang="en-US" sz="4800" b="1" dirty="0">
              <a:ln w="13970" cmpd="sng">
                <a:solidFill>
                  <a:schemeClr val="tx1"/>
                </a:solidFill>
                <a:prstDash val="solid"/>
              </a:ln>
              <a:solidFill>
                <a:schemeClr val="tx1"/>
              </a:solidFill>
              <a:effectLst/>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76400"/>
            <a:ext cx="7620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80065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540</TotalTime>
  <Words>666</Words>
  <Application>Microsoft Office PowerPoint</Application>
  <PresentationFormat>On-screen Show (4:3)</PresentationFormat>
  <Paragraphs>37</Paragraphs>
  <Slides>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Decatur</vt:lpstr>
      <vt:lpstr>Acrobat Document</vt:lpstr>
      <vt:lpstr>Essential Question:  How do the countries of Israel, Saudi Arabia, and Turkey answer basic economic questions?</vt:lpstr>
      <vt:lpstr>Southwest Asia (Middle East) Economic Systems Continuum Activity</vt:lpstr>
      <vt:lpstr>PowerPoint Presentation</vt:lpstr>
      <vt:lpstr>Israel’s Economic System</vt:lpstr>
      <vt:lpstr>Saudi Arabia’s Economic System</vt:lpstr>
      <vt:lpstr>Turkey’s Economic System</vt:lpstr>
      <vt:lpstr>Middle East Economic Systems Summarizer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Question: What are the similarities and differences in leadership, voting rights, and personal freedoms in Israel, Saudi Arabia, and Iran?</dc:title>
  <dc:creator>Windows User</dc:creator>
  <cp:lastModifiedBy>Windows User</cp:lastModifiedBy>
  <cp:revision>42</cp:revision>
  <dcterms:created xsi:type="dcterms:W3CDTF">2014-10-03T16:39:00Z</dcterms:created>
  <dcterms:modified xsi:type="dcterms:W3CDTF">2015-07-28T00:48:47Z</dcterms:modified>
</cp:coreProperties>
</file>