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8" r:id="rId3"/>
  </p:sldMasterIdLst>
  <p:sldIdLst>
    <p:sldId id="256" r:id="rId4"/>
    <p:sldId id="266" r:id="rId5"/>
    <p:sldId id="260" r:id="rId6"/>
    <p:sldId id="265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868"/>
    <a:srgbClr val="7F7F81"/>
    <a:srgbClr val="A3A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3" autoAdjust="0"/>
    <p:restoredTop sz="94660"/>
  </p:normalViewPr>
  <p:slideViewPr>
    <p:cSldViewPr>
      <p:cViewPr varScale="1">
        <p:scale>
          <a:sx n="54" d="100"/>
          <a:sy n="54" d="100"/>
        </p:scale>
        <p:origin x="8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CDE09-47CB-439D-B10C-853784365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9350"/>
      </p:ext>
    </p:extLst>
  </p:cSld>
  <p:clrMapOvr>
    <a:masterClrMapping/>
  </p:clrMapOvr>
  <p:transition advClick="0" advTm="24000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AFBA-281D-449A-BB92-E52A9DB3D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23037"/>
      </p:ext>
    </p:extLst>
  </p:cSld>
  <p:clrMapOvr>
    <a:masterClrMapping/>
  </p:clrMapOvr>
  <p:transition advClick="0" advTm="24000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A573-1F9C-40DE-BB2B-C54850D1C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71253"/>
      </p:ext>
    </p:extLst>
  </p:cSld>
  <p:clrMapOvr>
    <a:masterClrMapping/>
  </p:clrMapOvr>
  <p:transition advClick="0" advTm="24000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8B75-F313-42F3-A585-909568524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81594"/>
      </p:ext>
    </p:extLst>
  </p:cSld>
  <p:clrMapOvr>
    <a:masterClrMapping/>
  </p:clrMapOvr>
  <p:transition advClick="0" advTm="24000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53EDC-DBA4-416F-B9E4-96F48F116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9882"/>
      </p:ext>
    </p:extLst>
  </p:cSld>
  <p:clrMapOvr>
    <a:masterClrMapping/>
  </p:clrMapOvr>
  <p:transition advClick="0" advTm="240000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38017-D7C6-4AE9-A4AD-8612B945A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3383"/>
      </p:ext>
    </p:extLst>
  </p:cSld>
  <p:clrMapOvr>
    <a:masterClrMapping/>
  </p:clrMapOvr>
  <p:transition advClick="0" advTm="240000"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1157E-CDEB-42A1-9B5D-795B73576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1145"/>
      </p:ext>
    </p:extLst>
  </p:cSld>
  <p:clrMapOvr>
    <a:masterClrMapping/>
  </p:clrMapOvr>
  <p:transition advClick="0" advTm="240000"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9065C-9414-4B59-9C66-0139EF782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66702"/>
      </p:ext>
    </p:extLst>
  </p:cSld>
  <p:clrMapOvr>
    <a:masterClrMapping/>
  </p:clrMapOvr>
  <p:transition advClick="0" advTm="240000"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FA3B-0545-4DD6-B086-E535B9807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02130"/>
      </p:ext>
    </p:extLst>
  </p:cSld>
  <p:clrMapOvr>
    <a:masterClrMapping/>
  </p:clrMapOvr>
  <p:transition advClick="0" advTm="240000"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3E7C-6733-4D74-B482-B7C61D5F4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79851"/>
      </p:ext>
    </p:extLst>
  </p:cSld>
  <p:clrMapOvr>
    <a:masterClrMapping/>
  </p:clrMapOvr>
  <p:transition advClick="0" advTm="240000"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6F14-6D36-4D5A-B257-8670C1D80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3806"/>
      </p:ext>
    </p:extLst>
  </p:cSld>
  <p:clrMapOvr>
    <a:masterClrMapping/>
  </p:clrMapOvr>
  <p:transition advClick="0" advTm="24000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CB8E2-DD96-4D96-AB10-71640366E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54323"/>
      </p:ext>
    </p:extLst>
  </p:cSld>
  <p:clrMapOvr>
    <a:masterClrMapping/>
  </p:clrMapOvr>
  <p:transition advClick="0" advTm="240000"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2487F-378F-405C-9549-0188FCAC1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66196"/>
      </p:ext>
    </p:extLst>
  </p:cSld>
  <p:clrMapOvr>
    <a:masterClrMapping/>
  </p:clrMapOvr>
  <p:transition advClick="0" advTm="240000"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7C13-F710-43E3-871C-8DC46FC7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72675"/>
      </p:ext>
    </p:extLst>
  </p:cSld>
  <p:clrMapOvr>
    <a:masterClrMapping/>
  </p:clrMapOvr>
  <p:transition advClick="0" advTm="240000"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66843-A54C-47E8-82D5-EC9DFC486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2962"/>
      </p:ext>
    </p:extLst>
  </p:cSld>
  <p:clrMapOvr>
    <a:masterClrMapping/>
  </p:clrMapOvr>
  <p:transition advClick="0" advTm="240000">
    <p:zoom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6C46F-C84A-41DB-8403-61C7ADA2A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71685"/>
      </p:ext>
    </p:extLst>
  </p:cSld>
  <p:clrMapOvr>
    <a:masterClrMapping/>
  </p:clrMapOvr>
  <p:transition advClick="0" advTm="240000">
    <p:zoom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4CEA2-965D-450C-ABDB-E386DD27B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04762"/>
      </p:ext>
    </p:extLst>
  </p:cSld>
  <p:clrMapOvr>
    <a:masterClrMapping/>
  </p:clrMapOvr>
  <p:transition advClick="0" advTm="240000">
    <p:zoom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F8F18-8C99-484D-BFC9-6C27F2BE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34842"/>
      </p:ext>
    </p:extLst>
  </p:cSld>
  <p:clrMapOvr>
    <a:masterClrMapping/>
  </p:clrMapOvr>
  <p:transition advClick="0" advTm="240000">
    <p:zoom dir="in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8844-B132-491A-858C-FCBE80602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36361"/>
      </p:ext>
    </p:extLst>
  </p:cSld>
  <p:clrMapOvr>
    <a:masterClrMapping/>
  </p:clrMapOvr>
  <p:transition advClick="0" advTm="240000">
    <p:zoom dir="in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A5FF7-248A-4A3F-8FC4-56A1BF0EF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29185"/>
      </p:ext>
    </p:extLst>
  </p:cSld>
  <p:clrMapOvr>
    <a:masterClrMapping/>
  </p:clrMapOvr>
  <p:transition advClick="0" advTm="240000">
    <p:zoom dir="in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45B4-18CC-4561-AF47-73425A1A9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91778"/>
      </p:ext>
    </p:extLst>
  </p:cSld>
  <p:clrMapOvr>
    <a:masterClrMapping/>
  </p:clrMapOvr>
  <p:transition advClick="0" advTm="240000">
    <p:zoom dir="in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B2EC0-8963-4E4E-B387-1BA1FD927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33790"/>
      </p:ext>
    </p:extLst>
  </p:cSld>
  <p:clrMapOvr>
    <a:masterClrMapping/>
  </p:clrMapOvr>
  <p:transition advClick="0" advTm="24000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0DE98-D80C-4467-935E-A484A421A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40295"/>
      </p:ext>
    </p:extLst>
  </p:cSld>
  <p:clrMapOvr>
    <a:masterClrMapping/>
  </p:clrMapOvr>
  <p:transition advClick="0" advTm="240000"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F5954-47A2-4563-A0F9-AD34F0437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88349"/>
      </p:ext>
    </p:extLst>
  </p:cSld>
  <p:clrMapOvr>
    <a:masterClrMapping/>
  </p:clrMapOvr>
  <p:transition advClick="0" advTm="240000">
    <p:zoom dir="in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16FB3-14AE-4F7C-A717-0A181632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61369"/>
      </p:ext>
    </p:extLst>
  </p:cSld>
  <p:clrMapOvr>
    <a:masterClrMapping/>
  </p:clrMapOvr>
  <p:transition advClick="0" advTm="240000">
    <p:zoom dir="in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E4A40-9375-493F-9542-C9EAF4590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19919"/>
      </p:ext>
    </p:extLst>
  </p:cSld>
  <p:clrMapOvr>
    <a:masterClrMapping/>
  </p:clrMapOvr>
  <p:transition advClick="0" advTm="240000">
    <p:zoom dir="in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7CCD-DC30-4B74-B396-82AF4F75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83940"/>
      </p:ext>
    </p:extLst>
  </p:cSld>
  <p:clrMapOvr>
    <a:masterClrMapping/>
  </p:clrMapOvr>
  <p:transition advClick="0" advTm="240000">
    <p:zoom dir="in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A6B6-681D-4597-8ED2-4FC472230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2532"/>
      </p:ext>
    </p:extLst>
  </p:cSld>
  <p:clrMapOvr>
    <a:masterClrMapping/>
  </p:clrMapOvr>
  <p:transition advClick="0" advTm="240000">
    <p:zoom dir="in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D791B-FBD8-4B28-B87B-208C0D622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92748"/>
      </p:ext>
    </p:extLst>
  </p:cSld>
  <p:clrMapOvr>
    <a:masterClrMapping/>
  </p:clrMapOvr>
  <p:transition advClick="0" advTm="240000">
    <p:zoom dir="in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4CCBA-17CD-4234-8E30-B0F91AA6D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52532"/>
      </p:ext>
    </p:extLst>
  </p:cSld>
  <p:clrMapOvr>
    <a:masterClrMapping/>
  </p:clrMapOvr>
  <p:transition advClick="0" advTm="240000">
    <p:zoom dir="in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45786-DBCF-4994-9644-5082916F1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93007"/>
      </p:ext>
    </p:extLst>
  </p:cSld>
  <p:clrMapOvr>
    <a:masterClrMapping/>
  </p:clrMapOvr>
  <p:transition advClick="0" advTm="240000">
    <p:zoom dir="in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6052-94C3-4E13-AC9A-1E0F6346F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64143"/>
      </p:ext>
    </p:extLst>
  </p:cSld>
  <p:clrMapOvr>
    <a:masterClrMapping/>
  </p:clrMapOvr>
  <p:transition advClick="0" advTm="240000">
    <p:zoom dir="in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E540-B20E-41E0-9D34-256327E80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6348"/>
      </p:ext>
    </p:extLst>
  </p:cSld>
  <p:clrMapOvr>
    <a:masterClrMapping/>
  </p:clrMapOvr>
  <p:transition advClick="0" advTm="24000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11943-1101-4194-95FC-BEC7E3495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4641"/>
      </p:ext>
    </p:extLst>
  </p:cSld>
  <p:clrMapOvr>
    <a:masterClrMapping/>
  </p:clrMapOvr>
  <p:transition advClick="0" advTm="240000">
    <p:zoom dir="in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53ABB-A43D-459D-83F1-3444178C8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0324"/>
      </p:ext>
    </p:extLst>
  </p:cSld>
  <p:clrMapOvr>
    <a:masterClrMapping/>
  </p:clrMapOvr>
  <p:transition advClick="0" advTm="24000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21448-DC78-4B3A-8FFB-7CC5BB1D3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9821"/>
      </p:ext>
    </p:extLst>
  </p:cSld>
  <p:clrMapOvr>
    <a:masterClrMapping/>
  </p:clrMapOvr>
  <p:transition advClick="0" advTm="24000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F0232-1C51-46FA-98F6-E2E27B0F2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18944"/>
      </p:ext>
    </p:extLst>
  </p:cSld>
  <p:clrMapOvr>
    <a:masterClrMapping/>
  </p:clrMapOvr>
  <p:transition advClick="0" advTm="24000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8B163-F593-4964-9F63-3907D7168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75779"/>
      </p:ext>
    </p:extLst>
  </p:cSld>
  <p:clrMapOvr>
    <a:masterClrMapping/>
  </p:clrMapOvr>
  <p:transition advClick="0" advTm="24000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14EE-5C1D-4D4D-A0A0-98352D34D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5409"/>
      </p:ext>
    </p:extLst>
  </p:cSld>
  <p:clrMapOvr>
    <a:masterClrMapping/>
  </p:clrMapOvr>
  <p:transition advClick="0" advTm="24000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0F867-4484-4F3A-A87D-BE1E80255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5740"/>
      </p:ext>
    </p:extLst>
  </p:cSld>
  <p:clrMapOvr>
    <a:masterClrMapping/>
  </p:clrMapOvr>
  <p:transition advClick="0" advTm="24000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8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E7AAD0C-498C-4703-9FBB-9811BB153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  <p:sldLayoutId id="2147484126" r:id="rId12"/>
    <p:sldLayoutId id="2147484127" r:id="rId13"/>
    <p:sldLayoutId id="2147484128" r:id="rId14"/>
  </p:sldLayoutIdLst>
  <p:transition advClick="0" advTm="240000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98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  <p:sldLayoutId id="2147484141" r:id="rId13"/>
  </p:sldLayoutIdLst>
  <p:transition advClick="0" advTm="240000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D98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</p:sldLayoutIdLst>
  <p:transition advClick="0" advTm="240000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ottoman_emp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72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Fall of the Ottoman Empire and Conflict in SW Asia</a:t>
            </a:r>
          </a:p>
        </p:txBody>
      </p:sp>
    </p:spTree>
  </p:cSld>
  <p:clrMapOvr>
    <a:masterClrMapping/>
  </p:clrMapOvr>
  <p:transition advClick="0" advTm="8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Ottoman Empire’s Lands</a:t>
            </a:r>
          </a:p>
        </p:txBody>
      </p:sp>
      <p:pic>
        <p:nvPicPr>
          <p:cNvPr id="31747" name="Picture 2" descr="http://www.ottomansouvenir.com/img/Maps/Ottoman_Empire_Map_1359-1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50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Reasons for the Decline of an Empire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Ottomans’ technology begin to fall behind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Europe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When the Ottoman Empire reached it’s height, other empires attack the Ottomans and/or conflict arises within the Empire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Fighting causes the Empire to lose land</a:t>
            </a:r>
          </a:p>
        </p:txBody>
      </p:sp>
      <p:pic>
        <p:nvPicPr>
          <p:cNvPr id="32772" name="Picture 4" descr="arrow-dow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10874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 of Lost Ottoman Land </a:t>
            </a:r>
          </a:p>
        </p:txBody>
      </p:sp>
      <p:pic>
        <p:nvPicPr>
          <p:cNvPr id="33795" name="Picture 5" descr="Ottoman%20Empire,%20dec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18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800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Ottoman Empire &amp; WWI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371600"/>
            <a:ext cx="5257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Ottoman Empire enters WWI hoping to regain some of their lost empire.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Unfortunately, the Ottomans picked the </a:t>
            </a:r>
            <a:r>
              <a:rPr lang="en-US" sz="2400" i="1" dirty="0" smtClean="0"/>
              <a:t>losing </a:t>
            </a:r>
            <a:r>
              <a:rPr lang="en-US" sz="2400" dirty="0" smtClean="0"/>
              <a:t>side of the war.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 1917, when the war was over, France and Britain (who </a:t>
            </a:r>
            <a:r>
              <a:rPr lang="en-US" sz="2400" i="1" dirty="0" smtClean="0"/>
              <a:t>won </a:t>
            </a:r>
            <a:r>
              <a:rPr lang="en-US" sz="2400" dirty="0" smtClean="0"/>
              <a:t>the war) agreed on how to divide up the Ottoman Empire.</a:t>
            </a:r>
            <a:endParaRPr lang="en-US" dirty="0" smtClean="0"/>
          </a:p>
        </p:txBody>
      </p:sp>
      <p:pic>
        <p:nvPicPr>
          <p:cNvPr id="34820" name="Picture 8" descr="ottomans_co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33337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of WWI &amp; Partitioning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When the Ottomans and the rest of the Central Powers lost…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The government of the Ottoman Empire was ended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Turkey was created out of the (previously) Ottoman Empire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All the land that was under the control of the Ottomans was given to France and Britain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British and French partitioned (divided) the Middle East into countries: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THIS CREATES ARTIFICIAL POLITICAL BORDERS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DID NOT NECESSARILY REFLECT THE NATURAL DIVISIONS IN THE REGION – BLENDED ETHNIC &amp; RELIGIOUS GROUPS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New countries created include:  Iran, Iraq, &amp; Turkey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 advClick="0" advTm="24000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216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Default Design</vt:lpstr>
      <vt:lpstr>iRespondQuestionMaster</vt:lpstr>
      <vt:lpstr>iRespondGraphMaster</vt:lpstr>
      <vt:lpstr>Fall of the Ottoman Empire and Conflict in SW Asia</vt:lpstr>
      <vt:lpstr>Ottoman Empire’s Lands</vt:lpstr>
      <vt:lpstr>Reasons for the Decline of an Empire</vt:lpstr>
      <vt:lpstr>Map of Lost Ottoman Land </vt:lpstr>
      <vt:lpstr>         Ottoman Empire &amp; WWI</vt:lpstr>
      <vt:lpstr>Results of WWI &amp; Partitioning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&amp; Fall of the  Ottoman Empire</dc:title>
  <dc:creator>install</dc:creator>
  <cp:lastModifiedBy>Calloway, Kenneth R</cp:lastModifiedBy>
  <cp:revision>27</cp:revision>
  <dcterms:created xsi:type="dcterms:W3CDTF">2009-09-10T23:00:15Z</dcterms:created>
  <dcterms:modified xsi:type="dcterms:W3CDTF">2018-09-13T20:06:26Z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