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9" r:id="rId5"/>
    <p:sldId id="297" r:id="rId6"/>
    <p:sldId id="262" r:id="rId7"/>
    <p:sldId id="279" r:id="rId8"/>
    <p:sldId id="296" r:id="rId9"/>
    <p:sldId id="299" r:id="rId10"/>
    <p:sldId id="270" r:id="rId11"/>
    <p:sldId id="271" r:id="rId12"/>
    <p:sldId id="277" r:id="rId13"/>
    <p:sldId id="266" r:id="rId14"/>
    <p:sldId id="304" r:id="rId15"/>
    <p:sldId id="272" r:id="rId16"/>
    <p:sldId id="283" r:id="rId17"/>
    <p:sldId id="280" r:id="rId18"/>
    <p:sldId id="267" r:id="rId19"/>
    <p:sldId id="305" r:id="rId20"/>
    <p:sldId id="273" r:id="rId21"/>
    <p:sldId id="278" r:id="rId22"/>
    <p:sldId id="274" r:id="rId23"/>
    <p:sldId id="307" r:id="rId24"/>
    <p:sldId id="275" r:id="rId25"/>
    <p:sldId id="281" r:id="rId26"/>
    <p:sldId id="268" r:id="rId27"/>
    <p:sldId id="276" r:id="rId28"/>
    <p:sldId id="310" r:id="rId29"/>
    <p:sldId id="282" r:id="rId30"/>
    <p:sldId id="284" r:id="rId31"/>
    <p:sldId id="285" r:id="rId32"/>
    <p:sldId id="31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B01"/>
    <a:srgbClr val="AE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4BD838-22DD-41C2-9724-DEDDB2FBBE50}"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FDBCF-73C7-4899-A157-3D0D9E38FB05}" type="slidenum">
              <a:rPr lang="en-US" smtClean="0"/>
              <a:t>‹#›</a:t>
            </a:fld>
            <a:endParaRPr lang="en-US"/>
          </a:p>
        </p:txBody>
      </p:sp>
    </p:spTree>
    <p:extLst>
      <p:ext uri="{BB962C8B-B14F-4D97-AF65-F5344CB8AC3E}">
        <p14:creationId xmlns:p14="http://schemas.microsoft.com/office/powerpoint/2010/main" val="3796831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BD838-22DD-41C2-9724-DEDDB2FBBE50}"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FDBCF-73C7-4899-A157-3D0D9E38FB05}" type="slidenum">
              <a:rPr lang="en-US" smtClean="0"/>
              <a:t>‹#›</a:t>
            </a:fld>
            <a:endParaRPr lang="en-US"/>
          </a:p>
        </p:txBody>
      </p:sp>
    </p:spTree>
    <p:extLst>
      <p:ext uri="{BB962C8B-B14F-4D97-AF65-F5344CB8AC3E}">
        <p14:creationId xmlns:p14="http://schemas.microsoft.com/office/powerpoint/2010/main" val="1809524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BD838-22DD-41C2-9724-DEDDB2FBBE50}"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FDBCF-73C7-4899-A157-3D0D9E38FB05}" type="slidenum">
              <a:rPr lang="en-US" smtClean="0"/>
              <a:t>‹#›</a:t>
            </a:fld>
            <a:endParaRPr lang="en-US"/>
          </a:p>
        </p:txBody>
      </p:sp>
    </p:spTree>
    <p:extLst>
      <p:ext uri="{BB962C8B-B14F-4D97-AF65-F5344CB8AC3E}">
        <p14:creationId xmlns:p14="http://schemas.microsoft.com/office/powerpoint/2010/main" val="141471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BD838-22DD-41C2-9724-DEDDB2FBBE50}"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FDBCF-73C7-4899-A157-3D0D9E38FB05}" type="slidenum">
              <a:rPr lang="en-US" smtClean="0"/>
              <a:t>‹#›</a:t>
            </a:fld>
            <a:endParaRPr lang="en-US"/>
          </a:p>
        </p:txBody>
      </p:sp>
    </p:spTree>
    <p:extLst>
      <p:ext uri="{BB962C8B-B14F-4D97-AF65-F5344CB8AC3E}">
        <p14:creationId xmlns:p14="http://schemas.microsoft.com/office/powerpoint/2010/main" val="239109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4BD838-22DD-41C2-9724-DEDDB2FBBE50}"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FDBCF-73C7-4899-A157-3D0D9E38FB05}" type="slidenum">
              <a:rPr lang="en-US" smtClean="0"/>
              <a:t>‹#›</a:t>
            </a:fld>
            <a:endParaRPr lang="en-US"/>
          </a:p>
        </p:txBody>
      </p:sp>
    </p:spTree>
    <p:extLst>
      <p:ext uri="{BB962C8B-B14F-4D97-AF65-F5344CB8AC3E}">
        <p14:creationId xmlns:p14="http://schemas.microsoft.com/office/powerpoint/2010/main" val="379900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4BD838-22DD-41C2-9724-DEDDB2FBBE50}" type="datetimeFigureOut">
              <a:rPr lang="en-US" smtClean="0"/>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FDBCF-73C7-4899-A157-3D0D9E38FB05}" type="slidenum">
              <a:rPr lang="en-US" smtClean="0"/>
              <a:t>‹#›</a:t>
            </a:fld>
            <a:endParaRPr lang="en-US"/>
          </a:p>
        </p:txBody>
      </p:sp>
    </p:spTree>
    <p:extLst>
      <p:ext uri="{BB962C8B-B14F-4D97-AF65-F5344CB8AC3E}">
        <p14:creationId xmlns:p14="http://schemas.microsoft.com/office/powerpoint/2010/main" val="114859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4BD838-22DD-41C2-9724-DEDDB2FBBE50}" type="datetimeFigureOut">
              <a:rPr lang="en-US" smtClean="0"/>
              <a:t>8/2/2018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7FDBCF-73C7-4899-A157-3D0D9E38FB05}" type="slidenum">
              <a:rPr lang="en-US" smtClean="0"/>
              <a:t>‹#›</a:t>
            </a:fld>
            <a:endParaRPr lang="en-US"/>
          </a:p>
        </p:txBody>
      </p:sp>
    </p:spTree>
    <p:extLst>
      <p:ext uri="{BB962C8B-B14F-4D97-AF65-F5344CB8AC3E}">
        <p14:creationId xmlns:p14="http://schemas.microsoft.com/office/powerpoint/2010/main" val="76459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4BD838-22DD-41C2-9724-DEDDB2FBBE50}" type="datetimeFigureOut">
              <a:rPr lang="en-US" smtClean="0"/>
              <a:t>8/2/2018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7FDBCF-73C7-4899-A157-3D0D9E38FB05}" type="slidenum">
              <a:rPr lang="en-US" smtClean="0"/>
              <a:t>‹#›</a:t>
            </a:fld>
            <a:endParaRPr lang="en-US"/>
          </a:p>
        </p:txBody>
      </p:sp>
    </p:spTree>
    <p:extLst>
      <p:ext uri="{BB962C8B-B14F-4D97-AF65-F5344CB8AC3E}">
        <p14:creationId xmlns:p14="http://schemas.microsoft.com/office/powerpoint/2010/main" val="97659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BD838-22DD-41C2-9724-DEDDB2FBBE50}" type="datetimeFigureOut">
              <a:rPr lang="en-US" smtClean="0"/>
              <a:t>8/2/2018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7FDBCF-73C7-4899-A157-3D0D9E38FB05}" type="slidenum">
              <a:rPr lang="en-US" smtClean="0"/>
              <a:t>‹#›</a:t>
            </a:fld>
            <a:endParaRPr lang="en-US"/>
          </a:p>
        </p:txBody>
      </p:sp>
    </p:spTree>
    <p:extLst>
      <p:ext uri="{BB962C8B-B14F-4D97-AF65-F5344CB8AC3E}">
        <p14:creationId xmlns:p14="http://schemas.microsoft.com/office/powerpoint/2010/main" val="1151732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4BD838-22DD-41C2-9724-DEDDB2FBBE50}" type="datetimeFigureOut">
              <a:rPr lang="en-US" smtClean="0"/>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FDBCF-73C7-4899-A157-3D0D9E38FB05}" type="slidenum">
              <a:rPr lang="en-US" smtClean="0"/>
              <a:t>‹#›</a:t>
            </a:fld>
            <a:endParaRPr lang="en-US"/>
          </a:p>
        </p:txBody>
      </p:sp>
    </p:spTree>
    <p:extLst>
      <p:ext uri="{BB962C8B-B14F-4D97-AF65-F5344CB8AC3E}">
        <p14:creationId xmlns:p14="http://schemas.microsoft.com/office/powerpoint/2010/main" val="99960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4BD838-22DD-41C2-9724-DEDDB2FBBE50}" type="datetimeFigureOut">
              <a:rPr lang="en-US" smtClean="0"/>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FDBCF-73C7-4899-A157-3D0D9E38FB05}" type="slidenum">
              <a:rPr lang="en-US" smtClean="0"/>
              <a:t>‹#›</a:t>
            </a:fld>
            <a:endParaRPr lang="en-US"/>
          </a:p>
        </p:txBody>
      </p:sp>
    </p:spTree>
    <p:extLst>
      <p:ext uri="{BB962C8B-B14F-4D97-AF65-F5344CB8AC3E}">
        <p14:creationId xmlns:p14="http://schemas.microsoft.com/office/powerpoint/2010/main" val="2685989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BD838-22DD-41C2-9724-DEDDB2FBBE50}" type="datetimeFigureOut">
              <a:rPr lang="en-US" smtClean="0"/>
              <a:t>8/2/2018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FDBCF-73C7-4899-A157-3D0D9E38FB05}" type="slidenum">
              <a:rPr lang="en-US" smtClean="0"/>
              <a:t>‹#›</a:t>
            </a:fld>
            <a:endParaRPr lang="en-US"/>
          </a:p>
        </p:txBody>
      </p:sp>
    </p:spTree>
    <p:extLst>
      <p:ext uri="{BB962C8B-B14F-4D97-AF65-F5344CB8AC3E}">
        <p14:creationId xmlns:p14="http://schemas.microsoft.com/office/powerpoint/2010/main" val="1065841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833" y="268217"/>
            <a:ext cx="10044333" cy="6321565"/>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800866" y="1045413"/>
            <a:ext cx="6590266" cy="3785652"/>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9EB01"/>
                </a:solidFill>
                <a:effectLst>
                  <a:glow rad="63500">
                    <a:schemeClr val="accent4">
                      <a:satMod val="175000"/>
                      <a:alpha val="40000"/>
                    </a:schemeClr>
                  </a:glow>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Asia’s</a:t>
            </a:r>
          </a:p>
          <a:p>
            <a:pPr algn="ctr"/>
            <a:r>
              <a:rPr lang="en-US" sz="8000" b="1" dirty="0">
                <a:ln w="10160">
                  <a:solidFill>
                    <a:sysClr val="windowText" lastClr="000000"/>
                  </a:solidFill>
                  <a:prstDash val="solid"/>
                </a:ln>
                <a:solidFill>
                  <a:srgbClr val="F9EB01"/>
                </a:solidFill>
                <a:effectLst>
                  <a:glow rad="63500">
                    <a:schemeClr val="accent4">
                      <a:satMod val="175000"/>
                      <a:alpha val="40000"/>
                    </a:schemeClr>
                  </a:glow>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Population</a:t>
            </a:r>
          </a:p>
          <a:p>
            <a:pPr algn="ctr"/>
            <a:r>
              <a:rPr lang="en-US" sz="8000" b="1" dirty="0">
                <a:ln w="10160">
                  <a:solidFill>
                    <a:sysClr val="windowText" lastClr="000000"/>
                  </a:solidFill>
                  <a:prstDash val="solid"/>
                </a:ln>
                <a:solidFill>
                  <a:srgbClr val="F9EB01"/>
                </a:solidFill>
                <a:effectLst>
                  <a:glow rad="63500">
                    <a:schemeClr val="accent4">
                      <a:satMod val="175000"/>
                      <a:alpha val="40000"/>
                    </a:schemeClr>
                  </a:glow>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Distribution</a:t>
            </a:r>
            <a:endParaRPr lang="en-US" sz="8000" b="1" cap="none" spc="0" dirty="0">
              <a:ln w="10160">
                <a:solidFill>
                  <a:sysClr val="windowText" lastClr="000000"/>
                </a:solidFill>
                <a:prstDash val="solid"/>
              </a:ln>
              <a:solidFill>
                <a:srgbClr val="F9EB01"/>
              </a:solidFill>
              <a:effectLst>
                <a:glow rad="63500">
                  <a:schemeClr val="accent4">
                    <a:satMod val="175000"/>
                    <a:alpha val="40000"/>
                  </a:schemeClr>
                </a:glow>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endParaRPr>
          </a:p>
        </p:txBody>
      </p:sp>
      <p:sp>
        <p:nvSpPr>
          <p:cNvPr id="9" name="TextBox 8"/>
          <p:cNvSpPr txBox="1"/>
          <p:nvPr/>
        </p:nvSpPr>
        <p:spPr>
          <a:xfrm>
            <a:off x="1702190" y="4831065"/>
            <a:ext cx="8707901" cy="800219"/>
          </a:xfrm>
          <a:prstGeom prst="rect">
            <a:avLst/>
          </a:prstGeom>
          <a:noFill/>
        </p:spPr>
        <p:txBody>
          <a:bodyPr wrap="square" rtlCol="0">
            <a:spAutoFit/>
          </a:bodyPr>
          <a:lstStyle/>
          <a:p>
            <a:pPr algn="ctr"/>
            <a:r>
              <a:rPr lang="en-US" sz="2300" dirty="0">
                <a:solidFill>
                  <a:schemeClr val="bg1"/>
                </a:solidFill>
                <a:latin typeface="KBScaredStraight" panose="02000603000000000000" pitchFamily="2" charset="0"/>
                <a:ea typeface="KBScaredStraight" panose="02000603000000000000" pitchFamily="2" charset="0"/>
              </a:rPr>
              <a:t>The Impact of Climate, Location,</a:t>
            </a:r>
          </a:p>
          <a:p>
            <a:pPr algn="ctr"/>
            <a:r>
              <a:rPr lang="en-US" sz="2300" dirty="0">
                <a:solidFill>
                  <a:schemeClr val="bg1"/>
                </a:solidFill>
                <a:latin typeface="KBScaredStraight" panose="02000603000000000000" pitchFamily="2" charset="0"/>
                <a:ea typeface="KBScaredStraight" panose="02000603000000000000" pitchFamily="2" charset="0"/>
              </a:rPr>
              <a:t>Physical Characteristics, &amp; Natural Resources</a:t>
            </a:r>
          </a:p>
        </p:txBody>
      </p:sp>
    </p:spTree>
    <p:extLst>
      <p:ext uri="{BB962C8B-B14F-4D97-AF65-F5344CB8AC3E}">
        <p14:creationId xmlns:p14="http://schemas.microsoft.com/office/powerpoint/2010/main" val="408175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799" y="-27427"/>
            <a:ext cx="10058400" cy="6858000"/>
          </a:xfrm>
          <a:prstGeom prst="rect">
            <a:avLst/>
          </a:prstGeom>
          <a:solidFill>
            <a:srgbClr val="AEAFA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67666" y="0"/>
            <a:ext cx="4456669"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9EB01"/>
                </a:solidFill>
                <a:effectLst>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Climate</a:t>
            </a:r>
          </a:p>
        </p:txBody>
      </p:sp>
      <p:sp>
        <p:nvSpPr>
          <p:cNvPr id="9" name="TextBox 8"/>
          <p:cNvSpPr txBox="1"/>
          <p:nvPr/>
        </p:nvSpPr>
        <p:spPr>
          <a:xfrm>
            <a:off x="1066799" y="1137507"/>
            <a:ext cx="9929445" cy="6986528"/>
          </a:xfrm>
          <a:prstGeom prst="rect">
            <a:avLst/>
          </a:prstGeom>
          <a:noFill/>
        </p:spPr>
        <p:txBody>
          <a:bodyPr wrap="square" rtlCol="0">
            <a:spAutoFit/>
          </a:bodyPr>
          <a:lstStyle/>
          <a:p>
            <a:pPr marL="571500" indent="-57150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India has many types of climates. </a:t>
            </a:r>
          </a:p>
          <a:p>
            <a:pPr marL="1028700" lvl="1" indent="-57150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Snow and ice cover the mountains in the north.</a:t>
            </a:r>
          </a:p>
          <a:p>
            <a:pPr marL="1028700" lvl="1" indent="-57150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A large desert area borders Pakistan.</a:t>
            </a:r>
          </a:p>
          <a:p>
            <a:pPr marL="1028700" lvl="1" indent="-57150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The Ganges Plain is humid and almost tropical.</a:t>
            </a:r>
          </a:p>
          <a:p>
            <a:pPr marL="1028700" lvl="1" indent="-57150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The Deccan Plateau in the higher center of the country is more moderate.</a:t>
            </a:r>
          </a:p>
          <a:p>
            <a:pPr marL="1028700" lvl="1" indent="-57150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There is a subtropical coastal plain along the Indian Ocean.</a:t>
            </a:r>
          </a:p>
          <a:p>
            <a:pPr marL="1028700" lvl="1" indent="-571500">
              <a:buFont typeface="Arial" panose="020B0604020202020204" pitchFamily="34" charset="0"/>
              <a:buChar char="•"/>
            </a:pPr>
            <a:endParaRPr lang="en-US" sz="2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India’s climate is shaped by unpredictable monsoons that blow hot, dry air across the continent during the winter.</a:t>
            </a:r>
          </a:p>
          <a:p>
            <a:pPr marL="1028700" lvl="1" indent="-57150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During spring and summer, the winds bring heavy rains from the ocean.</a:t>
            </a: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545706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799" y="-27427"/>
            <a:ext cx="10058400" cy="6858000"/>
          </a:xfrm>
          <a:prstGeom prst="rect">
            <a:avLst/>
          </a:prstGeom>
          <a:solidFill>
            <a:srgbClr val="AEAFA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37636" y="0"/>
            <a:ext cx="4916731"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9EB01"/>
                </a:solidFill>
                <a:effectLst>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Location</a:t>
            </a:r>
          </a:p>
        </p:txBody>
      </p:sp>
      <p:sp>
        <p:nvSpPr>
          <p:cNvPr id="9" name="TextBox 8"/>
          <p:cNvSpPr txBox="1"/>
          <p:nvPr/>
        </p:nvSpPr>
        <p:spPr>
          <a:xfrm>
            <a:off x="1066799" y="1137507"/>
            <a:ext cx="9929445" cy="5816977"/>
          </a:xfrm>
          <a:prstGeom prst="rect">
            <a:avLst/>
          </a:prstGeom>
          <a:noFill/>
        </p:spPr>
        <p:txBody>
          <a:bodyPr wrap="square" rtlCol="0">
            <a:spAutoFit/>
          </a:bodyPr>
          <a:lstStyle/>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India is separated from the rest of Asia by three mountain ranges.</a:t>
            </a:r>
          </a:p>
          <a:p>
            <a:pPr marL="571500" indent="-5715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South of the mountains, most of India is a broad plain between the Indus and Ganges rivers.</a:t>
            </a:r>
          </a:p>
          <a:p>
            <a:pPr marL="1028700" lvl="1"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land here is very fertile, which is good because most of India’s people rely on farming and other agricultural work.</a:t>
            </a:r>
          </a:p>
          <a:p>
            <a:pPr marL="1028700" lvl="1" indent="-5715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Most of India’s large cities are located along the Ganges River or near the coast.</a:t>
            </a:r>
          </a:p>
          <a:p>
            <a:pPr marL="571500" indent="-5715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Fewer people live in the high center of the country on the Deccan plateau.</a:t>
            </a:r>
          </a:p>
        </p:txBody>
      </p:sp>
    </p:spTree>
    <p:extLst>
      <p:ext uri="{BB962C8B-B14F-4D97-AF65-F5344CB8AC3E}">
        <p14:creationId xmlns:p14="http://schemas.microsoft.com/office/powerpoint/2010/main" val="1196417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799" y="-27427"/>
            <a:ext cx="10058400" cy="6858000"/>
          </a:xfrm>
          <a:prstGeom prst="rect">
            <a:avLst/>
          </a:prstGeom>
          <a:solidFill>
            <a:srgbClr val="AEAFA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2045" y="0"/>
            <a:ext cx="10207923"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9EB01"/>
                </a:solidFill>
                <a:effectLst>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Natural Resources</a:t>
            </a:r>
          </a:p>
        </p:txBody>
      </p:sp>
      <p:sp>
        <p:nvSpPr>
          <p:cNvPr id="9" name="TextBox 8"/>
          <p:cNvSpPr txBox="1"/>
          <p:nvPr/>
        </p:nvSpPr>
        <p:spPr>
          <a:xfrm>
            <a:off x="1066799" y="1312461"/>
            <a:ext cx="9929445" cy="4832092"/>
          </a:xfrm>
          <a:prstGeom prst="rect">
            <a:avLst/>
          </a:prstGeom>
          <a:noFill/>
        </p:spPr>
        <p:txBody>
          <a:bodyPr wrap="square" rtlCol="0">
            <a:spAutoFit/>
          </a:bodyPr>
          <a:lstStyle/>
          <a:p>
            <a:pPr marL="457200" indent="-4572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About half of India’s land is arable, and most Indians work in agriculture. </a:t>
            </a:r>
          </a:p>
          <a:p>
            <a:pPr marL="914400" lvl="1" indent="-4572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India’s fertile land and ample water supply are its most valuable resources.</a:t>
            </a:r>
          </a:p>
          <a:p>
            <a:pPr lvl="1"/>
            <a:endParaRPr lang="en-US" sz="36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India has the fourth-largest coal reserves in the world.</a:t>
            </a: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58127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857" y="1681162"/>
            <a:ext cx="8000285" cy="4075693"/>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871401" y="2228671"/>
            <a:ext cx="6449201" cy="2400657"/>
          </a:xfrm>
          <a:prstGeom prst="rect">
            <a:avLst/>
          </a:prstGeom>
          <a:noFill/>
        </p:spPr>
        <p:txBody>
          <a:bodyPr wrap="none" lIns="91440" tIns="45720" rIns="91440" bIns="45720">
            <a:spAutoFit/>
          </a:bodyPr>
          <a:lstStyle/>
          <a:p>
            <a:pPr algn="ctr"/>
            <a:r>
              <a:rPr lang="en-US" sz="15000" b="1" cap="none" spc="0" dirty="0">
                <a:ln w="10160">
                  <a:solidFill>
                    <a:sysClr val="windowText" lastClr="000000"/>
                  </a:solidFill>
                  <a:prstDash val="solid"/>
                </a:ln>
                <a:solidFill>
                  <a:srgbClr val="F9EB01"/>
                </a:solidFill>
                <a:effectLst>
                  <a:glow rad="101600">
                    <a:schemeClr val="accent4">
                      <a:satMod val="175000"/>
                      <a:alpha val="40000"/>
                    </a:schemeClr>
                  </a:glow>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Japan</a:t>
            </a:r>
          </a:p>
        </p:txBody>
      </p:sp>
      <p:sp>
        <p:nvSpPr>
          <p:cNvPr id="7" name="TextBox 6"/>
          <p:cNvSpPr txBox="1"/>
          <p:nvPr/>
        </p:nvSpPr>
        <p:spPr>
          <a:xfrm>
            <a:off x="3442951" y="4984108"/>
            <a:ext cx="5306096" cy="523220"/>
          </a:xfrm>
          <a:prstGeom prst="rect">
            <a:avLst/>
          </a:prstGeom>
          <a:noFill/>
        </p:spPr>
        <p:txBody>
          <a:bodyPr wrap="square" rtlCol="0">
            <a:spAutoFit/>
          </a:bodyPr>
          <a:lstStyle/>
          <a:p>
            <a:pPr algn="ctr"/>
            <a:r>
              <a:rPr lang="en-US" sz="2800" dirty="0">
                <a:solidFill>
                  <a:schemeClr val="bg1"/>
                </a:solidFill>
                <a:latin typeface="KBScaredStraight" panose="02000603000000000000" pitchFamily="2" charset="0"/>
                <a:ea typeface="KBScaredStraight" panose="02000603000000000000" pitchFamily="2" charset="0"/>
              </a:rPr>
              <a:t>Population: 127,253,075</a:t>
            </a:r>
          </a:p>
        </p:txBody>
      </p:sp>
    </p:spTree>
    <p:extLst>
      <p:ext uri="{BB962C8B-B14F-4D97-AF65-F5344CB8AC3E}">
        <p14:creationId xmlns:p14="http://schemas.microsoft.com/office/powerpoint/2010/main" val="1542894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solidFill>
            <a:srgbClr val="F9EB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070" y="0"/>
            <a:ext cx="10313859" cy="6858000"/>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830686" y="37962"/>
            <a:ext cx="6420119" cy="523220"/>
          </a:xfrm>
          <a:prstGeom prst="rect">
            <a:avLst/>
          </a:prstGeom>
          <a:noFill/>
        </p:spPr>
        <p:txBody>
          <a:bodyPr wrap="square" rtlCol="0">
            <a:spAutoFit/>
          </a:bodyPr>
          <a:lstStyle/>
          <a:p>
            <a:pPr algn="ctr"/>
            <a:r>
              <a:rPr lang="en-US" sz="2800" dirty="0">
                <a:solidFill>
                  <a:schemeClr val="bg1"/>
                </a:solidFill>
                <a:latin typeface="KBScaredStraight" panose="02000603000000000000" pitchFamily="2" charset="0"/>
                <a:ea typeface="KBScaredStraight" panose="02000603000000000000" pitchFamily="2" charset="0"/>
              </a:rPr>
              <a:t>Tokyo – World’s Largest Megacity</a:t>
            </a:r>
          </a:p>
        </p:txBody>
      </p:sp>
    </p:spTree>
    <p:extLst>
      <p:ext uri="{BB962C8B-B14F-4D97-AF65-F5344CB8AC3E}">
        <p14:creationId xmlns:p14="http://schemas.microsoft.com/office/powerpoint/2010/main" val="2311720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799" y="-27427"/>
            <a:ext cx="10058400" cy="6858000"/>
          </a:xfrm>
          <a:prstGeom prst="rect">
            <a:avLst/>
          </a:prstGeom>
          <a:solidFill>
            <a:srgbClr val="AEAFA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67666" y="0"/>
            <a:ext cx="4456669"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9EB01"/>
                </a:solidFill>
                <a:effectLst>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Climate</a:t>
            </a:r>
          </a:p>
        </p:txBody>
      </p:sp>
      <p:sp>
        <p:nvSpPr>
          <p:cNvPr id="9" name="TextBox 8"/>
          <p:cNvSpPr txBox="1"/>
          <p:nvPr/>
        </p:nvSpPr>
        <p:spPr>
          <a:xfrm>
            <a:off x="1066799" y="1137507"/>
            <a:ext cx="9929445" cy="6986528"/>
          </a:xfrm>
          <a:prstGeom prst="rect">
            <a:avLst/>
          </a:prstGeom>
          <a:noFill/>
        </p:spPr>
        <p:txBody>
          <a:bodyPr wrap="square" rtlCol="0">
            <a:spAutoFit/>
          </a:bodyPr>
          <a:lstStyle/>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Japan is an island country on the far eastern edge of Asia whose climate is affected by ocean currents.</a:t>
            </a: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Japan Current brings warm water to the southern and eastern coasts, while the </a:t>
            </a:r>
            <a:r>
              <a:rPr lang="en-US" sz="2800" dirty="0" err="1">
                <a:latin typeface="KBScaredStraight" panose="02000603000000000000" pitchFamily="2" charset="0"/>
                <a:ea typeface="KBScaredStraight" panose="02000603000000000000" pitchFamily="2" charset="0"/>
              </a:rPr>
              <a:t>Oyashio</a:t>
            </a:r>
            <a:r>
              <a:rPr lang="en-US" sz="2800" dirty="0">
                <a:latin typeface="KBScaredStraight" panose="02000603000000000000" pitchFamily="2" charset="0"/>
                <a:ea typeface="KBScaredStraight" panose="02000603000000000000" pitchFamily="2" charset="0"/>
              </a:rPr>
              <a:t> Current cools the northern coast.</a:t>
            </a: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warmer parts of Japan have longer growing seasons for farming, and the cooler north is good for fishing.</a:t>
            </a: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Japan experiences monsoons and typhoons.</a:t>
            </a: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19505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799" y="-27427"/>
            <a:ext cx="10058400" cy="6858000"/>
          </a:xfrm>
          <a:prstGeom prst="rect">
            <a:avLst/>
          </a:prstGeom>
          <a:solidFill>
            <a:srgbClr val="AEAFA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37636" y="0"/>
            <a:ext cx="4916731"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9EB01"/>
                </a:solidFill>
                <a:effectLst>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Location</a:t>
            </a:r>
          </a:p>
        </p:txBody>
      </p:sp>
      <p:sp>
        <p:nvSpPr>
          <p:cNvPr id="9" name="TextBox 8"/>
          <p:cNvSpPr txBox="1"/>
          <p:nvPr/>
        </p:nvSpPr>
        <p:spPr>
          <a:xfrm>
            <a:off x="1066799" y="1137507"/>
            <a:ext cx="9929445" cy="5693866"/>
          </a:xfrm>
          <a:prstGeom prst="rect">
            <a:avLst/>
          </a:prstGeom>
          <a:noFill/>
        </p:spPr>
        <p:txBody>
          <a:bodyPr wrap="square" rtlCol="0">
            <a:spAutoFit/>
          </a:bodyPr>
          <a:lstStyle/>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Almost 80% of Japan is covered with mountains, which leaves a very small percentage of land available for farming.</a:t>
            </a: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There are many volcanoes in Japan, which often cause earthquakes.</a:t>
            </a:r>
          </a:p>
          <a:p>
            <a:pPr marL="1028700" lvl="1"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Some parts of the country have developed hot springs around the volcanic areas, and others use the heat to warm water for people to use.</a:t>
            </a:r>
          </a:p>
          <a:p>
            <a:pPr marL="1028700" lvl="1"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Much of Japan’s population is crowded into cities. </a:t>
            </a:r>
          </a:p>
          <a:p>
            <a:pPr marL="1028700" lvl="1"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Tokyo is the most crowded urban area in the world.</a:t>
            </a:r>
          </a:p>
        </p:txBody>
      </p:sp>
    </p:spTree>
    <p:extLst>
      <p:ext uri="{BB962C8B-B14F-4D97-AF65-F5344CB8AC3E}">
        <p14:creationId xmlns:p14="http://schemas.microsoft.com/office/powerpoint/2010/main" val="586582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799" y="-27427"/>
            <a:ext cx="10058400" cy="6858000"/>
          </a:xfrm>
          <a:prstGeom prst="rect">
            <a:avLst/>
          </a:prstGeom>
          <a:solidFill>
            <a:srgbClr val="AEAFA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2045" y="0"/>
            <a:ext cx="10207923"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9EB01"/>
                </a:solidFill>
                <a:effectLst>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Natural Resources</a:t>
            </a:r>
          </a:p>
        </p:txBody>
      </p:sp>
      <p:sp>
        <p:nvSpPr>
          <p:cNvPr id="9" name="TextBox 8"/>
          <p:cNvSpPr txBox="1"/>
          <p:nvPr/>
        </p:nvSpPr>
        <p:spPr>
          <a:xfrm>
            <a:off x="1066799" y="1137507"/>
            <a:ext cx="9929445" cy="6370975"/>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Japan has practically no natural resources.</a:t>
            </a:r>
          </a:p>
          <a:p>
            <a:pPr marL="1028700" lvl="1"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Much of the land is not arable, so the majority of Japan’s food must be imported.</a:t>
            </a:r>
          </a:p>
          <a:p>
            <a:pPr marL="1028700" lvl="1"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 country must depend on industry and trade to supply its population with the goods they need.</a:t>
            </a:r>
          </a:p>
          <a:p>
            <a:pPr marL="571500" indent="-5715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Japan does, however, have a strong fishing industry.</a:t>
            </a:r>
          </a:p>
          <a:p>
            <a:pPr marL="1028700" lvl="1"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It is actually the world’s top fishing country, with China in second.</a:t>
            </a: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572313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857" y="1681162"/>
            <a:ext cx="8000285" cy="4101451"/>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3958678" y="1843950"/>
            <a:ext cx="4282262" cy="3170099"/>
          </a:xfrm>
          <a:prstGeom prst="rect">
            <a:avLst/>
          </a:prstGeom>
          <a:noFill/>
        </p:spPr>
        <p:txBody>
          <a:bodyPr wrap="none" lIns="91440" tIns="45720" rIns="91440" bIns="45720">
            <a:spAutoFit/>
          </a:bodyPr>
          <a:lstStyle/>
          <a:p>
            <a:pPr algn="ctr"/>
            <a:r>
              <a:rPr lang="en-US" sz="10000" b="1" cap="none" spc="0" dirty="0">
                <a:ln w="10160">
                  <a:solidFill>
                    <a:sysClr val="windowText" lastClr="000000"/>
                  </a:solidFill>
                  <a:prstDash val="solid"/>
                </a:ln>
                <a:solidFill>
                  <a:srgbClr val="F9EB01"/>
                </a:solidFill>
                <a:effectLst>
                  <a:glow rad="101600">
                    <a:schemeClr val="accent4">
                      <a:satMod val="175000"/>
                      <a:alpha val="40000"/>
                    </a:schemeClr>
                  </a:glow>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North</a:t>
            </a:r>
          </a:p>
          <a:p>
            <a:pPr algn="ctr"/>
            <a:r>
              <a:rPr lang="en-US" sz="10000" b="1" dirty="0">
                <a:ln w="10160">
                  <a:solidFill>
                    <a:sysClr val="windowText" lastClr="000000"/>
                  </a:solidFill>
                  <a:prstDash val="solid"/>
                </a:ln>
                <a:solidFill>
                  <a:srgbClr val="F9EB01"/>
                </a:solidFill>
                <a:effectLst>
                  <a:glow rad="101600">
                    <a:schemeClr val="accent4">
                      <a:satMod val="175000"/>
                      <a:alpha val="40000"/>
                    </a:schemeClr>
                  </a:glow>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Korea</a:t>
            </a:r>
            <a:endParaRPr lang="en-US" sz="10000" b="1" cap="none" spc="0" dirty="0">
              <a:ln w="10160">
                <a:solidFill>
                  <a:sysClr val="windowText" lastClr="000000"/>
                </a:solidFill>
                <a:prstDash val="solid"/>
              </a:ln>
              <a:solidFill>
                <a:srgbClr val="F9EB01"/>
              </a:solidFill>
              <a:effectLst>
                <a:glow rad="101600">
                  <a:schemeClr val="accent4">
                    <a:satMod val="175000"/>
                    <a:alpha val="40000"/>
                  </a:schemeClr>
                </a:glow>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endParaRPr>
          </a:p>
        </p:txBody>
      </p:sp>
      <p:sp>
        <p:nvSpPr>
          <p:cNvPr id="7" name="TextBox 6"/>
          <p:cNvSpPr txBox="1"/>
          <p:nvPr/>
        </p:nvSpPr>
        <p:spPr>
          <a:xfrm>
            <a:off x="3470856" y="5088265"/>
            <a:ext cx="5306096" cy="523220"/>
          </a:xfrm>
          <a:prstGeom prst="rect">
            <a:avLst/>
          </a:prstGeom>
          <a:noFill/>
        </p:spPr>
        <p:txBody>
          <a:bodyPr wrap="square" rtlCol="0">
            <a:spAutoFit/>
          </a:bodyPr>
          <a:lstStyle/>
          <a:p>
            <a:pPr algn="ctr"/>
            <a:r>
              <a:rPr lang="en-US" sz="2800" dirty="0">
                <a:solidFill>
                  <a:schemeClr val="bg1"/>
                </a:solidFill>
                <a:latin typeface="KBScaredStraight" panose="02000603000000000000" pitchFamily="2" charset="0"/>
                <a:ea typeface="KBScaredStraight" panose="02000603000000000000" pitchFamily="2" charset="0"/>
              </a:rPr>
              <a:t>Population: 24,720,407</a:t>
            </a:r>
          </a:p>
        </p:txBody>
      </p:sp>
    </p:spTree>
    <p:extLst>
      <p:ext uri="{BB962C8B-B14F-4D97-AF65-F5344CB8AC3E}">
        <p14:creationId xmlns:p14="http://schemas.microsoft.com/office/powerpoint/2010/main" val="2087980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solidFill>
            <a:srgbClr val="F9EB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524" y="1524"/>
            <a:ext cx="9140952" cy="6854952"/>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1635617" y="37962"/>
            <a:ext cx="8899301" cy="523220"/>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Pyongyang, North Korea’s Capital</a:t>
            </a:r>
          </a:p>
        </p:txBody>
      </p:sp>
    </p:spTree>
    <p:extLst>
      <p:ext uri="{BB962C8B-B14F-4D97-AF65-F5344CB8AC3E}">
        <p14:creationId xmlns:p14="http://schemas.microsoft.com/office/powerpoint/2010/main" val="2788798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5869171"/>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KG Second Chances Solid" panose="02000000000000000000" pitchFamily="2" charset="0"/>
              </a:rPr>
              <a:t>Standards</a:t>
            </a:r>
          </a:p>
          <a:p>
            <a:endParaRPr lang="en-US" sz="2000" b="1" dirty="0"/>
          </a:p>
          <a:p>
            <a:r>
              <a:rPr lang="en-US" sz="2800" b="1" dirty="0">
                <a:latin typeface="KBScaredStraight" panose="02000603000000000000" pitchFamily="2" charset="0"/>
                <a:ea typeface="KBScaredStraight" panose="02000603000000000000" pitchFamily="2" charset="0"/>
              </a:rPr>
              <a:t>SS7G11 The student will explain the impact of location, climate, physical characteristics, distribution of natural resources, and population distribution on Southern and Eastern Asia. </a:t>
            </a:r>
            <a:endParaRPr lang="en-US" sz="2800" dirty="0">
              <a:latin typeface="KBScaredStraight" panose="02000603000000000000" pitchFamily="2" charset="0"/>
              <a:ea typeface="KBScaredStraight" panose="02000603000000000000" pitchFamily="2" charset="0"/>
            </a:endParaRPr>
          </a:p>
          <a:p>
            <a:r>
              <a:rPr lang="en-US" sz="2800" dirty="0">
                <a:latin typeface="KBScaredStraight" panose="02000603000000000000" pitchFamily="2" charset="0"/>
                <a:ea typeface="KBScaredStraight" panose="02000603000000000000" pitchFamily="2" charset="0"/>
              </a:rPr>
              <a:t>a. Describe the impact climate and location has on population distribution in Southern and Eastern Asia. </a:t>
            </a:r>
          </a:p>
          <a:p>
            <a:r>
              <a:rPr lang="en-US" sz="2800" dirty="0">
                <a:latin typeface="KBScaredStraight" panose="02000603000000000000" pitchFamily="2" charset="0"/>
                <a:ea typeface="KBScaredStraight" panose="02000603000000000000" pitchFamily="2" charset="0"/>
              </a:rPr>
              <a:t>b. Describe how the mountain, desert, and water features of Southern and Eastern Asia have affected the population in terms of where people live, the types of work they do, and how they travel. </a:t>
            </a:r>
          </a:p>
          <a:p>
            <a:endParaRPr lang="en-US" sz="2800" dirty="0"/>
          </a:p>
        </p:txBody>
      </p:sp>
    </p:spTree>
    <p:extLst>
      <p:ext uri="{BB962C8B-B14F-4D97-AF65-F5344CB8AC3E}">
        <p14:creationId xmlns:p14="http://schemas.microsoft.com/office/powerpoint/2010/main" val="4185989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799" y="-27427"/>
            <a:ext cx="10058400" cy="6858000"/>
          </a:xfrm>
          <a:prstGeom prst="rect">
            <a:avLst/>
          </a:prstGeom>
          <a:solidFill>
            <a:srgbClr val="AEAFA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8415" y="0"/>
            <a:ext cx="10495182"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9EB01"/>
                </a:solidFill>
                <a:effectLst>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Climate &amp; Location</a:t>
            </a:r>
          </a:p>
        </p:txBody>
      </p:sp>
      <p:sp>
        <p:nvSpPr>
          <p:cNvPr id="9" name="TextBox 8"/>
          <p:cNvSpPr txBox="1"/>
          <p:nvPr/>
        </p:nvSpPr>
        <p:spPr>
          <a:xfrm>
            <a:off x="1066799" y="1137507"/>
            <a:ext cx="9929445" cy="7294305"/>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North Korea has short summers and long, cold winters.</a:t>
            </a:r>
          </a:p>
          <a:p>
            <a:pPr marL="571500" indent="-5715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 land is mountainous and is not as heavily populated as South Korea. </a:t>
            </a:r>
          </a:p>
          <a:p>
            <a:pPr marL="1028700" lvl="1"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 mountains of North Korea have caused it to have less success with agriculture than others in the region.</a:t>
            </a:r>
          </a:p>
          <a:p>
            <a:pPr marL="1028700" lvl="1" indent="-5715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Most of the people live along the western half of the country where farming is more successful.</a:t>
            </a: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013851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799" y="-27427"/>
            <a:ext cx="10058400" cy="6858000"/>
          </a:xfrm>
          <a:prstGeom prst="rect">
            <a:avLst/>
          </a:prstGeom>
          <a:solidFill>
            <a:srgbClr val="AEAFA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2046" y="0"/>
            <a:ext cx="10207923"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9EB01"/>
                </a:solidFill>
                <a:effectLst>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Natural Resources</a:t>
            </a:r>
          </a:p>
        </p:txBody>
      </p:sp>
      <p:sp>
        <p:nvSpPr>
          <p:cNvPr id="9" name="TextBox 8"/>
          <p:cNvSpPr txBox="1"/>
          <p:nvPr/>
        </p:nvSpPr>
        <p:spPr>
          <a:xfrm>
            <a:off x="1066799" y="1137507"/>
            <a:ext cx="9929445" cy="5201424"/>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There are fast-flowing rivers in the mountains where North Koreans have developed hydroelectric power plants.</a:t>
            </a:r>
          </a:p>
          <a:p>
            <a:pPr marL="571500" indent="-5715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 country earns a profit from mining coal and other minerals like iron and copper.</a:t>
            </a: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393863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857" y="1681163"/>
            <a:ext cx="8000285" cy="4140088"/>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3958678" y="1843950"/>
            <a:ext cx="4282262" cy="3170099"/>
          </a:xfrm>
          <a:prstGeom prst="rect">
            <a:avLst/>
          </a:prstGeom>
          <a:noFill/>
        </p:spPr>
        <p:txBody>
          <a:bodyPr wrap="none" lIns="91440" tIns="45720" rIns="91440" bIns="45720">
            <a:spAutoFit/>
          </a:bodyPr>
          <a:lstStyle/>
          <a:p>
            <a:pPr algn="ctr"/>
            <a:r>
              <a:rPr lang="en-US" sz="10000" b="1" cap="none" spc="0" dirty="0">
                <a:ln w="10160">
                  <a:solidFill>
                    <a:sysClr val="windowText" lastClr="000000"/>
                  </a:solidFill>
                  <a:prstDash val="solid"/>
                </a:ln>
                <a:solidFill>
                  <a:srgbClr val="F9EB01"/>
                </a:solidFill>
                <a:effectLst>
                  <a:glow rad="101600">
                    <a:schemeClr val="accent4">
                      <a:satMod val="175000"/>
                      <a:alpha val="40000"/>
                    </a:schemeClr>
                  </a:glow>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South</a:t>
            </a:r>
          </a:p>
          <a:p>
            <a:pPr algn="ctr"/>
            <a:r>
              <a:rPr lang="en-US" sz="10000" b="1" dirty="0">
                <a:ln w="10160">
                  <a:solidFill>
                    <a:sysClr val="windowText" lastClr="000000"/>
                  </a:solidFill>
                  <a:prstDash val="solid"/>
                </a:ln>
                <a:solidFill>
                  <a:srgbClr val="F9EB01"/>
                </a:solidFill>
                <a:effectLst>
                  <a:glow rad="101600">
                    <a:schemeClr val="accent4">
                      <a:satMod val="175000"/>
                      <a:alpha val="40000"/>
                    </a:schemeClr>
                  </a:glow>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Korea</a:t>
            </a:r>
            <a:endParaRPr lang="en-US" sz="10000" b="1" cap="none" spc="0" dirty="0">
              <a:ln w="10160">
                <a:solidFill>
                  <a:sysClr val="windowText" lastClr="000000"/>
                </a:solidFill>
                <a:prstDash val="solid"/>
              </a:ln>
              <a:solidFill>
                <a:srgbClr val="F9EB01"/>
              </a:solidFill>
              <a:effectLst>
                <a:glow rad="101600">
                  <a:schemeClr val="accent4">
                    <a:satMod val="175000"/>
                    <a:alpha val="40000"/>
                  </a:schemeClr>
                </a:glow>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endParaRPr>
          </a:p>
        </p:txBody>
      </p:sp>
      <p:sp>
        <p:nvSpPr>
          <p:cNvPr id="7" name="TextBox 6"/>
          <p:cNvSpPr txBox="1"/>
          <p:nvPr/>
        </p:nvSpPr>
        <p:spPr>
          <a:xfrm>
            <a:off x="3470856" y="5106124"/>
            <a:ext cx="5306096" cy="523220"/>
          </a:xfrm>
          <a:prstGeom prst="rect">
            <a:avLst/>
          </a:prstGeom>
          <a:noFill/>
        </p:spPr>
        <p:txBody>
          <a:bodyPr wrap="square" rtlCol="0">
            <a:spAutoFit/>
          </a:bodyPr>
          <a:lstStyle/>
          <a:p>
            <a:pPr algn="ctr"/>
            <a:r>
              <a:rPr lang="en-US" sz="2800" dirty="0">
                <a:solidFill>
                  <a:schemeClr val="bg1"/>
                </a:solidFill>
                <a:latin typeface="KBScaredStraight" panose="02000603000000000000" pitchFamily="2" charset="0"/>
                <a:ea typeface="KBScaredStraight" panose="02000603000000000000" pitchFamily="2" charset="0"/>
              </a:rPr>
              <a:t>Population: 48,955,203</a:t>
            </a:r>
          </a:p>
        </p:txBody>
      </p:sp>
    </p:spTree>
    <p:extLst>
      <p:ext uri="{BB962C8B-B14F-4D97-AF65-F5344CB8AC3E}">
        <p14:creationId xmlns:p14="http://schemas.microsoft.com/office/powerpoint/2010/main" val="3291339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solidFill>
            <a:srgbClr val="F9EB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5516" y="2316163"/>
            <a:ext cx="3322749" cy="1384995"/>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Gangnam District Seoul, </a:t>
            </a:r>
          </a:p>
          <a:p>
            <a:pPr algn="ctr"/>
            <a:r>
              <a:rPr lang="en-US" sz="2800" dirty="0">
                <a:latin typeface="KBScaredStraight" panose="02000603000000000000" pitchFamily="2" charset="0"/>
                <a:ea typeface="KBScaredStraight" panose="02000603000000000000" pitchFamily="2" charset="0"/>
              </a:rPr>
              <a:t>South Korea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3780" y="0"/>
            <a:ext cx="5044440"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6197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799" y="-27427"/>
            <a:ext cx="10058400" cy="6858000"/>
          </a:xfrm>
          <a:prstGeom prst="rect">
            <a:avLst/>
          </a:prstGeom>
          <a:solidFill>
            <a:srgbClr val="AEAFA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8412" y="0"/>
            <a:ext cx="10495182"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9EB01"/>
                </a:solidFill>
                <a:effectLst>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Climate &amp; Location</a:t>
            </a:r>
          </a:p>
        </p:txBody>
      </p:sp>
      <p:sp>
        <p:nvSpPr>
          <p:cNvPr id="9" name="TextBox 8"/>
          <p:cNvSpPr txBox="1"/>
          <p:nvPr/>
        </p:nvSpPr>
        <p:spPr>
          <a:xfrm>
            <a:off x="1066799" y="1137507"/>
            <a:ext cx="9929445" cy="6740307"/>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Due to the warm winds that come from the ocean, South Korea has a milder climate than North Korea.</a:t>
            </a:r>
          </a:p>
          <a:p>
            <a:pPr marL="571500" indent="-5715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South Korea has a larger population than North Korea, with about 25% of the people living in the capital city, Seoul.</a:t>
            </a:r>
          </a:p>
          <a:p>
            <a:pPr marL="571500" indent="-5715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There are less mountains than in the north, so farming is more widely practiced here.</a:t>
            </a: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959924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799" y="-27427"/>
            <a:ext cx="10058400" cy="6858000"/>
          </a:xfrm>
          <a:prstGeom prst="rect">
            <a:avLst/>
          </a:prstGeom>
          <a:solidFill>
            <a:srgbClr val="AEAFA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2045" y="0"/>
            <a:ext cx="10207923"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9EB01"/>
                </a:solidFill>
                <a:effectLst>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Natural Resources</a:t>
            </a:r>
          </a:p>
        </p:txBody>
      </p:sp>
      <p:sp>
        <p:nvSpPr>
          <p:cNvPr id="9" name="TextBox 8"/>
          <p:cNvSpPr txBox="1"/>
          <p:nvPr/>
        </p:nvSpPr>
        <p:spPr>
          <a:xfrm>
            <a:off x="1066799" y="1238945"/>
            <a:ext cx="9929445" cy="1077218"/>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Both North and South Korea have a number of mineral deposits, including lead and zinc.</a:t>
            </a:r>
          </a:p>
        </p:txBody>
      </p:sp>
    </p:spTree>
    <p:extLst>
      <p:ext uri="{BB962C8B-B14F-4D97-AF65-F5344CB8AC3E}">
        <p14:creationId xmlns:p14="http://schemas.microsoft.com/office/powerpoint/2010/main" val="557545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857" y="1681163"/>
            <a:ext cx="8000285" cy="36576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723441" y="1843950"/>
            <a:ext cx="6745116" cy="3170099"/>
          </a:xfrm>
          <a:prstGeom prst="rect">
            <a:avLst/>
          </a:prstGeom>
          <a:noFill/>
        </p:spPr>
        <p:txBody>
          <a:bodyPr wrap="none" lIns="91440" tIns="45720" rIns="91440" bIns="45720">
            <a:spAutoFit/>
          </a:bodyPr>
          <a:lstStyle/>
          <a:p>
            <a:pPr algn="ctr"/>
            <a:r>
              <a:rPr lang="en-US" sz="10000" b="1" cap="none" spc="0" dirty="0">
                <a:ln w="10160">
                  <a:solidFill>
                    <a:sysClr val="windowText" lastClr="000000"/>
                  </a:solidFill>
                  <a:prstDash val="solid"/>
                </a:ln>
                <a:solidFill>
                  <a:srgbClr val="F9EB01"/>
                </a:solidFill>
                <a:effectLst>
                  <a:glow rad="101600">
                    <a:schemeClr val="accent4">
                      <a:satMod val="175000"/>
                      <a:alpha val="40000"/>
                    </a:schemeClr>
                  </a:glow>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Other</a:t>
            </a:r>
          </a:p>
          <a:p>
            <a:pPr algn="ctr"/>
            <a:r>
              <a:rPr lang="en-US" sz="10000" b="1" dirty="0">
                <a:ln w="10160">
                  <a:solidFill>
                    <a:sysClr val="windowText" lastClr="000000"/>
                  </a:solidFill>
                  <a:prstDash val="solid"/>
                </a:ln>
                <a:solidFill>
                  <a:srgbClr val="F9EB01"/>
                </a:solidFill>
                <a:effectLst>
                  <a:glow rad="101600">
                    <a:schemeClr val="accent4">
                      <a:satMod val="175000"/>
                      <a:alpha val="40000"/>
                    </a:schemeClr>
                  </a:glow>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Countries</a:t>
            </a:r>
            <a:endParaRPr lang="en-US" sz="10000" b="1" cap="none" spc="0" dirty="0">
              <a:ln w="10160">
                <a:solidFill>
                  <a:sysClr val="windowText" lastClr="000000"/>
                </a:solidFill>
                <a:prstDash val="solid"/>
              </a:ln>
              <a:solidFill>
                <a:srgbClr val="F9EB01"/>
              </a:solidFill>
              <a:effectLst>
                <a:glow rad="101600">
                  <a:schemeClr val="accent4">
                    <a:satMod val="175000"/>
                    <a:alpha val="40000"/>
                  </a:schemeClr>
                </a:glow>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endParaRPr>
          </a:p>
        </p:txBody>
      </p:sp>
    </p:spTree>
    <p:extLst>
      <p:ext uri="{BB962C8B-B14F-4D97-AF65-F5344CB8AC3E}">
        <p14:creationId xmlns:p14="http://schemas.microsoft.com/office/powerpoint/2010/main" val="1327891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799" y="-27427"/>
            <a:ext cx="10058400" cy="6858000"/>
          </a:xfrm>
          <a:prstGeom prst="rect">
            <a:avLst/>
          </a:prstGeom>
          <a:solidFill>
            <a:srgbClr val="AEAFA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8412" y="0"/>
            <a:ext cx="10495182"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9EB01"/>
                </a:solidFill>
                <a:effectLst>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Climate &amp; Location</a:t>
            </a:r>
          </a:p>
        </p:txBody>
      </p:sp>
      <p:sp>
        <p:nvSpPr>
          <p:cNvPr id="9" name="TextBox 8"/>
          <p:cNvSpPr txBox="1"/>
          <p:nvPr/>
        </p:nvSpPr>
        <p:spPr>
          <a:xfrm>
            <a:off x="1066799" y="1323439"/>
            <a:ext cx="9929445" cy="5816977"/>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Countries farther to the southeast like Vietnam are warmer and tropical.</a:t>
            </a:r>
          </a:p>
          <a:p>
            <a:pPr marL="571500" indent="-5715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Some of the world’s oldest rainforests are found in the Asian countries of Indonesia, Malaysia, Thailand, Cambodia, and Laos.</a:t>
            </a:r>
          </a:p>
          <a:p>
            <a:pPr marL="1028700" lvl="1"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Few people live in the rainforests, but they are rapidly disappearing because of deforestation.</a:t>
            </a: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249212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solidFill>
            <a:srgbClr val="F9EB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9469" y="136949"/>
            <a:ext cx="5306096" cy="523220"/>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Rainforest – Sa Pa, Vietnam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00462"/>
            <a:ext cx="12192000" cy="5284427"/>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4495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799" y="-27427"/>
            <a:ext cx="10058400" cy="6858000"/>
          </a:xfrm>
          <a:prstGeom prst="rect">
            <a:avLst/>
          </a:prstGeom>
          <a:solidFill>
            <a:srgbClr val="AEAFA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2045" y="0"/>
            <a:ext cx="10207923"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9EB01"/>
                </a:solidFill>
                <a:effectLst>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Natural Resources</a:t>
            </a:r>
          </a:p>
        </p:txBody>
      </p:sp>
      <p:sp>
        <p:nvSpPr>
          <p:cNvPr id="9" name="TextBox 8"/>
          <p:cNvSpPr txBox="1"/>
          <p:nvPr/>
        </p:nvSpPr>
        <p:spPr>
          <a:xfrm>
            <a:off x="1066799" y="1299582"/>
            <a:ext cx="9929445" cy="5170646"/>
          </a:xfrm>
          <a:prstGeom prst="rect">
            <a:avLst/>
          </a:prstGeom>
          <a:noFill/>
        </p:spPr>
        <p:txBody>
          <a:bodyPr wrap="square" rtlCol="0">
            <a:spAutoFit/>
          </a:bodyPr>
          <a:lstStyle/>
          <a:p>
            <a:pPr marL="571500" indent="-57150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There are rich farmlands in southeast Asian countries where 90% of the world’s rice is grown.</a:t>
            </a:r>
          </a:p>
          <a:p>
            <a:pPr marL="1028700" lvl="1" indent="-57150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About half of Vietnam’s people are farmers, living in the fertile deltas of the Mekong and Red rivers.</a:t>
            </a:r>
          </a:p>
          <a:p>
            <a:pPr marL="1028700" lvl="1" indent="-57150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In Thailand, people also live in fertile river areas where they grow rice and other crops.</a:t>
            </a:r>
          </a:p>
          <a:p>
            <a:pPr marL="1028700" lvl="1" indent="-571500">
              <a:buFont typeface="Arial" panose="020B0604020202020204" pitchFamily="34" charset="0"/>
              <a:buChar char="•"/>
            </a:pPr>
            <a:endParaRPr lang="en-US" sz="30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Vietnam is also able to mine phosphates for export, as well as drill for oil. </a:t>
            </a:r>
          </a:p>
        </p:txBody>
      </p:sp>
    </p:spTree>
    <p:extLst>
      <p:ext uri="{BB962C8B-B14F-4D97-AF65-F5344CB8AC3E}">
        <p14:creationId xmlns:p14="http://schemas.microsoft.com/office/powerpoint/2010/main" val="962857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857" y="1681163"/>
            <a:ext cx="8000285" cy="4140088"/>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3115856" y="2355672"/>
            <a:ext cx="5960286" cy="2400657"/>
          </a:xfrm>
          <a:prstGeom prst="rect">
            <a:avLst/>
          </a:prstGeom>
          <a:noFill/>
        </p:spPr>
        <p:txBody>
          <a:bodyPr wrap="none" lIns="91440" tIns="45720" rIns="91440" bIns="45720">
            <a:spAutoFit/>
          </a:bodyPr>
          <a:lstStyle/>
          <a:p>
            <a:pPr algn="ctr"/>
            <a:r>
              <a:rPr lang="en-US" sz="15000" b="1" cap="none" spc="0" dirty="0">
                <a:ln w="10160">
                  <a:solidFill>
                    <a:sysClr val="windowText" lastClr="000000"/>
                  </a:solidFill>
                  <a:prstDash val="solid"/>
                </a:ln>
                <a:solidFill>
                  <a:srgbClr val="F9EB01"/>
                </a:solidFill>
                <a:effectLst>
                  <a:glow rad="101600">
                    <a:schemeClr val="accent4">
                      <a:satMod val="175000"/>
                      <a:alpha val="40000"/>
                    </a:schemeClr>
                  </a:glow>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China</a:t>
            </a:r>
          </a:p>
        </p:txBody>
      </p:sp>
      <p:sp>
        <p:nvSpPr>
          <p:cNvPr id="6" name="TextBox 5"/>
          <p:cNvSpPr txBox="1"/>
          <p:nvPr/>
        </p:nvSpPr>
        <p:spPr>
          <a:xfrm>
            <a:off x="3470856" y="4826655"/>
            <a:ext cx="5306096" cy="523220"/>
          </a:xfrm>
          <a:prstGeom prst="rect">
            <a:avLst/>
          </a:prstGeom>
          <a:noFill/>
        </p:spPr>
        <p:txBody>
          <a:bodyPr wrap="square" rtlCol="0">
            <a:spAutoFit/>
          </a:bodyPr>
          <a:lstStyle/>
          <a:p>
            <a:pPr algn="ctr"/>
            <a:r>
              <a:rPr lang="en-US" sz="2800" dirty="0">
                <a:solidFill>
                  <a:schemeClr val="bg1"/>
                </a:solidFill>
                <a:latin typeface="KBScaredStraight" panose="02000603000000000000" pitchFamily="2" charset="0"/>
                <a:ea typeface="KBScaredStraight" panose="02000603000000000000" pitchFamily="2" charset="0"/>
              </a:rPr>
              <a:t>Population: 1,349,585,838</a:t>
            </a:r>
          </a:p>
        </p:txBody>
      </p:sp>
    </p:spTree>
    <p:extLst>
      <p:ext uri="{BB962C8B-B14F-4D97-AF65-F5344CB8AC3E}">
        <p14:creationId xmlns:p14="http://schemas.microsoft.com/office/powerpoint/2010/main" val="1761491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354" y="1681163"/>
            <a:ext cx="11619913" cy="36576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871170" y="2613392"/>
            <a:ext cx="10449657" cy="1631216"/>
          </a:xfrm>
          <a:prstGeom prst="rect">
            <a:avLst/>
          </a:prstGeom>
          <a:noFill/>
        </p:spPr>
        <p:txBody>
          <a:bodyPr wrap="none" lIns="91440" tIns="45720" rIns="91440" bIns="45720">
            <a:spAutoFit/>
          </a:bodyPr>
          <a:lstStyle/>
          <a:p>
            <a:pPr algn="ctr"/>
            <a:r>
              <a:rPr lang="en-US" sz="10000" b="1" cap="none" spc="0" dirty="0">
                <a:ln w="10160">
                  <a:solidFill>
                    <a:sysClr val="windowText" lastClr="000000"/>
                  </a:solidFill>
                  <a:prstDash val="solid"/>
                </a:ln>
                <a:solidFill>
                  <a:srgbClr val="F9EB01"/>
                </a:solidFill>
                <a:effectLst>
                  <a:glow rad="101600">
                    <a:schemeClr val="accent4">
                      <a:satMod val="175000"/>
                      <a:alpha val="40000"/>
                    </a:schemeClr>
                  </a:glow>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Transportation</a:t>
            </a:r>
          </a:p>
        </p:txBody>
      </p:sp>
    </p:spTree>
    <p:extLst>
      <p:ext uri="{BB962C8B-B14F-4D97-AF65-F5344CB8AC3E}">
        <p14:creationId xmlns:p14="http://schemas.microsoft.com/office/powerpoint/2010/main" val="2753942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799" y="-27427"/>
            <a:ext cx="10058400" cy="6858000"/>
          </a:xfrm>
          <a:prstGeom prst="rect">
            <a:avLst/>
          </a:prstGeom>
          <a:solidFill>
            <a:srgbClr val="AEAFA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96880" y="0"/>
            <a:ext cx="8398261"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9EB01"/>
                </a:solidFill>
                <a:effectLst>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Transportation</a:t>
            </a:r>
          </a:p>
        </p:txBody>
      </p:sp>
      <p:sp>
        <p:nvSpPr>
          <p:cNvPr id="9" name="TextBox 8"/>
          <p:cNvSpPr txBox="1"/>
          <p:nvPr/>
        </p:nvSpPr>
        <p:spPr>
          <a:xfrm>
            <a:off x="1066799" y="1137507"/>
            <a:ext cx="9929445" cy="5509200"/>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Most transportation systems across Asia are underdeveloped. </a:t>
            </a:r>
            <a:r>
              <a:rPr lang="en-US" sz="3200" dirty="0" smtClean="0">
                <a:latin typeface="KBScaredStraight" panose="02000603000000000000" pitchFamily="2" charset="0"/>
                <a:ea typeface="KBScaredStraight" panose="02000603000000000000" pitchFamily="2" charset="0"/>
              </a:rPr>
              <a:t>Road </a:t>
            </a:r>
            <a:r>
              <a:rPr lang="en-US" sz="3200" dirty="0">
                <a:latin typeface="KBScaredStraight" panose="02000603000000000000" pitchFamily="2" charset="0"/>
                <a:ea typeface="KBScaredStraight" panose="02000603000000000000" pitchFamily="2" charset="0"/>
              </a:rPr>
              <a:t>systems are not well developed and </a:t>
            </a:r>
            <a:r>
              <a:rPr lang="en-US" sz="3200" dirty="0" smtClean="0">
                <a:latin typeface="KBScaredStraight" panose="02000603000000000000" pitchFamily="2" charset="0"/>
                <a:ea typeface="KBScaredStraight" panose="02000603000000000000" pitchFamily="2" charset="0"/>
              </a:rPr>
              <a:t>borders </a:t>
            </a:r>
            <a:r>
              <a:rPr lang="en-US" sz="3200" dirty="0" smtClean="0">
                <a:latin typeface="KBScaredStraight" panose="02000603000000000000" pitchFamily="2" charset="0"/>
                <a:ea typeface="KBScaredStraight" panose="02000603000000000000" pitchFamily="2" charset="0"/>
              </a:rPr>
              <a:t>are </a:t>
            </a:r>
            <a:r>
              <a:rPr lang="en-US" sz="3200" dirty="0">
                <a:latin typeface="KBScaredStraight" panose="02000603000000000000" pitchFamily="2" charset="0"/>
                <a:ea typeface="KBScaredStraight" panose="02000603000000000000" pitchFamily="2" charset="0"/>
              </a:rPr>
              <a:t>often close because of disagreements</a:t>
            </a:r>
            <a:r>
              <a:rPr lang="en-US" sz="3200" dirty="0" smtClean="0">
                <a:latin typeface="KBScaredStraight" panose="02000603000000000000" pitchFamily="2" charset="0"/>
                <a:ea typeface="KBScaredStraight" panose="02000603000000000000" pitchFamily="2" charset="0"/>
              </a:rPr>
              <a:t>.</a:t>
            </a:r>
            <a:endParaRPr lang="en-US" sz="32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Most of Asian travel (between countries) happens by sea or air.</a:t>
            </a:r>
          </a:p>
          <a:p>
            <a:pPr marL="571500" indent="-5715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However Japan has a high speed Rail system that goes 199 mph!</a:t>
            </a:r>
            <a:endParaRPr lang="en-US" sz="32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Walking is </a:t>
            </a:r>
            <a:r>
              <a:rPr lang="en-US" sz="3200" dirty="0" smtClean="0">
                <a:latin typeface="KBScaredStraight" panose="02000603000000000000" pitchFamily="2" charset="0"/>
                <a:ea typeface="KBScaredStraight" panose="02000603000000000000" pitchFamily="2" charset="0"/>
              </a:rPr>
              <a:t>common for </a:t>
            </a:r>
            <a:r>
              <a:rPr lang="en-US" sz="3200" dirty="0" smtClean="0">
                <a:latin typeface="KBScaredStraight" panose="02000603000000000000" pitchFamily="2" charset="0"/>
                <a:ea typeface="KBScaredStraight" panose="02000603000000000000" pitchFamily="2" charset="0"/>
              </a:rPr>
              <a:t>transportation </a:t>
            </a:r>
            <a:r>
              <a:rPr lang="en-US" sz="3200" dirty="0">
                <a:latin typeface="KBScaredStraight" panose="02000603000000000000" pitchFamily="2" charset="0"/>
                <a:ea typeface="KBScaredStraight" panose="02000603000000000000" pitchFamily="2" charset="0"/>
              </a:rPr>
              <a:t>in rural areas throughout </a:t>
            </a:r>
            <a:r>
              <a:rPr lang="en-US" sz="3200" dirty="0" smtClean="0">
                <a:latin typeface="KBScaredStraight" panose="02000603000000000000" pitchFamily="2" charset="0"/>
                <a:ea typeface="KBScaredStraight" panose="02000603000000000000" pitchFamily="2" charset="0"/>
              </a:rPr>
              <a:t>Asia</a:t>
            </a:r>
            <a:r>
              <a:rPr lang="en-US" sz="3200" dirty="0">
                <a:latin typeface="KBScaredStraight" panose="02000603000000000000" pitchFamily="2" charset="0"/>
                <a:ea typeface="KBScaredStraight" panose="02000603000000000000" pitchFamily="2" charset="0"/>
              </a:rPr>
              <a:t> </a:t>
            </a:r>
            <a:r>
              <a:rPr lang="en-US" sz="3200" dirty="0" smtClean="0">
                <a:latin typeface="KBScaredStraight" panose="02000603000000000000" pitchFamily="2" charset="0"/>
                <a:ea typeface="KBScaredStraight" panose="02000603000000000000" pitchFamily="2" charset="0"/>
              </a:rPr>
              <a:t>but buses and train systems are available. </a:t>
            </a:r>
            <a:endParaRPr lang="en-US" sz="32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Roads are highly congested in China and India.</a:t>
            </a: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992044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solidFill>
            <a:srgbClr val="F9EB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72499" y="826587"/>
            <a:ext cx="5306096" cy="523220"/>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Japanese Bullet Train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8595" y="2530476"/>
            <a:ext cx="6350000" cy="4203700"/>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49" y="120653"/>
            <a:ext cx="6583680" cy="4458947"/>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203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799" y="-27427"/>
            <a:ext cx="10058400" cy="6858000"/>
          </a:xfrm>
          <a:prstGeom prst="rect">
            <a:avLst/>
          </a:prstGeom>
          <a:solidFill>
            <a:srgbClr val="AEAFA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37636" y="0"/>
            <a:ext cx="4916731"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9EB01"/>
                </a:solidFill>
                <a:effectLst>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Location</a:t>
            </a:r>
          </a:p>
        </p:txBody>
      </p:sp>
      <p:sp>
        <p:nvSpPr>
          <p:cNvPr id="9" name="TextBox 8"/>
          <p:cNvSpPr txBox="1"/>
          <p:nvPr/>
        </p:nvSpPr>
        <p:spPr>
          <a:xfrm>
            <a:off x="1066799" y="1137507"/>
            <a:ext cx="9929445" cy="6217087"/>
          </a:xfrm>
          <a:prstGeom prst="rect">
            <a:avLst/>
          </a:prstGeom>
          <a:noFill/>
        </p:spPr>
        <p:txBody>
          <a:bodyPr wrap="square" rtlCol="0">
            <a:spAutoFit/>
          </a:bodyPr>
          <a:lstStyle/>
          <a:p>
            <a:pPr marL="285750" indent="-28575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Two great deserts are located in Northern China.</a:t>
            </a:r>
          </a:p>
          <a:p>
            <a:pPr marL="742950" lvl="1" indent="-28575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Few people live here besides nomads and animal herders.</a:t>
            </a:r>
          </a:p>
          <a:p>
            <a:pPr marL="742950" lvl="1" indent="-28575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Other parts of northern and western China have more moderate climates so farming is possible.</a:t>
            </a:r>
          </a:p>
          <a:p>
            <a:pPr marL="285750" indent="-28575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About 90% of China’s people are concentrated in the plateaus, plains, and river valleys of the eastern third of the country.</a:t>
            </a:r>
          </a:p>
          <a:p>
            <a:pPr marL="742950" lvl="1" indent="-28575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The northeast, around the Huang He River, is China’s most populated region.</a:t>
            </a:r>
          </a:p>
          <a:p>
            <a:pPr marL="1200150" lvl="2" indent="-28575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Here, in Chinese cities like Beijing and Shanghai, the population can exceed almost 6,000 people per square mile.</a:t>
            </a:r>
          </a:p>
          <a:p>
            <a:pPr marL="285750"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29158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solidFill>
            <a:srgbClr val="F9EB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784" y="0"/>
            <a:ext cx="10314432" cy="6858000"/>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160985" y="37962"/>
            <a:ext cx="5306096" cy="523220"/>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Shanghai</a:t>
            </a:r>
          </a:p>
        </p:txBody>
      </p:sp>
    </p:spTree>
    <p:extLst>
      <p:ext uri="{BB962C8B-B14F-4D97-AF65-F5344CB8AC3E}">
        <p14:creationId xmlns:p14="http://schemas.microsoft.com/office/powerpoint/2010/main" val="216969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799" y="-27427"/>
            <a:ext cx="10058400" cy="6858000"/>
          </a:xfrm>
          <a:prstGeom prst="rect">
            <a:avLst/>
          </a:prstGeom>
          <a:solidFill>
            <a:srgbClr val="AEAFA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67666" y="0"/>
            <a:ext cx="4456669"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9EB01"/>
                </a:solidFill>
                <a:effectLst>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Climate</a:t>
            </a:r>
          </a:p>
        </p:txBody>
      </p:sp>
      <p:sp>
        <p:nvSpPr>
          <p:cNvPr id="9" name="TextBox 8"/>
          <p:cNvSpPr txBox="1"/>
          <p:nvPr/>
        </p:nvSpPr>
        <p:spPr>
          <a:xfrm>
            <a:off x="1066799" y="1137507"/>
            <a:ext cx="9929445" cy="5724644"/>
          </a:xfrm>
          <a:prstGeom prst="rect">
            <a:avLst/>
          </a:prstGeom>
          <a:noFill/>
        </p:spPr>
        <p:txBody>
          <a:bodyPr wrap="square" rtlCol="0">
            <a:spAutoFit/>
          </a:bodyPr>
          <a:lstStyle/>
          <a:p>
            <a:pPr marL="571500" indent="-57150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Because of China’s great size, it has a variety of climates. </a:t>
            </a:r>
          </a:p>
          <a:p>
            <a:pPr marL="571500" indent="-5715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High mountain ranges to the south cut off moisture from the Indian ocean, making the Gobi and Taklimakan desert regions in the country’s center harsh and dry.</a:t>
            </a:r>
          </a:p>
          <a:p>
            <a:pPr marL="571500" indent="-5715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Northern China is semi-arid, while areas to the east and south are humid and tropical.</a:t>
            </a:r>
          </a:p>
          <a:p>
            <a:pPr marL="571500" indent="-5715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Most of China’s one billion people live where there are milder climates (northeast).</a:t>
            </a:r>
          </a:p>
        </p:txBody>
      </p:sp>
    </p:spTree>
    <p:extLst>
      <p:ext uri="{BB962C8B-B14F-4D97-AF65-F5344CB8AC3E}">
        <p14:creationId xmlns:p14="http://schemas.microsoft.com/office/powerpoint/2010/main" val="470875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799" y="-27427"/>
            <a:ext cx="10058400" cy="6858000"/>
          </a:xfrm>
          <a:prstGeom prst="rect">
            <a:avLst/>
          </a:prstGeom>
          <a:solidFill>
            <a:srgbClr val="AEAFA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2045" y="0"/>
            <a:ext cx="10207923" cy="1323439"/>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F9EB01"/>
                </a:solidFill>
                <a:effectLst>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Natural Resources</a:t>
            </a:r>
          </a:p>
        </p:txBody>
      </p:sp>
      <p:sp>
        <p:nvSpPr>
          <p:cNvPr id="9" name="TextBox 8"/>
          <p:cNvSpPr txBox="1"/>
          <p:nvPr/>
        </p:nvSpPr>
        <p:spPr>
          <a:xfrm>
            <a:off x="1066799" y="1137507"/>
            <a:ext cx="9929445" cy="5293757"/>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The massive country of China has an abundance of natural resources.</a:t>
            </a:r>
          </a:p>
          <a:p>
            <a:endParaRPr lang="en-US" sz="26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What are China’s major natural resources?</a:t>
            </a:r>
          </a:p>
          <a:p>
            <a:pPr marL="914400" lvl="1" indent="-45720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coal, iron ore, petroleum, natural gas, mercury, tin, tungsten, antimony, manganese, molybdenum, vanadium, magnetite, aluminum, lead, zinc, rare earth elements, uranium, hydropower potential (world's largest)</a:t>
            </a:r>
          </a:p>
          <a:p>
            <a:pPr marL="914400" lvl="1" indent="-457200">
              <a:buFont typeface="Arial" panose="020B0604020202020204" pitchFamily="34" charset="0"/>
              <a:buChar char="•"/>
            </a:pPr>
            <a:endParaRPr lang="en-US" sz="26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Even though much of China’s land is not arable (good for farming), the country’s land and rivers provide a good foundation for China’s industry and economic growth.</a:t>
            </a:r>
          </a:p>
        </p:txBody>
      </p:sp>
    </p:spTree>
    <p:extLst>
      <p:ext uri="{BB962C8B-B14F-4D97-AF65-F5344CB8AC3E}">
        <p14:creationId xmlns:p14="http://schemas.microsoft.com/office/powerpoint/2010/main" val="1973099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857" y="1681163"/>
            <a:ext cx="8000285" cy="399842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3467716" y="2228671"/>
            <a:ext cx="5256568" cy="2400657"/>
          </a:xfrm>
          <a:prstGeom prst="rect">
            <a:avLst/>
          </a:prstGeom>
          <a:noFill/>
        </p:spPr>
        <p:txBody>
          <a:bodyPr wrap="none" lIns="91440" tIns="45720" rIns="91440" bIns="45720">
            <a:spAutoFit/>
          </a:bodyPr>
          <a:lstStyle/>
          <a:p>
            <a:pPr algn="ctr"/>
            <a:r>
              <a:rPr lang="en-US" sz="15000" b="1" cap="none" spc="0" dirty="0">
                <a:ln w="10160">
                  <a:solidFill>
                    <a:sysClr val="windowText" lastClr="000000"/>
                  </a:solidFill>
                  <a:prstDash val="solid"/>
                </a:ln>
                <a:solidFill>
                  <a:srgbClr val="F9EB01"/>
                </a:solidFill>
                <a:effectLst>
                  <a:glow rad="101600">
                    <a:schemeClr val="accent4">
                      <a:satMod val="175000"/>
                      <a:alpha val="40000"/>
                    </a:schemeClr>
                  </a:glow>
                  <a:outerShdw blurRad="50800" dist="38100" dir="2700000" algn="tl" rotWithShape="0">
                    <a:prstClr val="black">
                      <a:alpha val="40000"/>
                    </a:prstClr>
                  </a:outerShdw>
                </a:effectLst>
                <a:latin typeface="KG Second Chances Solid" panose="02000000000000000000" pitchFamily="2" charset="0"/>
                <a:ea typeface="KBWritersBlock" panose="02000603000000000000" pitchFamily="2" charset="0"/>
              </a:rPr>
              <a:t>India</a:t>
            </a:r>
          </a:p>
        </p:txBody>
      </p:sp>
      <p:sp>
        <p:nvSpPr>
          <p:cNvPr id="7" name="TextBox 6"/>
          <p:cNvSpPr txBox="1"/>
          <p:nvPr/>
        </p:nvSpPr>
        <p:spPr>
          <a:xfrm>
            <a:off x="3470856" y="4826655"/>
            <a:ext cx="5306096" cy="523220"/>
          </a:xfrm>
          <a:prstGeom prst="rect">
            <a:avLst/>
          </a:prstGeom>
          <a:noFill/>
        </p:spPr>
        <p:txBody>
          <a:bodyPr wrap="square" rtlCol="0">
            <a:spAutoFit/>
          </a:bodyPr>
          <a:lstStyle/>
          <a:p>
            <a:pPr algn="ctr"/>
            <a:r>
              <a:rPr lang="en-US" sz="2800" dirty="0">
                <a:solidFill>
                  <a:schemeClr val="bg1"/>
                </a:solidFill>
                <a:latin typeface="KBScaredStraight" panose="02000603000000000000" pitchFamily="2" charset="0"/>
                <a:ea typeface="KBScaredStraight" panose="02000603000000000000" pitchFamily="2" charset="0"/>
              </a:rPr>
              <a:t>Population: 1,220,800,359</a:t>
            </a:r>
          </a:p>
        </p:txBody>
      </p:sp>
    </p:spTree>
    <p:extLst>
      <p:ext uri="{BB962C8B-B14F-4D97-AF65-F5344CB8AC3E}">
        <p14:creationId xmlns:p14="http://schemas.microsoft.com/office/powerpoint/2010/main" val="3511484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solidFill>
            <a:srgbClr val="F9EB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9470" y="5958201"/>
            <a:ext cx="5306096" cy="523220"/>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Monsoon - Mumbai</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5" y="59849"/>
            <a:ext cx="6599064" cy="4937760"/>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0661" y="2098199"/>
            <a:ext cx="6217920" cy="466344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8148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7924</TotalTime>
  <Words>1260</Words>
  <Application>Microsoft Office PowerPoint</Application>
  <PresentationFormat>Widescreen</PresentationFormat>
  <Paragraphs>151</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KBScaredStraight</vt:lpstr>
      <vt:lpstr>KBWritersBlock</vt:lpstr>
      <vt:lpstr>KG Second Chances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Calloway, Kenneth R</cp:lastModifiedBy>
  <cp:revision>47</cp:revision>
  <dcterms:created xsi:type="dcterms:W3CDTF">2014-01-06T16:13:27Z</dcterms:created>
  <dcterms:modified xsi:type="dcterms:W3CDTF">2018-08-02T14:58:30Z</dcterms:modified>
</cp:coreProperties>
</file>