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4" r:id="rId18"/>
    <p:sldId id="319" r:id="rId19"/>
    <p:sldId id="320" r:id="rId20"/>
    <p:sldId id="321" r:id="rId21"/>
    <p:sldId id="276" r:id="rId22"/>
    <p:sldId id="285" r:id="rId23"/>
    <p:sldId id="277" r:id="rId24"/>
    <p:sldId id="286" r:id="rId25"/>
    <p:sldId id="278" r:id="rId26"/>
    <p:sldId id="287" r:id="rId27"/>
    <p:sldId id="279" r:id="rId28"/>
    <p:sldId id="288" r:id="rId29"/>
    <p:sldId id="280" r:id="rId30"/>
    <p:sldId id="289" r:id="rId31"/>
    <p:sldId id="281" r:id="rId32"/>
    <p:sldId id="290" r:id="rId33"/>
    <p:sldId id="282" r:id="rId34"/>
    <p:sldId id="291" r:id="rId35"/>
    <p:sldId id="292" r:id="rId36"/>
    <p:sldId id="283" r:id="rId37"/>
    <p:sldId id="293" r:id="rId38"/>
    <p:sldId id="284" r:id="rId39"/>
    <p:sldId id="294" r:id="rId40"/>
    <p:sldId id="299" r:id="rId41"/>
    <p:sldId id="295" r:id="rId42"/>
    <p:sldId id="300" r:id="rId43"/>
    <p:sldId id="296" r:id="rId44"/>
    <p:sldId id="301" r:id="rId45"/>
    <p:sldId id="297" r:id="rId46"/>
    <p:sldId id="302" r:id="rId47"/>
    <p:sldId id="298" r:id="rId48"/>
    <p:sldId id="303" r:id="rId49"/>
    <p:sldId id="304" r:id="rId50"/>
    <p:sldId id="305" r:id="rId51"/>
    <p:sldId id="306" r:id="rId52"/>
    <p:sldId id="307" r:id="rId53"/>
    <p:sldId id="308" r:id="rId54"/>
    <p:sldId id="318" r:id="rId55"/>
    <p:sldId id="309" r:id="rId56"/>
    <p:sldId id="310" r:id="rId57"/>
    <p:sldId id="311" r:id="rId58"/>
    <p:sldId id="312" r:id="rId59"/>
    <p:sldId id="313" r:id="rId60"/>
    <p:sldId id="314" r:id="rId61"/>
    <p:sldId id="315" r:id="rId62"/>
    <p:sldId id="316" r:id="rId63"/>
    <p:sldId id="317" r:id="rId6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022213F4-3508-46E2-B194-C308E2BCFB10}" type="datetimeFigureOut">
              <a:rPr lang="en-US"/>
              <a:pPr>
                <a:defRPr/>
              </a:pPr>
              <a:t>10/20/2011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5E75E192-C57E-4ED4-B63E-FA62A9D242A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3B27D6E-21CD-440F-A2AC-D1731AE8FCC2}" type="datetimeFigureOut">
              <a:rPr lang="en-US"/>
              <a:pPr>
                <a:defRPr/>
              </a:pPr>
              <a:t>10/20/2011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C581244-3AE0-466B-846B-C759E3F4452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104B78C-E2DA-46C9-8921-72451B03B9A4}" type="datetimeFigureOut">
              <a:rPr lang="en-US"/>
              <a:pPr>
                <a:defRPr/>
              </a:pPr>
              <a:t>10/20/2011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86B16BD-288C-4CC4-9259-BCF41C5949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C373AA9-5663-462B-B83B-8D9322573E6A}" type="datetimeFigureOut">
              <a:rPr lang="en-US"/>
              <a:pPr>
                <a:defRPr/>
              </a:pPr>
              <a:t>10/20/2011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6AD01D8-BC25-4EC0-95AC-2385272BF2E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1917602-3665-4590-8AE2-2BE7B722DE79}" type="datetimeFigureOut">
              <a:rPr lang="en-US"/>
              <a:pPr>
                <a:defRPr/>
              </a:pPr>
              <a:t>10/20/2011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270F5-DE54-42D7-BCB2-C0B30D86A00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9C7AEBD-557D-419F-AC3F-A1CE088CF42E}" type="datetimeFigureOut">
              <a:rPr lang="en-US"/>
              <a:pPr>
                <a:defRPr/>
              </a:pPr>
              <a:t>10/20/2011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2798D66-5969-4567-90A0-6F7A356BC5D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C4243356-63BF-4F15-A279-AE94B99FA35D}" type="datetimeFigureOut">
              <a:rPr lang="en-US"/>
              <a:pPr>
                <a:defRPr/>
              </a:pPr>
              <a:t>10/20/2011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4FA2B188-9B7A-44A8-B974-DCD436B390C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7443E2A-2B6C-445F-B79B-826FDE352632}" type="datetimeFigureOut">
              <a:rPr lang="en-US"/>
              <a:pPr>
                <a:defRPr/>
              </a:pPr>
              <a:t>10/20/2011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90B72EF-2BFB-4825-A273-A925FE043F0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FA9C8D4-B7E9-4621-AE92-9F01AF8F679E}" type="datetimeFigureOut">
              <a:rPr lang="en-US"/>
              <a:pPr>
                <a:defRPr/>
              </a:pPr>
              <a:t>10/20/2011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2AE81CF-05F5-48BE-95B3-521FB248D3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8985C90-88BB-4193-B45F-E9C6F87DCBD0}" type="datetimeFigureOut">
              <a:rPr lang="en-US"/>
              <a:pPr>
                <a:defRPr/>
              </a:pPr>
              <a:t>10/20/2011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20CF762-F47E-4289-9107-DAC70552BA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51510F8-ED3B-4118-98B2-ED1DAE77B549}" type="datetimeFigureOut">
              <a:rPr lang="en-US"/>
              <a:pPr>
                <a:defRPr/>
              </a:pPr>
              <a:t>10/20/2011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041E998-D192-4DC0-8E8C-BEC3B8BE1AD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AA39F209-AC0E-4313-8E8B-C2D7A90F7A60}" type="datetimeFigureOut">
              <a:rPr lang="en-US"/>
              <a:pPr>
                <a:defRPr/>
              </a:pPr>
              <a:t>10/20/2011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B0481746-9209-46AC-B38F-805DE6904C65}"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381000"/>
          </a:xfrm>
        </p:spPr>
        <p:txBody>
          <a:bodyPr>
            <a:normAutofit fontScale="90000"/>
          </a:bodyPr>
          <a:lstStyle/>
          <a:p>
            <a:pPr algn="l" fontAlgn="auto">
              <a:spcAft>
                <a:spcPts val="0"/>
              </a:spcAft>
              <a:defRPr/>
            </a:pPr>
            <a:r>
              <a:rPr lang="en-US" dirty="0" smtClean="0"/>
              <a:t>Warm-up </a:t>
            </a:r>
            <a:r>
              <a:rPr lang="en-US" dirty="0" smtClean="0"/>
              <a:t>#</a:t>
            </a:r>
            <a:r>
              <a:rPr lang="en-US" dirty="0" smtClean="0"/>
              <a:t>39</a:t>
            </a:r>
            <a:r>
              <a:rPr lang="en-US" dirty="0" smtClean="0"/>
              <a:t>            </a:t>
            </a:r>
            <a:r>
              <a:rPr lang="en-US" dirty="0" smtClean="0"/>
              <a:t>10/20/11</a:t>
            </a:r>
            <a:endParaRPr lang="en-US" dirty="0"/>
          </a:p>
        </p:txBody>
      </p:sp>
      <p:sp>
        <p:nvSpPr>
          <p:cNvPr id="5123" name="Subtitle 2"/>
          <p:cNvSpPr>
            <a:spLocks noGrp="1"/>
          </p:cNvSpPr>
          <p:nvPr>
            <p:ph type="subTitle" idx="1"/>
          </p:nvPr>
        </p:nvSpPr>
        <p:spPr>
          <a:xfrm>
            <a:off x="533400" y="1371600"/>
            <a:ext cx="7854950" cy="6324600"/>
          </a:xfrm>
        </p:spPr>
        <p:txBody>
          <a:bodyPr/>
          <a:lstStyle/>
          <a:p>
            <a:pPr marR="0" algn="ctr"/>
            <a:r>
              <a:rPr lang="en-US" b="1" u="sng" smtClean="0"/>
              <a:t>*Remember to:</a:t>
            </a:r>
          </a:p>
          <a:p>
            <a:pPr marR="0" algn="ctr">
              <a:buFont typeface="Arial" charset="0"/>
              <a:buChar char="•"/>
            </a:pPr>
            <a:r>
              <a:rPr lang="en-US" smtClean="0"/>
              <a:t>Identify any Parts of Speech</a:t>
            </a:r>
          </a:p>
          <a:p>
            <a:pPr marR="0" algn="ctr">
              <a:buFont typeface="Arial" charset="0"/>
              <a:buChar char="•"/>
            </a:pPr>
            <a:r>
              <a:rPr lang="en-US" smtClean="0"/>
              <a:t> Type of sentence</a:t>
            </a:r>
          </a:p>
          <a:p>
            <a:pPr marR="0" algn="ctr">
              <a:buFont typeface="Arial" charset="0"/>
              <a:buChar char="•"/>
            </a:pPr>
            <a:r>
              <a:rPr lang="en-US" smtClean="0"/>
              <a:t>Summarize the meaning</a:t>
            </a:r>
          </a:p>
          <a:p>
            <a:pPr marR="0" algn="l"/>
            <a:r>
              <a:rPr lang="en-US" smtClean="0"/>
              <a:t>Mentor Sentences:</a:t>
            </a:r>
            <a:endParaRPr lang="en-US" smtClean="0">
              <a:solidFill>
                <a:srgbClr val="FFFF00"/>
              </a:solidFill>
            </a:endParaRPr>
          </a:p>
          <a:p>
            <a:pPr marR="0" algn="l"/>
            <a:r>
              <a:rPr lang="en-US" smtClean="0">
                <a:solidFill>
                  <a:srgbClr val="FFFF00"/>
                </a:solidFill>
              </a:rPr>
              <a:t>Europeans require school children to learn one or two other languages besides their native language. They face challenges when communicating with one another because most Europeans do not want to learn another language.   Out of the European languages, French and Italian are examples of the Romantic Languages.  </a:t>
            </a:r>
          </a:p>
          <a:p>
            <a:pPr marR="0" algn="l"/>
            <a:endParaRPr lang="en-US" smtClean="0"/>
          </a:p>
          <a:p>
            <a:pPr marR="0" algn="l"/>
            <a:endParaRPr lang="en-US" smtClean="0"/>
          </a:p>
          <a:p>
            <a:pPr marR="0" algn="l"/>
            <a:r>
              <a:rPr lang="en-U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81000" y="762000"/>
            <a:ext cx="8763000" cy="1371600"/>
          </a:xfrm>
        </p:spPr>
        <p:txBody>
          <a:bodyPr/>
          <a:lstStyle/>
          <a:p>
            <a:r>
              <a:rPr lang="en-US" dirty="0" smtClean="0"/>
              <a:t/>
            </a:r>
            <a:br>
              <a:rPr lang="en-US" dirty="0" smtClean="0"/>
            </a:br>
            <a:r>
              <a:rPr lang="en-US" dirty="0" smtClean="0"/>
              <a:t>4. </a:t>
            </a:r>
            <a:r>
              <a:rPr lang="en-US" dirty="0" smtClean="0"/>
              <a:t>United Kingdom and </a:t>
            </a:r>
            <a:r>
              <a:rPr lang="en-US" dirty="0" smtClean="0"/>
              <a:t>France/Belgium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ctrTitle"/>
          </p:nvPr>
        </p:nvSpPr>
        <p:spPr/>
        <p:txBody>
          <a:bodyPr/>
          <a:lstStyle/>
          <a:p>
            <a:pPr eaLnBrk="1" hangingPunct="1"/>
            <a:r>
              <a:rPr lang="en-US" sz="3600" dirty="0" smtClean="0"/>
              <a:t>5</a:t>
            </a:r>
            <a:r>
              <a:rPr lang="en-US" sz="3600" b="1" dirty="0" smtClean="0"/>
              <a:t>. What mountain range forms the boundary between Europe and Asia?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ctrTitle"/>
          </p:nvPr>
        </p:nvSpPr>
        <p:spPr/>
        <p:txBody>
          <a:bodyPr/>
          <a:lstStyle/>
          <a:p>
            <a:pPr eaLnBrk="1" hangingPunct="1"/>
            <a:r>
              <a:rPr lang="en-US" dirty="0" smtClean="0"/>
              <a:t>5.  Ural Mountains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6. Lines of ____________ measure distances North or South of the equator.</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Content Placeholder 2"/>
          <p:cNvSpPr>
            <a:spLocks noGrp="1"/>
          </p:cNvSpPr>
          <p:nvPr>
            <p:ph idx="1"/>
          </p:nvPr>
        </p:nvSpPr>
        <p:spPr/>
        <p:txBody>
          <a:bodyPr/>
          <a:lstStyle/>
          <a:p>
            <a:pPr marL="0" indent="0">
              <a:buFont typeface="Arial" charset="0"/>
              <a:buNone/>
            </a:pPr>
            <a:r>
              <a:rPr lang="en-US" smtClean="0"/>
              <a:t>Latitude lines run East and West, but measure distances North and South of the equator.</a:t>
            </a:r>
          </a:p>
        </p:txBody>
      </p:sp>
      <p:sp>
        <p:nvSpPr>
          <p:cNvPr id="4" name="Rectangle 3"/>
          <p:cNvSpPr/>
          <p:nvPr/>
        </p:nvSpPr>
        <p:spPr>
          <a:xfrm>
            <a:off x="2514600" y="457200"/>
            <a:ext cx="3749617" cy="923330"/>
          </a:xfrm>
          <a:prstGeom prst="rect">
            <a:avLst/>
          </a:prstGeom>
          <a:noFill/>
        </p:spPr>
        <p:txBody>
          <a:bodyPr wrap="none">
            <a:spAutoFit/>
          </a:bodyPr>
          <a:lstStyle/>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LATITUDE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Content Placeholder 2"/>
          <p:cNvSpPr>
            <a:spLocks noGrp="1"/>
          </p:cNvSpPr>
          <p:nvPr>
            <p:ph idx="1"/>
          </p:nvPr>
        </p:nvSpPr>
        <p:spPr>
          <a:xfrm>
            <a:off x="457200" y="1905000"/>
            <a:ext cx="8229600" cy="4389437"/>
          </a:xfrm>
        </p:spPr>
        <p:txBody>
          <a:bodyPr/>
          <a:lstStyle/>
          <a:p>
            <a:r>
              <a:rPr lang="en-US" dirty="0" smtClean="0"/>
              <a:t>7. North –south lines on the globe measure _____________,  the distance east and west of the Prime Meridian.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ctrTitle"/>
          </p:nvPr>
        </p:nvSpPr>
        <p:spPr/>
        <p:txBody>
          <a:bodyPr/>
          <a:lstStyle/>
          <a:p>
            <a:r>
              <a:rPr lang="en-US" smtClean="0"/>
              <a:t>LONGITUDE</a:t>
            </a:r>
          </a:p>
        </p:txBody>
      </p:sp>
      <p:sp>
        <p:nvSpPr>
          <p:cNvPr id="3" name="Subtitle 2"/>
          <p:cNvSpPr>
            <a:spLocks noGrp="1"/>
          </p:cNvSpPr>
          <p:nvPr>
            <p:ph type="subTitle" idx="1"/>
          </p:nvPr>
        </p:nvSpPr>
        <p:spPr/>
        <p:txBody>
          <a:bodyPr/>
          <a:lstStyle/>
          <a:p>
            <a:pPr>
              <a:defRPr/>
            </a:pPr>
            <a:r>
              <a:rPr lang="en-US" dirty="0" smtClean="0"/>
              <a:t>Longitude lines run north and south, but measure distances east and west of the Prime Meridian.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dirty="0" smtClean="0"/>
              <a:t>8. Name the country.</a:t>
            </a:r>
          </a:p>
        </p:txBody>
      </p:sp>
      <p:pic>
        <p:nvPicPr>
          <p:cNvPr id="54275" name="Picture 2"/>
          <p:cNvPicPr>
            <a:picLocks noGrp="1" noChangeAspect="1" noChangeArrowheads="1"/>
          </p:cNvPicPr>
          <p:nvPr>
            <p:ph idx="1"/>
          </p:nvPr>
        </p:nvPicPr>
        <p:blipFill>
          <a:blip r:embed="rId2" cstate="print"/>
          <a:srcRect/>
          <a:stretch>
            <a:fillRect/>
          </a:stretch>
        </p:blipFill>
        <p:spPr>
          <a:xfrm>
            <a:off x="2133600" y="2638425"/>
            <a:ext cx="4495800" cy="3305175"/>
          </a:xfrm>
          <a:noFill/>
        </p:spPr>
      </p:pic>
      <p:cxnSp>
        <p:nvCxnSpPr>
          <p:cNvPr id="5" name="Straight Arrow Connector 4"/>
          <p:cNvCxnSpPr/>
          <p:nvPr/>
        </p:nvCxnSpPr>
        <p:spPr>
          <a:xfrm>
            <a:off x="1524000" y="4419600"/>
            <a:ext cx="4191000" cy="3048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dirty="0" smtClean="0"/>
              <a:t>8.  Ukraine</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dirty="0" smtClean="0"/>
              <a:t>9.  Which </a:t>
            </a:r>
            <a:r>
              <a:rPr lang="en-US" sz="2800" dirty="0" smtClean="0"/>
              <a:t>of the following is </a:t>
            </a:r>
            <a:r>
              <a:rPr lang="en-US" sz="2800" dirty="0" smtClean="0"/>
              <a:t>an example </a:t>
            </a:r>
            <a:r>
              <a:rPr lang="en-US" sz="2800" dirty="0" smtClean="0"/>
              <a:t>of a peninsula</a:t>
            </a:r>
            <a:r>
              <a:rPr lang="en-US" sz="2800" dirty="0" smtClean="0"/>
              <a:t>?</a:t>
            </a:r>
          </a:p>
          <a:p>
            <a:pPr>
              <a:buNone/>
            </a:pPr>
            <a:r>
              <a:rPr lang="en-US" sz="2800" dirty="0" smtClean="0"/>
              <a:t/>
            </a:r>
            <a:br>
              <a:rPr lang="en-US" sz="2800" dirty="0" smtClean="0"/>
            </a:br>
            <a:r>
              <a:rPr lang="en-US" sz="2800" dirty="0" smtClean="0"/>
              <a:t>a. the Alps</a:t>
            </a:r>
            <a:br>
              <a:rPr lang="en-US" sz="2800" dirty="0" smtClean="0"/>
            </a:br>
            <a:r>
              <a:rPr lang="en-US" sz="2800" dirty="0" smtClean="0"/>
              <a:t>b. Russia</a:t>
            </a:r>
            <a:br>
              <a:rPr lang="en-US" sz="2800" dirty="0" smtClean="0"/>
            </a:br>
            <a:r>
              <a:rPr lang="en-US" sz="2800" dirty="0" smtClean="0"/>
              <a:t>c. the Great European Plain</a:t>
            </a:r>
            <a:br>
              <a:rPr lang="en-US" sz="2800" dirty="0" smtClean="0"/>
            </a:br>
            <a:r>
              <a:rPr lang="en-US" sz="2800" dirty="0" smtClean="0"/>
              <a:t>d. Scandinavia</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851775" cy="1752600"/>
          </a:xfrm>
        </p:spPr>
        <p:txBody>
          <a:bodyPr>
            <a:normAutofit fontScale="90000"/>
          </a:bodyPr>
          <a:lstStyle/>
          <a:p>
            <a:pPr algn="ctr" fontAlgn="auto">
              <a:spcAft>
                <a:spcPts val="0"/>
              </a:spcAft>
              <a:defRPr/>
            </a:pPr>
            <a:r>
              <a:rPr lang="en-US" sz="4000" u="sng" dirty="0" smtClean="0"/>
              <a:t>Europe Unit 1 Review:</a:t>
            </a:r>
            <a:br>
              <a:rPr lang="en-US" sz="4000" u="sng" dirty="0" smtClean="0"/>
            </a:br>
            <a:r>
              <a:rPr lang="en-US" sz="4000" dirty="0" smtClean="0"/>
              <a:t>*Get one piece of paper out for your group.</a:t>
            </a:r>
            <a:endParaRPr lang="en-US" sz="4000" dirty="0"/>
          </a:p>
        </p:txBody>
      </p:sp>
      <p:sp>
        <p:nvSpPr>
          <p:cNvPr id="6147" name="Subtitle 2"/>
          <p:cNvSpPr>
            <a:spLocks noGrp="1"/>
          </p:cNvSpPr>
          <p:nvPr>
            <p:ph type="subTitle" idx="1"/>
          </p:nvPr>
        </p:nvSpPr>
        <p:spPr>
          <a:xfrm>
            <a:off x="457200" y="2362200"/>
            <a:ext cx="7854950" cy="4114800"/>
          </a:xfrm>
        </p:spPr>
        <p:txBody>
          <a:bodyPr/>
          <a:lstStyle/>
          <a:p>
            <a:pPr marL="342900" indent="-342900" algn="ctr" fontAlgn="auto">
              <a:spcAft>
                <a:spcPts val="0"/>
              </a:spcAft>
              <a:buFont typeface="Wingdings 2"/>
              <a:buAutoNum type="arabicPeriod"/>
              <a:defRPr/>
            </a:pPr>
            <a:r>
              <a:rPr lang="en-US" sz="2800" u="sng" dirty="0" smtClean="0"/>
              <a:t>Scribe</a:t>
            </a:r>
            <a:r>
              <a:rPr lang="en-US" sz="2800" dirty="0" smtClean="0"/>
              <a:t>-Write down your group’s answers</a:t>
            </a:r>
            <a:r>
              <a:rPr lang="en-US" sz="2800" dirty="0" smtClean="0"/>
              <a:t>.</a:t>
            </a:r>
            <a:r>
              <a:rPr lang="en-US" sz="2800" u="sng" dirty="0" smtClean="0"/>
              <a:t> </a:t>
            </a:r>
          </a:p>
          <a:p>
            <a:pPr marL="342900" indent="-342900" algn="ctr" fontAlgn="auto">
              <a:spcAft>
                <a:spcPts val="0"/>
              </a:spcAft>
              <a:defRPr/>
            </a:pPr>
            <a:r>
              <a:rPr lang="en-US" sz="2800" dirty="0" smtClean="0"/>
              <a:t>-</a:t>
            </a:r>
            <a:r>
              <a:rPr lang="en-US" sz="2800" dirty="0" smtClean="0"/>
              <a:t>AND-</a:t>
            </a:r>
          </a:p>
          <a:p>
            <a:pPr marL="342900" indent="-342900" algn="ctr" fontAlgn="auto">
              <a:spcAft>
                <a:spcPts val="0"/>
              </a:spcAft>
              <a:defRPr/>
            </a:pPr>
            <a:r>
              <a:rPr lang="en-US" sz="2800" u="sng" dirty="0" smtClean="0"/>
              <a:t>Reporter</a:t>
            </a:r>
            <a:r>
              <a:rPr lang="en-US" sz="2800" dirty="0" smtClean="0"/>
              <a:t>- </a:t>
            </a:r>
            <a:r>
              <a:rPr lang="en-US" sz="2800" dirty="0" smtClean="0"/>
              <a:t>Report your answer to the class, Remember to </a:t>
            </a:r>
            <a:r>
              <a:rPr lang="en-US" sz="2800" dirty="0" smtClean="0"/>
              <a:t>RAISE </a:t>
            </a:r>
            <a:r>
              <a:rPr lang="en-US" sz="2800" dirty="0" smtClean="0"/>
              <a:t>your </a:t>
            </a:r>
            <a:r>
              <a:rPr lang="en-US" sz="2800" dirty="0" smtClean="0"/>
              <a:t>hand when your pencil is DOWN!!!</a:t>
            </a:r>
            <a:endParaRPr lang="en-US" sz="2800" dirty="0" smtClean="0"/>
          </a:p>
          <a:p>
            <a:pPr marL="342900" indent="-342900" algn="ctr" fontAlgn="auto">
              <a:spcAft>
                <a:spcPts val="0"/>
              </a:spcAft>
              <a:buFont typeface="Wingdings 2"/>
              <a:buAutoNum type="arabicPeriod"/>
              <a:defRPr/>
            </a:pPr>
            <a:r>
              <a:rPr lang="en-US" sz="2800" u="sng" dirty="0" smtClean="0"/>
              <a:t>Time Keeper</a:t>
            </a:r>
            <a:r>
              <a:rPr lang="en-US" sz="2800" dirty="0" smtClean="0"/>
              <a:t>- 1 minute for each </a:t>
            </a:r>
            <a:r>
              <a:rPr lang="en-US" sz="2800" dirty="0" smtClean="0"/>
              <a:t>question from the teacher saying “GO”!!!</a:t>
            </a:r>
            <a:endParaRPr lang="en-US" sz="2800" dirty="0" smtClean="0"/>
          </a:p>
          <a:p>
            <a:pPr marL="342900" indent="-342900" algn="ctr" fontAlgn="auto">
              <a:spcAft>
                <a:spcPts val="0"/>
              </a:spcAft>
              <a:buFont typeface="Wingdings 2"/>
              <a:buAutoNum type="arabicPeriod"/>
              <a:defRPr/>
            </a:pPr>
            <a:r>
              <a:rPr lang="en-US" sz="2800" u="sng" dirty="0" smtClean="0"/>
              <a:t>Leader</a:t>
            </a:r>
            <a:r>
              <a:rPr lang="en-US" sz="2800" dirty="0" smtClean="0"/>
              <a:t>-Keep everyone on </a:t>
            </a:r>
            <a:r>
              <a:rPr lang="en-US" sz="2800" dirty="0" smtClean="0"/>
              <a:t>TASK</a:t>
            </a:r>
            <a:r>
              <a:rPr lang="en-US" sz="3200" dirty="0" smtClean="0"/>
              <a:t>.  </a:t>
            </a:r>
            <a:endParaRPr lang="en-US" sz="3200" dirty="0" smtClean="0"/>
          </a:p>
          <a:p>
            <a:pPr marR="0"/>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D </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10.  What condition helped United Kingdom become a leader in World Trade? </a:t>
            </a:r>
            <a:endParaRPr lang="en-US" sz="4000" dirty="0"/>
          </a:p>
        </p:txBody>
      </p:sp>
      <p:sp>
        <p:nvSpPr>
          <p:cNvPr id="3" name="Content Placeholder 2"/>
          <p:cNvSpPr>
            <a:spLocks noGrp="1"/>
          </p:cNvSpPr>
          <p:nvPr>
            <p:ph idx="1"/>
          </p:nvPr>
        </p:nvSpPr>
        <p:spPr/>
        <p:txBody>
          <a:bodyPr/>
          <a:lstStyle/>
          <a:p>
            <a:r>
              <a:rPr lang="en-US" dirty="0" smtClean="0"/>
              <a:t>A.  It is an island with a mild climate located near many other countries.  </a:t>
            </a:r>
          </a:p>
          <a:p>
            <a:r>
              <a:rPr lang="en-US" dirty="0" smtClean="0"/>
              <a:t>B.  Two percent of the people are farmers, and their is a lot of arable land.  </a:t>
            </a:r>
          </a:p>
          <a:p>
            <a:r>
              <a:rPr lang="en-US" dirty="0" smtClean="0"/>
              <a:t>C.  It is home to world’s busiest airport and has seven other large airports.  </a:t>
            </a:r>
          </a:p>
          <a:p>
            <a:r>
              <a:rPr lang="en-US" dirty="0" smtClean="0"/>
              <a:t>D.  Urban area is populated, and most jobs are found in urban areas.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D</a:t>
            </a:r>
            <a:br>
              <a:rPr lang="en-US" dirty="0" smtClean="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Which area has the greatest population?   </a:t>
            </a:r>
            <a:endParaRPr lang="en-US" dirty="0"/>
          </a:p>
        </p:txBody>
      </p:sp>
      <p:sp>
        <p:nvSpPr>
          <p:cNvPr id="3" name="Content Placeholder 2"/>
          <p:cNvSpPr>
            <a:spLocks noGrp="1"/>
          </p:cNvSpPr>
          <p:nvPr>
            <p:ph idx="1"/>
          </p:nvPr>
        </p:nvSpPr>
        <p:spPr/>
        <p:txBody>
          <a:bodyPr/>
          <a:lstStyle/>
          <a:p>
            <a:r>
              <a:rPr lang="en-US" dirty="0" smtClean="0"/>
              <a:t>A.  </a:t>
            </a:r>
            <a:r>
              <a:rPr lang="en-US" dirty="0" smtClean="0"/>
              <a:t>Siberia</a:t>
            </a:r>
            <a:endParaRPr lang="en-US" dirty="0" smtClean="0"/>
          </a:p>
          <a:p>
            <a:r>
              <a:rPr lang="en-US" dirty="0" smtClean="0"/>
              <a:t>B.  Asian Russia</a:t>
            </a:r>
          </a:p>
          <a:p>
            <a:r>
              <a:rPr lang="en-US" dirty="0" smtClean="0"/>
              <a:t>C. St. Petersburg</a:t>
            </a:r>
          </a:p>
          <a:p>
            <a:r>
              <a:rPr lang="en-US" dirty="0" smtClean="0"/>
              <a:t>D.  European Russia</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D</a:t>
            </a:r>
            <a:br>
              <a:rPr lang="en-US" dirty="0" smtClean="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lstStyle/>
          <a:p>
            <a:r>
              <a:rPr lang="en-US" dirty="0" smtClean="0"/>
              <a:t>12.  Which describes the climate of most of Germany? </a:t>
            </a:r>
            <a:endParaRPr lang="en-US" dirty="0"/>
          </a:p>
        </p:txBody>
      </p:sp>
      <p:sp>
        <p:nvSpPr>
          <p:cNvPr id="3" name="Content Placeholder 2"/>
          <p:cNvSpPr>
            <a:spLocks noGrp="1"/>
          </p:cNvSpPr>
          <p:nvPr>
            <p:ph idx="1"/>
          </p:nvPr>
        </p:nvSpPr>
        <p:spPr/>
        <p:txBody>
          <a:bodyPr/>
          <a:lstStyle/>
          <a:p>
            <a:r>
              <a:rPr lang="en-US" dirty="0" smtClean="0"/>
              <a:t>A.  Very cold winters with hot and dry summers </a:t>
            </a:r>
          </a:p>
          <a:p>
            <a:r>
              <a:rPr lang="en-US" dirty="0" smtClean="0"/>
              <a:t>B.  Cool summers with land deep in snow most of the winter</a:t>
            </a:r>
          </a:p>
          <a:p>
            <a:r>
              <a:rPr lang="en-US" dirty="0" smtClean="0"/>
              <a:t>C.  Cool winters and mild summers with good precipitation of crops.  </a:t>
            </a:r>
          </a:p>
          <a:p>
            <a:r>
              <a:rPr lang="en-US" dirty="0" smtClean="0"/>
              <a:t>D.  Hot summers and cold winters with little precipitation.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A</a:t>
            </a:r>
            <a:br>
              <a:rPr lang="en-US" dirty="0" smtClean="0"/>
            </a:br>
            <a:endParaRPr lang="en-US" dirty="0"/>
          </a:p>
        </p:txBody>
      </p:sp>
      <p:sp>
        <p:nvSpPr>
          <p:cNvPr id="3" name="Content Placeholder 2"/>
          <p:cNvSpPr>
            <a:spLocks noGrp="1"/>
          </p:cNvSpPr>
          <p:nvPr>
            <p:ph idx="1"/>
          </p:nvPr>
        </p:nvSpPr>
        <p:spPr>
          <a:xfrm>
            <a:off x="0" y="1981200"/>
            <a:ext cx="8229600" cy="4389437"/>
          </a:xfrm>
        </p:spPr>
        <p:txBody>
          <a:bodyPr/>
          <a:lstStyle/>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13. What has helped Italian Merchants become successful traders?  </a:t>
            </a:r>
            <a:endParaRPr lang="en-US" sz="4000" dirty="0"/>
          </a:p>
        </p:txBody>
      </p:sp>
      <p:sp>
        <p:nvSpPr>
          <p:cNvPr id="3" name="Content Placeholder 2"/>
          <p:cNvSpPr>
            <a:spLocks noGrp="1"/>
          </p:cNvSpPr>
          <p:nvPr>
            <p:ph idx="1"/>
          </p:nvPr>
        </p:nvSpPr>
        <p:spPr/>
        <p:txBody>
          <a:bodyPr/>
          <a:lstStyle/>
          <a:p>
            <a:r>
              <a:rPr lang="en-US" dirty="0" smtClean="0"/>
              <a:t>A.  The location of the Alps, which are a defense against other countries. </a:t>
            </a:r>
          </a:p>
          <a:p>
            <a:r>
              <a:rPr lang="en-US" dirty="0" smtClean="0"/>
              <a:t>B.  The location of the Mediterranean Sea with access to Africa, Asia, and Europe.  </a:t>
            </a:r>
          </a:p>
          <a:p>
            <a:r>
              <a:rPr lang="en-US" dirty="0" smtClean="0"/>
              <a:t>C.  The islands of Sicily and Sardinia, which are not far form the coast of Western Italy.  </a:t>
            </a:r>
          </a:p>
          <a:p>
            <a:r>
              <a:rPr lang="en-US" dirty="0" smtClean="0"/>
              <a:t>D. the warm air from the Sahara Desert, which creates a warm, dry summer for most of Italy.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B</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14.  Which statement best describes the natural resources of the united Kingdom and Russia? </a:t>
            </a:r>
            <a:endParaRPr lang="en-US" sz="4000" dirty="0"/>
          </a:p>
        </p:txBody>
      </p:sp>
      <p:sp>
        <p:nvSpPr>
          <p:cNvPr id="3" name="Content Placeholder 2"/>
          <p:cNvSpPr>
            <a:spLocks noGrp="1"/>
          </p:cNvSpPr>
          <p:nvPr>
            <p:ph idx="1"/>
          </p:nvPr>
        </p:nvSpPr>
        <p:spPr/>
        <p:txBody>
          <a:bodyPr/>
          <a:lstStyle/>
          <a:p>
            <a:r>
              <a:rPr lang="en-US" dirty="0" smtClean="0"/>
              <a:t>A.  The United Kingdom and Russia both have gold, a valuable natural resource. </a:t>
            </a:r>
          </a:p>
          <a:p>
            <a:r>
              <a:rPr lang="en-US" dirty="0" smtClean="0"/>
              <a:t>B.  The United Kingdom’s coal resources are used as fuel for manufacturing, but Russia’s are not.  </a:t>
            </a:r>
          </a:p>
          <a:p>
            <a:r>
              <a:rPr lang="en-US" dirty="0" smtClean="0"/>
              <a:t> C.  The United Kingdom and Russia both have large amounts of land and climates suitable for farming.  </a:t>
            </a:r>
          </a:p>
          <a:p>
            <a:r>
              <a:rPr lang="en-US" dirty="0" smtClean="0"/>
              <a:t>D.  The United Kingdom’s fossil fuels resources are being used up, but not much of Russia’s are unused due to Russia's climate and Geography.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rtlCol="0">
            <a:noAutofit/>
          </a:bodyPr>
          <a:lstStyle/>
          <a:p>
            <a:pPr eaLnBrk="1" fontAlgn="auto" hangingPunct="1">
              <a:spcAft>
                <a:spcPts val="0"/>
              </a:spcAft>
              <a:defRPr/>
            </a:pPr>
            <a:r>
              <a:rPr lang="en-US" sz="4000" b="1" dirty="0" smtClean="0"/>
              <a:t>1. Which number on the map marks the Scandinavian Peninsula?</a:t>
            </a:r>
          </a:p>
        </p:txBody>
      </p:sp>
      <p:pic>
        <p:nvPicPr>
          <p:cNvPr id="27651" name="Content Placeholder 3" descr="europa_map.jpg"/>
          <p:cNvPicPr>
            <a:picLocks noGrp="1" noChangeAspect="1"/>
          </p:cNvPicPr>
          <p:nvPr>
            <p:ph idx="1"/>
          </p:nvPr>
        </p:nvPicPr>
        <p:blipFill>
          <a:blip r:embed="rId2" cstate="print"/>
          <a:srcRect/>
          <a:stretch>
            <a:fillRect/>
          </a:stretch>
        </p:blipFill>
        <p:spPr>
          <a:xfrm>
            <a:off x="457200" y="1447800"/>
            <a:ext cx="8229600" cy="5029200"/>
          </a:xfrm>
        </p:spPr>
      </p:pic>
      <p:sp>
        <p:nvSpPr>
          <p:cNvPr id="27652" name="TextBox 4"/>
          <p:cNvSpPr txBox="1">
            <a:spLocks noChangeArrowheads="1"/>
          </p:cNvSpPr>
          <p:nvPr/>
        </p:nvSpPr>
        <p:spPr bwMode="auto">
          <a:xfrm>
            <a:off x="1600200" y="4800600"/>
            <a:ext cx="381000" cy="400050"/>
          </a:xfrm>
          <a:prstGeom prst="rect">
            <a:avLst/>
          </a:prstGeom>
          <a:noFill/>
          <a:ln w="9525">
            <a:noFill/>
            <a:miter lim="800000"/>
            <a:headEnd/>
            <a:tailEnd/>
          </a:ln>
        </p:spPr>
        <p:txBody>
          <a:bodyPr>
            <a:spAutoFit/>
          </a:bodyPr>
          <a:lstStyle/>
          <a:p>
            <a:r>
              <a:rPr lang="en-US" sz="2000" b="1">
                <a:latin typeface="Calibri" pitchFamily="34" charset="0"/>
              </a:rPr>
              <a:t>1</a:t>
            </a:r>
          </a:p>
        </p:txBody>
      </p:sp>
      <p:sp>
        <p:nvSpPr>
          <p:cNvPr id="27653" name="TextBox 5"/>
          <p:cNvSpPr txBox="1">
            <a:spLocks noChangeArrowheads="1"/>
          </p:cNvSpPr>
          <p:nvPr/>
        </p:nvSpPr>
        <p:spPr bwMode="auto">
          <a:xfrm>
            <a:off x="2895600" y="4419600"/>
            <a:ext cx="304800" cy="400050"/>
          </a:xfrm>
          <a:prstGeom prst="rect">
            <a:avLst/>
          </a:prstGeom>
          <a:noFill/>
          <a:ln w="9525">
            <a:noFill/>
            <a:miter lim="800000"/>
            <a:headEnd/>
            <a:tailEnd/>
          </a:ln>
        </p:spPr>
        <p:txBody>
          <a:bodyPr>
            <a:spAutoFit/>
          </a:bodyPr>
          <a:lstStyle/>
          <a:p>
            <a:r>
              <a:rPr lang="en-US" sz="2000" b="1">
                <a:latin typeface="Calibri" pitchFamily="34" charset="0"/>
              </a:rPr>
              <a:t>2</a:t>
            </a:r>
          </a:p>
        </p:txBody>
      </p:sp>
      <p:sp>
        <p:nvSpPr>
          <p:cNvPr id="27654" name="TextBox 6"/>
          <p:cNvSpPr txBox="1">
            <a:spLocks noChangeArrowheads="1"/>
          </p:cNvSpPr>
          <p:nvPr/>
        </p:nvSpPr>
        <p:spPr bwMode="auto">
          <a:xfrm>
            <a:off x="4876800" y="3048000"/>
            <a:ext cx="228600" cy="400050"/>
          </a:xfrm>
          <a:prstGeom prst="rect">
            <a:avLst/>
          </a:prstGeom>
          <a:noFill/>
          <a:ln w="9525">
            <a:noFill/>
            <a:miter lim="800000"/>
            <a:headEnd/>
            <a:tailEnd/>
          </a:ln>
        </p:spPr>
        <p:txBody>
          <a:bodyPr>
            <a:spAutoFit/>
          </a:bodyPr>
          <a:lstStyle/>
          <a:p>
            <a:r>
              <a:rPr lang="en-US" sz="2000" b="1">
                <a:latin typeface="Calibri" pitchFamily="34" charset="0"/>
              </a:rPr>
              <a:t>3</a:t>
            </a:r>
          </a:p>
        </p:txBody>
      </p:sp>
      <p:sp>
        <p:nvSpPr>
          <p:cNvPr id="27655" name="TextBox 7"/>
          <p:cNvSpPr txBox="1">
            <a:spLocks noChangeArrowheads="1"/>
          </p:cNvSpPr>
          <p:nvPr/>
        </p:nvSpPr>
        <p:spPr bwMode="auto">
          <a:xfrm>
            <a:off x="3810000" y="5867400"/>
            <a:ext cx="609600" cy="400050"/>
          </a:xfrm>
          <a:prstGeom prst="rect">
            <a:avLst/>
          </a:prstGeom>
          <a:noFill/>
          <a:ln w="9525">
            <a:noFill/>
            <a:miter lim="800000"/>
            <a:headEnd/>
            <a:tailEnd/>
          </a:ln>
        </p:spPr>
        <p:txBody>
          <a:bodyPr>
            <a:spAutoFit/>
          </a:bodyPr>
          <a:lstStyle/>
          <a:p>
            <a:r>
              <a:rPr lang="en-US" sz="2000" b="1">
                <a:latin typeface="Calibri" pitchFamily="34" charset="0"/>
              </a:rPr>
              <a:t>4</a:t>
            </a:r>
          </a:p>
        </p:txBody>
      </p:sp>
      <p:cxnSp>
        <p:nvCxnSpPr>
          <p:cNvPr id="10" name="Straight Connector 9"/>
          <p:cNvCxnSpPr/>
          <p:nvPr/>
        </p:nvCxnSpPr>
        <p:spPr>
          <a:xfrm>
            <a:off x="990600" y="5181600"/>
            <a:ext cx="9144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52600" y="4114800"/>
            <a:ext cx="6858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658" name="TextBox 15"/>
          <p:cNvSpPr txBox="1">
            <a:spLocks noChangeArrowheads="1"/>
          </p:cNvSpPr>
          <p:nvPr/>
        </p:nvSpPr>
        <p:spPr bwMode="auto">
          <a:xfrm>
            <a:off x="1600200" y="3962400"/>
            <a:ext cx="228600" cy="400050"/>
          </a:xfrm>
          <a:prstGeom prst="rect">
            <a:avLst/>
          </a:prstGeom>
          <a:noFill/>
          <a:ln w="9525">
            <a:noFill/>
            <a:miter lim="800000"/>
            <a:headEnd/>
            <a:tailEnd/>
          </a:ln>
        </p:spPr>
        <p:txBody>
          <a:bodyPr>
            <a:spAutoFit/>
          </a:bodyPr>
          <a:lstStyle/>
          <a:p>
            <a:r>
              <a:rPr lang="en-US" sz="2000" b="1">
                <a:latin typeface="Calibri" pitchFamily="34" charset="0"/>
              </a:rPr>
              <a:t>5</a:t>
            </a:r>
          </a:p>
        </p:txBody>
      </p:sp>
      <p:sp>
        <p:nvSpPr>
          <p:cNvPr id="27659" name="TextBox 17"/>
          <p:cNvSpPr txBox="1">
            <a:spLocks noChangeArrowheads="1"/>
          </p:cNvSpPr>
          <p:nvPr/>
        </p:nvSpPr>
        <p:spPr bwMode="auto">
          <a:xfrm>
            <a:off x="6629400" y="4343400"/>
            <a:ext cx="457200" cy="400050"/>
          </a:xfrm>
          <a:prstGeom prst="rect">
            <a:avLst/>
          </a:prstGeom>
          <a:noFill/>
          <a:ln w="9525">
            <a:noFill/>
            <a:miter lim="800000"/>
            <a:headEnd/>
            <a:tailEnd/>
          </a:ln>
        </p:spPr>
        <p:txBody>
          <a:bodyPr>
            <a:spAutoFit/>
          </a:bodyPr>
          <a:lstStyle/>
          <a:p>
            <a:r>
              <a:rPr lang="en-US" sz="2000" b="1">
                <a:latin typeface="Calibri" pitchFamily="34" charset="0"/>
              </a:rPr>
              <a:t>7</a:t>
            </a:r>
          </a:p>
        </p:txBody>
      </p:sp>
      <p:cxnSp>
        <p:nvCxnSpPr>
          <p:cNvPr id="24" name="Straight Arrow Connector 23"/>
          <p:cNvCxnSpPr/>
          <p:nvPr/>
        </p:nvCxnSpPr>
        <p:spPr>
          <a:xfrm rot="5400000" flipH="1" flipV="1">
            <a:off x="2133601" y="5410200"/>
            <a:ext cx="762000" cy="31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661" name="TextBox 27"/>
          <p:cNvSpPr txBox="1">
            <a:spLocks noChangeArrowheads="1"/>
          </p:cNvSpPr>
          <p:nvPr/>
        </p:nvSpPr>
        <p:spPr bwMode="auto">
          <a:xfrm>
            <a:off x="2362200" y="5791200"/>
            <a:ext cx="228600" cy="400050"/>
          </a:xfrm>
          <a:prstGeom prst="rect">
            <a:avLst/>
          </a:prstGeom>
          <a:noFill/>
          <a:ln w="9525">
            <a:noFill/>
            <a:miter lim="800000"/>
            <a:headEnd/>
            <a:tailEnd/>
          </a:ln>
        </p:spPr>
        <p:txBody>
          <a:bodyPr>
            <a:spAutoFit/>
          </a:bodyPr>
          <a:lstStyle/>
          <a:p>
            <a:r>
              <a:rPr lang="en-US" sz="2000" b="1">
                <a:latin typeface="Calibri" pitchFamily="34" charset="0"/>
              </a:rPr>
              <a:t>6</a:t>
            </a:r>
          </a:p>
        </p:txBody>
      </p:sp>
      <p:cxnSp>
        <p:nvCxnSpPr>
          <p:cNvPr id="30" name="Straight Connector 29"/>
          <p:cNvCxnSpPr/>
          <p:nvPr/>
        </p:nvCxnSpPr>
        <p:spPr>
          <a:xfrm flipV="1">
            <a:off x="3962400" y="4114800"/>
            <a:ext cx="25146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7663" name="TextBox 30"/>
          <p:cNvSpPr txBox="1">
            <a:spLocks noChangeArrowheads="1"/>
          </p:cNvSpPr>
          <p:nvPr/>
        </p:nvSpPr>
        <p:spPr bwMode="auto">
          <a:xfrm>
            <a:off x="4953000" y="3962400"/>
            <a:ext cx="304800" cy="400050"/>
          </a:xfrm>
          <a:prstGeom prst="rect">
            <a:avLst/>
          </a:prstGeom>
          <a:noFill/>
          <a:ln w="9525">
            <a:noFill/>
            <a:miter lim="800000"/>
            <a:headEnd/>
            <a:tailEnd/>
          </a:ln>
        </p:spPr>
        <p:txBody>
          <a:bodyPr>
            <a:spAutoFit/>
          </a:bodyPr>
          <a:lstStyle/>
          <a:p>
            <a:r>
              <a:rPr lang="en-US" sz="2000" b="1">
                <a:latin typeface="Calibri" pitchFamily="34" charset="0"/>
              </a:rPr>
              <a:t>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D  </a:t>
            </a:r>
            <a:br>
              <a:rPr lang="en-US" dirty="0" smtClean="0"/>
            </a:b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15.How do the ports of the United Kingdom and Russia differ?  </a:t>
            </a:r>
            <a:endParaRPr lang="en-US" sz="4000" dirty="0"/>
          </a:p>
        </p:txBody>
      </p:sp>
      <p:sp>
        <p:nvSpPr>
          <p:cNvPr id="3" name="Content Placeholder 2"/>
          <p:cNvSpPr>
            <a:spLocks noGrp="1"/>
          </p:cNvSpPr>
          <p:nvPr>
            <p:ph idx="1"/>
          </p:nvPr>
        </p:nvSpPr>
        <p:spPr/>
        <p:txBody>
          <a:bodyPr/>
          <a:lstStyle/>
          <a:p>
            <a:r>
              <a:rPr lang="en-US" dirty="0" smtClean="0"/>
              <a:t>A.  The ports of the United Kingdom are open all year round, and Russia’s are not.  </a:t>
            </a:r>
          </a:p>
          <a:p>
            <a:r>
              <a:rPr lang="en-US" dirty="0" smtClean="0"/>
              <a:t>B.  Russia has no port cities, while the United Kingdom is an island with many.  </a:t>
            </a:r>
          </a:p>
          <a:p>
            <a:r>
              <a:rPr lang="en-US" dirty="0" smtClean="0"/>
              <a:t>C.  There is no difference in the year-round use of the ports in the United Kingdom.  </a:t>
            </a:r>
          </a:p>
          <a:p>
            <a:r>
              <a:rPr lang="en-US" dirty="0" smtClean="0"/>
              <a:t>D.  The ports of the United Kingdom are influenced by a mild climate, but Russia’s ports are all subtropical.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A</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16.  Even though Italy has a strategic geographic location, Germany is a more successful trading nation because</a:t>
            </a:r>
            <a:endParaRPr lang="en-US" sz="3600" dirty="0"/>
          </a:p>
        </p:txBody>
      </p:sp>
      <p:sp>
        <p:nvSpPr>
          <p:cNvPr id="3" name="Content Placeholder 2"/>
          <p:cNvSpPr>
            <a:spLocks noGrp="1"/>
          </p:cNvSpPr>
          <p:nvPr>
            <p:ph idx="1"/>
          </p:nvPr>
        </p:nvSpPr>
        <p:spPr/>
        <p:txBody>
          <a:bodyPr/>
          <a:lstStyle/>
          <a:p>
            <a:r>
              <a:rPr lang="en-US" dirty="0" smtClean="0"/>
              <a:t>A.  Is has more valuable natural resources</a:t>
            </a:r>
          </a:p>
          <a:p>
            <a:r>
              <a:rPr lang="en-US" dirty="0" smtClean="0"/>
              <a:t>B.  Is has a warmer climate </a:t>
            </a:r>
          </a:p>
          <a:p>
            <a:r>
              <a:rPr lang="en-US" dirty="0" smtClean="0"/>
              <a:t>C.  It has a larger total area and more major cities.  </a:t>
            </a:r>
          </a:p>
          <a:p>
            <a:r>
              <a:rPr lang="en-US" dirty="0" smtClean="0"/>
              <a:t>D.  Its total population is higher</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  A</a:t>
            </a:r>
            <a:endParaRPr lang="en-US" dirty="0"/>
          </a:p>
        </p:txBody>
      </p:sp>
      <p:sp>
        <p:nvSpPr>
          <p:cNvPr id="3" name="Content Placeholder 2"/>
          <p:cNvSpPr>
            <a:spLocks noGrp="1"/>
          </p:cNvSpPr>
          <p:nvPr>
            <p:ph idx="1"/>
          </p:nvPr>
        </p:nvSpPr>
        <p:spPr/>
        <p:txBody>
          <a:bodyPr/>
          <a:lstStyle/>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solidFill>
                  <a:srgbClr val="7B9899"/>
                </a:solidFill>
              </a:rPr>
              <a:t>Chernobyl Disaster </a:t>
            </a:r>
          </a:p>
        </p:txBody>
      </p:sp>
      <p:sp>
        <p:nvSpPr>
          <p:cNvPr id="3" name="Content Placeholder 2"/>
          <p:cNvSpPr>
            <a:spLocks noGrp="1"/>
          </p:cNvSpPr>
          <p:nvPr>
            <p:ph sz="quarter" idx="1"/>
          </p:nvPr>
        </p:nvSpPr>
        <p:spPr>
          <a:xfrm>
            <a:off x="301625" y="1527175"/>
            <a:ext cx="8504238" cy="4572000"/>
          </a:xfrm>
        </p:spPr>
        <p:txBody>
          <a:bodyPr>
            <a:normAutofit/>
          </a:bodyPr>
          <a:lstStyle/>
          <a:p>
            <a:pPr marL="342900" indent="-342900" fontAlgn="auto">
              <a:spcAft>
                <a:spcPts val="0"/>
              </a:spcAft>
              <a:buNone/>
              <a:defRPr/>
            </a:pPr>
            <a:r>
              <a:rPr lang="en-US" sz="2400" dirty="0" smtClean="0"/>
              <a:t>17.  Where did this nuclear Fallout happen? </a:t>
            </a:r>
          </a:p>
          <a:p>
            <a:pPr marL="342900" indent="-342900" fontAlgn="auto">
              <a:spcAft>
                <a:spcPts val="0"/>
              </a:spcAft>
              <a:buFont typeface="Wingdings 2"/>
              <a:buChar char=""/>
              <a:defRPr/>
            </a:pPr>
            <a:endParaRPr lang="en-US" sz="2400" dirty="0" smtClean="0"/>
          </a:p>
          <a:p>
            <a:pPr marL="342900" indent="-342900" fontAlgn="auto">
              <a:spcAft>
                <a:spcPts val="0"/>
              </a:spcAft>
              <a:buFont typeface="Wingdings 2"/>
              <a:buAutoNum type="alphaLcPeriod"/>
              <a:defRPr/>
            </a:pPr>
            <a:r>
              <a:rPr lang="en-US" sz="2400" dirty="0" smtClean="0"/>
              <a:t>Jamaica</a:t>
            </a:r>
          </a:p>
          <a:p>
            <a:pPr marL="342900" indent="-342900" fontAlgn="auto">
              <a:spcAft>
                <a:spcPts val="0"/>
              </a:spcAft>
              <a:buFont typeface="Wingdings 2"/>
              <a:buAutoNum type="alphaLcPeriod"/>
              <a:defRPr/>
            </a:pPr>
            <a:r>
              <a:rPr lang="en-US" sz="2400" dirty="0" smtClean="0"/>
              <a:t>Ukraine</a:t>
            </a:r>
          </a:p>
          <a:p>
            <a:pPr marL="342900" indent="-342900" fontAlgn="auto">
              <a:spcAft>
                <a:spcPts val="0"/>
              </a:spcAft>
              <a:buFont typeface="Wingdings 2"/>
              <a:buAutoNum type="alphaLcPeriod"/>
              <a:defRPr/>
            </a:pPr>
            <a:r>
              <a:rPr lang="en-US" sz="2400" dirty="0" smtClean="0"/>
              <a:t>London</a:t>
            </a:r>
          </a:p>
          <a:p>
            <a:pPr marL="342900" indent="-342900" fontAlgn="auto">
              <a:spcAft>
                <a:spcPts val="0"/>
              </a:spcAft>
              <a:buFont typeface="Wingdings 2"/>
              <a:buAutoNum type="alphaLcPeriod"/>
              <a:defRPr/>
            </a:pPr>
            <a:r>
              <a:rPr lang="en-US" sz="2400" dirty="0" smtClean="0"/>
              <a:t>Africa </a:t>
            </a:r>
          </a:p>
          <a:p>
            <a:pPr marL="274320" indent="-274320"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17.B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solidFill>
                  <a:srgbClr val="7B9899"/>
                </a:solidFill>
              </a:rPr>
              <a:t>Chernobyl was abandoned.  </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n-US" dirty="0" smtClean="0"/>
              <a:t>18.  What caused the people to abandoned this city? </a:t>
            </a:r>
          </a:p>
          <a:p>
            <a:pPr marL="274320" indent="-274320" fontAlgn="auto">
              <a:spcAft>
                <a:spcPts val="0"/>
              </a:spcAft>
              <a:buFont typeface="Wingdings 2"/>
              <a:buNone/>
              <a:defRPr/>
            </a:pPr>
            <a:endParaRPr lang="en-US" dirty="0" smtClean="0"/>
          </a:p>
          <a:p>
            <a:pPr marL="274320" indent="-274320" fontAlgn="auto">
              <a:spcAft>
                <a:spcPts val="0"/>
              </a:spcAft>
              <a:buFont typeface="Wingdings 2"/>
              <a:buChar char=""/>
              <a:defRPr/>
            </a:pPr>
            <a:r>
              <a:rPr lang="en-US" dirty="0" smtClean="0"/>
              <a:t>A.  nuclear power plant exploded and radiation levels were unsafe.  </a:t>
            </a:r>
          </a:p>
          <a:p>
            <a:pPr marL="274320" indent="-274320" fontAlgn="auto">
              <a:spcAft>
                <a:spcPts val="0"/>
              </a:spcAft>
              <a:buFont typeface="Wingdings 2"/>
              <a:buChar char=""/>
              <a:defRPr/>
            </a:pPr>
            <a:r>
              <a:rPr lang="en-US" dirty="0" smtClean="0"/>
              <a:t>B.  the people were being persecuted by soldiers of the Soviet Union.  </a:t>
            </a:r>
          </a:p>
          <a:p>
            <a:pPr marL="274320" indent="-274320" fontAlgn="auto">
              <a:spcAft>
                <a:spcPts val="0"/>
              </a:spcAft>
              <a:buFont typeface="Wingdings 2"/>
              <a:buChar char=""/>
              <a:defRPr/>
            </a:pPr>
            <a:r>
              <a:rPr lang="en-US" dirty="0" smtClean="0"/>
              <a:t>C.  the Chernobyl river was diverted so there was no drinking water.  </a:t>
            </a:r>
          </a:p>
          <a:p>
            <a:pPr marL="274320" indent="-274320" fontAlgn="auto">
              <a:spcAft>
                <a:spcPts val="0"/>
              </a:spcAft>
              <a:buFont typeface="Wingdings 2"/>
              <a:buChar char=""/>
              <a:defRPr/>
            </a:pPr>
            <a:r>
              <a:rPr lang="en-US" dirty="0" smtClean="0"/>
              <a:t>D.  the area was under water because of the construction of a dam.  </a:t>
            </a:r>
          </a:p>
          <a:p>
            <a:pPr marL="274320" indent="-274320" fontAlgn="auto">
              <a:spcAft>
                <a:spcPts val="0"/>
              </a:spcAft>
              <a:buFont typeface="Wingdings 2"/>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143000"/>
          </a:xfrm>
        </p:spPr>
        <p:txBody>
          <a:bodyPr/>
          <a:lstStyle/>
          <a:p>
            <a:r>
              <a:rPr lang="en-US" dirty="0" smtClean="0"/>
              <a:t>18.  A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00200"/>
            <a:ext cx="8534400" cy="606425"/>
          </a:xfrm>
        </p:spPr>
        <p:txBody>
          <a:bodyPr>
            <a:normAutofit fontScale="90000"/>
          </a:bodyPr>
          <a:lstStyle/>
          <a:p>
            <a:pPr fontAlgn="auto">
              <a:spcAft>
                <a:spcPts val="0"/>
              </a:spcAft>
              <a:defRPr/>
            </a:pPr>
            <a:r>
              <a:rPr lang="en-US" sz="4000" dirty="0" smtClean="0"/>
              <a:t>19.  Why were other countries concerned about the Chernobyl Disaster? </a:t>
            </a:r>
            <a:r>
              <a:rPr lang="en-US" dirty="0" smtClean="0"/>
              <a:t/>
            </a:r>
            <a:br>
              <a:rPr lang="en-US" dirty="0" smtClean="0"/>
            </a:br>
            <a:endParaRPr lang="en-US" dirty="0"/>
          </a:p>
        </p:txBody>
      </p:sp>
      <p:sp>
        <p:nvSpPr>
          <p:cNvPr id="3" name="Content Placeholder 2"/>
          <p:cNvSpPr>
            <a:spLocks noGrp="1"/>
          </p:cNvSpPr>
          <p:nvPr>
            <p:ph sz="quarter" idx="1"/>
          </p:nvPr>
        </p:nvSpPr>
        <p:spPr>
          <a:xfrm>
            <a:off x="301625" y="1904999"/>
            <a:ext cx="8504238" cy="4194175"/>
          </a:xfrm>
        </p:spPr>
        <p:txBody>
          <a:bodyPr/>
          <a:lstStyle/>
          <a:p>
            <a:r>
              <a:rPr lang="en-US" dirty="0" smtClean="0"/>
              <a:t>A.  Chernobyl was immediately closed.  </a:t>
            </a:r>
          </a:p>
          <a:p>
            <a:r>
              <a:rPr lang="en-US" dirty="0" smtClean="0"/>
              <a:t>B.  the cost of nuclear power increased.  </a:t>
            </a:r>
          </a:p>
          <a:p>
            <a:r>
              <a:rPr lang="en-US" dirty="0" smtClean="0"/>
              <a:t>C.  radioactive material fell on other countries.  </a:t>
            </a:r>
          </a:p>
          <a:p>
            <a:r>
              <a:rPr lang="en-US" dirty="0" smtClean="0"/>
              <a:t>D.  they did not have room for the sick people in their hospitals.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p:txBody>
          <a:bodyPr/>
          <a:lstStyle/>
          <a:p>
            <a:pPr eaLnBrk="1" hangingPunct="1"/>
            <a:r>
              <a:rPr lang="en-US" smtClean="0"/>
              <a:t>#3</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  c</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solidFill>
                  <a:srgbClr val="7B9899"/>
                </a:solidFill>
              </a:rPr>
              <a:t>Acid Rain</a:t>
            </a:r>
          </a:p>
        </p:txBody>
      </p:sp>
      <p:sp>
        <p:nvSpPr>
          <p:cNvPr id="3" name="Content Placeholder 2"/>
          <p:cNvSpPr>
            <a:spLocks noGrp="1"/>
          </p:cNvSpPr>
          <p:nvPr>
            <p:ph sz="quarter" idx="1"/>
          </p:nvPr>
        </p:nvSpPr>
        <p:spPr>
          <a:xfrm>
            <a:off x="301625" y="1527175"/>
            <a:ext cx="8504238" cy="4572000"/>
          </a:xfrm>
        </p:spPr>
        <p:txBody>
          <a:bodyPr/>
          <a:lstStyle/>
          <a:p>
            <a:r>
              <a:rPr lang="en-US" dirty="0" smtClean="0"/>
              <a:t>20.  What are the main causes of acid rain? </a:t>
            </a:r>
          </a:p>
          <a:p>
            <a:pPr>
              <a:buFont typeface="Wingdings 2" pitchFamily="18" charset="2"/>
              <a:buNone/>
            </a:pPr>
            <a:endParaRPr lang="en-US" dirty="0" smtClean="0"/>
          </a:p>
          <a:p>
            <a:r>
              <a:rPr lang="en-US" dirty="0" smtClean="0"/>
              <a:t>A.  farms and forests</a:t>
            </a:r>
          </a:p>
          <a:p>
            <a:r>
              <a:rPr lang="en-US" dirty="0" smtClean="0"/>
              <a:t>B. water power and electricity</a:t>
            </a:r>
          </a:p>
          <a:p>
            <a:r>
              <a:rPr lang="en-US" dirty="0" smtClean="0"/>
              <a:t>C.  coal burning factories and automobile emissions</a:t>
            </a:r>
          </a:p>
          <a:p>
            <a:r>
              <a:rPr lang="en-US" dirty="0" smtClean="0"/>
              <a:t>D.  solar power and wind turbines blowing poisonous gases.  </a:t>
            </a:r>
          </a:p>
          <a:p>
            <a:pPr>
              <a:buFont typeface="Wingdings 2" pitchFamily="18" charset="2"/>
              <a:buNone/>
            </a:pP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  c</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534400" cy="758825"/>
          </a:xfrm>
        </p:spPr>
        <p:txBody>
          <a:bodyPr>
            <a:normAutofit fontScale="90000"/>
          </a:bodyPr>
          <a:lstStyle/>
          <a:p>
            <a:pPr fontAlgn="auto">
              <a:spcAft>
                <a:spcPts val="0"/>
              </a:spcAft>
              <a:defRPr/>
            </a:pPr>
            <a:r>
              <a:rPr lang="en-US" dirty="0" smtClean="0"/>
              <a:t>21.  How does nature play a role in Germany’s acid rain problem?</a:t>
            </a:r>
            <a:endParaRPr lang="en-US" dirty="0"/>
          </a:p>
        </p:txBody>
      </p:sp>
      <p:sp>
        <p:nvSpPr>
          <p:cNvPr id="3" name="Content Placeholder 2"/>
          <p:cNvSpPr>
            <a:spLocks noGrp="1"/>
          </p:cNvSpPr>
          <p:nvPr>
            <p:ph sz="quarter" idx="1"/>
          </p:nvPr>
        </p:nvSpPr>
        <p:spPr>
          <a:xfrm>
            <a:off x="301625" y="1527175"/>
            <a:ext cx="8504238" cy="4572000"/>
          </a:xfrm>
        </p:spPr>
        <p:txBody>
          <a:bodyPr/>
          <a:lstStyle/>
          <a:p>
            <a:r>
              <a:rPr lang="en-US" dirty="0" smtClean="0"/>
              <a:t>A.  the poisonous emissions from cars cause acid rain</a:t>
            </a:r>
          </a:p>
          <a:p>
            <a:r>
              <a:rPr lang="en-US" dirty="0" smtClean="0"/>
              <a:t>B.  air currents carry toxic smoke from other countries’ factories to Germany</a:t>
            </a:r>
          </a:p>
          <a:p>
            <a:r>
              <a:rPr lang="en-US" dirty="0" smtClean="0"/>
              <a:t>C.  the rivers of southwestern Germany are used to make electricity for other countries.  </a:t>
            </a:r>
          </a:p>
          <a:p>
            <a:r>
              <a:rPr lang="en-US" dirty="0" smtClean="0"/>
              <a:t>D.  Germany has many buildings that are being destroyed by the chemicals in the acid rain.  </a:t>
            </a:r>
          </a:p>
          <a:p>
            <a:pPr>
              <a:buFont typeface="Wingdings 2" pitchFamily="18" charset="2"/>
              <a:buNone/>
            </a:pP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  b</a:t>
            </a:r>
            <a:br>
              <a:rPr lang="en-US" dirty="0" smtClean="0"/>
            </a:br>
            <a:endParaRPr lang="en-US" dirty="0"/>
          </a:p>
        </p:txBody>
      </p:sp>
      <p:sp>
        <p:nvSpPr>
          <p:cNvPr id="3" name="Content Placeholder 2"/>
          <p:cNvSpPr>
            <a:spLocks noGrp="1"/>
          </p:cNvSpPr>
          <p:nvPr>
            <p:ph idx="1"/>
          </p:nvPr>
        </p:nvSpPr>
        <p:spPr>
          <a:xfrm>
            <a:off x="381000" y="1905000"/>
            <a:ext cx="8229600" cy="4389437"/>
          </a:xfrm>
        </p:spPr>
        <p:txBody>
          <a:bodyPr/>
          <a:lstStyle/>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534400" cy="457200"/>
          </a:xfrm>
        </p:spPr>
        <p:txBody>
          <a:bodyPr>
            <a:noAutofit/>
          </a:bodyPr>
          <a:lstStyle/>
          <a:p>
            <a:pPr fontAlgn="auto">
              <a:spcAft>
                <a:spcPts val="0"/>
              </a:spcAft>
              <a:defRPr/>
            </a:pP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22.  Which is one of the United Kingdom’s solutions to the air pollution problem? </a:t>
            </a:r>
            <a:endParaRPr lang="en-US" sz="3600" dirty="0"/>
          </a:p>
        </p:txBody>
      </p:sp>
      <p:sp>
        <p:nvSpPr>
          <p:cNvPr id="3" name="Content Placeholder 2"/>
          <p:cNvSpPr>
            <a:spLocks noGrp="1"/>
          </p:cNvSpPr>
          <p:nvPr>
            <p:ph sz="quarter" idx="1"/>
          </p:nvPr>
        </p:nvSpPr>
        <p:spPr>
          <a:xfrm>
            <a:off x="301625" y="1904999"/>
            <a:ext cx="8504238" cy="4194175"/>
          </a:xfrm>
        </p:spPr>
        <p:txBody>
          <a:bodyPr/>
          <a:lstStyle/>
          <a:p>
            <a:r>
              <a:rPr lang="en-US" dirty="0" smtClean="0"/>
              <a:t>A.  using cleaner fuels.  </a:t>
            </a:r>
          </a:p>
          <a:p>
            <a:r>
              <a:rPr lang="en-US" dirty="0" smtClean="0"/>
              <a:t>B.  restricting driving miles</a:t>
            </a:r>
          </a:p>
          <a:p>
            <a:r>
              <a:rPr lang="en-US" dirty="0" smtClean="0"/>
              <a:t>C.  allowing factories to pollute without monitoring</a:t>
            </a:r>
          </a:p>
          <a:p>
            <a:r>
              <a:rPr lang="en-US" dirty="0" smtClean="0"/>
              <a:t>D.  keeping drivers from using gasoline in their cars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a</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825"/>
          </a:xfrm>
        </p:spPr>
        <p:txBody>
          <a:bodyPr>
            <a:noAutofit/>
          </a:bodyPr>
          <a:lstStyle/>
          <a:p>
            <a:pPr fontAlgn="auto">
              <a:spcAft>
                <a:spcPts val="0"/>
              </a:spcAft>
              <a:defRPr/>
            </a:pPr>
            <a:r>
              <a:rPr lang="en-US" sz="3600" dirty="0" smtClean="0"/>
              <a:t>23.  What is the main cause of air pollution in the United Kingdom today? </a:t>
            </a:r>
            <a:endParaRPr lang="en-US" sz="3600" dirty="0"/>
          </a:p>
        </p:txBody>
      </p:sp>
      <p:sp>
        <p:nvSpPr>
          <p:cNvPr id="3" name="Content Placeholder 2"/>
          <p:cNvSpPr>
            <a:spLocks noGrp="1"/>
          </p:cNvSpPr>
          <p:nvPr>
            <p:ph sz="quarter" idx="1"/>
          </p:nvPr>
        </p:nvSpPr>
        <p:spPr>
          <a:xfrm>
            <a:off x="301625" y="1527175"/>
            <a:ext cx="8504238" cy="4572000"/>
          </a:xfrm>
        </p:spPr>
        <p:txBody>
          <a:bodyPr/>
          <a:lstStyle/>
          <a:p>
            <a:r>
              <a:rPr lang="en-US" dirty="0" smtClean="0"/>
              <a:t>A.  factory smoke</a:t>
            </a:r>
          </a:p>
          <a:p>
            <a:r>
              <a:rPr lang="en-US" dirty="0" smtClean="0"/>
              <a:t>B.  London smog</a:t>
            </a:r>
          </a:p>
          <a:p>
            <a:r>
              <a:rPr lang="en-US" dirty="0" smtClean="0"/>
              <a:t>C.  use of fossil fuels</a:t>
            </a:r>
          </a:p>
          <a:p>
            <a:r>
              <a:rPr lang="en-US" dirty="0" smtClean="0"/>
              <a:t>D.  automobile exhaust emissions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  c</a:t>
            </a:r>
            <a:br>
              <a:rPr lang="en-US" dirty="0" smtClean="0"/>
            </a:br>
            <a:endParaRPr lang="en-US" dirty="0"/>
          </a:p>
        </p:txBody>
      </p:sp>
      <p:sp>
        <p:nvSpPr>
          <p:cNvPr id="3" name="Content Placeholder 2"/>
          <p:cNvSpPr>
            <a:spLocks noGrp="1"/>
          </p:cNvSpPr>
          <p:nvPr>
            <p:ph idx="1"/>
          </p:nvPr>
        </p:nvSpPr>
        <p:spPr>
          <a:xfrm>
            <a:off x="228600" y="1905000"/>
            <a:ext cx="8229600" cy="4389437"/>
          </a:xfrm>
        </p:spPr>
        <p:txBody>
          <a:bodyPr/>
          <a:lstStyle/>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24.  What have Europeans done to try to solve the problem of so many languages? </a:t>
            </a:r>
            <a:endParaRPr lang="en-US" sz="4000" dirty="0"/>
          </a:p>
        </p:txBody>
      </p:sp>
      <p:sp>
        <p:nvSpPr>
          <p:cNvPr id="3" name="Content Placeholder 2"/>
          <p:cNvSpPr>
            <a:spLocks noGrp="1"/>
          </p:cNvSpPr>
          <p:nvPr>
            <p:ph idx="1"/>
          </p:nvPr>
        </p:nvSpPr>
        <p:spPr/>
        <p:txBody>
          <a:bodyPr/>
          <a:lstStyle/>
          <a:p>
            <a:r>
              <a:rPr lang="en-US" dirty="0" smtClean="0"/>
              <a:t>A.  Outlawed the use of languages spoken by only a few people</a:t>
            </a:r>
          </a:p>
          <a:p>
            <a:r>
              <a:rPr lang="en-US" dirty="0" smtClean="0"/>
              <a:t>B.  Decided not to trade with people who do not speak the same languages  </a:t>
            </a:r>
          </a:p>
          <a:p>
            <a:r>
              <a:rPr lang="en-US" dirty="0" smtClean="0"/>
              <a:t>C.  Made laws ensuring that English is the only official language of the European Union.  </a:t>
            </a:r>
          </a:p>
          <a:p>
            <a:r>
              <a:rPr lang="en-US" dirty="0" smtClean="0"/>
              <a:t>D.  Required school children to learn one or two other languages besides their native tongue.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b="1" dirty="0" smtClean="0"/>
              <a:t>2. </a:t>
            </a:r>
            <a:r>
              <a:rPr lang="en-US" sz="4400" b="1" dirty="0" smtClean="0"/>
              <a:t>Which number on the map marks the Mediterranean Sea?</a:t>
            </a:r>
          </a:p>
        </p:txBody>
      </p:sp>
      <p:pic>
        <p:nvPicPr>
          <p:cNvPr id="31747" name="Content Placeholder 3" descr="europa_map.jpg"/>
          <p:cNvPicPr>
            <a:picLocks noGrp="1" noChangeAspect="1"/>
          </p:cNvPicPr>
          <p:nvPr>
            <p:ph idx="1"/>
          </p:nvPr>
        </p:nvPicPr>
        <p:blipFill>
          <a:blip r:embed="rId2" cstate="print"/>
          <a:srcRect/>
          <a:stretch>
            <a:fillRect/>
          </a:stretch>
        </p:blipFill>
        <p:spPr>
          <a:xfrm>
            <a:off x="457200" y="1447800"/>
            <a:ext cx="8229600" cy="5029200"/>
          </a:xfrm>
        </p:spPr>
      </p:pic>
      <p:sp>
        <p:nvSpPr>
          <p:cNvPr id="31748" name="TextBox 4"/>
          <p:cNvSpPr txBox="1">
            <a:spLocks noChangeArrowheads="1"/>
          </p:cNvSpPr>
          <p:nvPr/>
        </p:nvSpPr>
        <p:spPr bwMode="auto">
          <a:xfrm>
            <a:off x="1600200" y="4800600"/>
            <a:ext cx="381000" cy="400050"/>
          </a:xfrm>
          <a:prstGeom prst="rect">
            <a:avLst/>
          </a:prstGeom>
          <a:noFill/>
          <a:ln w="9525">
            <a:noFill/>
            <a:miter lim="800000"/>
            <a:headEnd/>
            <a:tailEnd/>
          </a:ln>
        </p:spPr>
        <p:txBody>
          <a:bodyPr>
            <a:spAutoFit/>
          </a:bodyPr>
          <a:lstStyle/>
          <a:p>
            <a:r>
              <a:rPr lang="en-US" sz="2000" b="1">
                <a:latin typeface="Calibri" pitchFamily="34" charset="0"/>
              </a:rPr>
              <a:t>1</a:t>
            </a:r>
          </a:p>
        </p:txBody>
      </p:sp>
      <p:sp>
        <p:nvSpPr>
          <p:cNvPr id="31749" name="TextBox 5"/>
          <p:cNvSpPr txBox="1">
            <a:spLocks noChangeArrowheads="1"/>
          </p:cNvSpPr>
          <p:nvPr/>
        </p:nvSpPr>
        <p:spPr bwMode="auto">
          <a:xfrm>
            <a:off x="2895600" y="4419600"/>
            <a:ext cx="304800" cy="400050"/>
          </a:xfrm>
          <a:prstGeom prst="rect">
            <a:avLst/>
          </a:prstGeom>
          <a:noFill/>
          <a:ln w="9525">
            <a:noFill/>
            <a:miter lim="800000"/>
            <a:headEnd/>
            <a:tailEnd/>
          </a:ln>
        </p:spPr>
        <p:txBody>
          <a:bodyPr>
            <a:spAutoFit/>
          </a:bodyPr>
          <a:lstStyle/>
          <a:p>
            <a:r>
              <a:rPr lang="en-US" sz="2000" b="1">
                <a:latin typeface="Calibri" pitchFamily="34" charset="0"/>
              </a:rPr>
              <a:t>2</a:t>
            </a:r>
          </a:p>
        </p:txBody>
      </p:sp>
      <p:sp>
        <p:nvSpPr>
          <p:cNvPr id="31750" name="TextBox 6"/>
          <p:cNvSpPr txBox="1">
            <a:spLocks noChangeArrowheads="1"/>
          </p:cNvSpPr>
          <p:nvPr/>
        </p:nvSpPr>
        <p:spPr bwMode="auto">
          <a:xfrm>
            <a:off x="4876800" y="3048000"/>
            <a:ext cx="228600" cy="400050"/>
          </a:xfrm>
          <a:prstGeom prst="rect">
            <a:avLst/>
          </a:prstGeom>
          <a:noFill/>
          <a:ln w="9525">
            <a:noFill/>
            <a:miter lim="800000"/>
            <a:headEnd/>
            <a:tailEnd/>
          </a:ln>
        </p:spPr>
        <p:txBody>
          <a:bodyPr>
            <a:spAutoFit/>
          </a:bodyPr>
          <a:lstStyle/>
          <a:p>
            <a:r>
              <a:rPr lang="en-US" sz="2000" b="1">
                <a:latin typeface="Calibri" pitchFamily="34" charset="0"/>
              </a:rPr>
              <a:t>3</a:t>
            </a:r>
          </a:p>
        </p:txBody>
      </p:sp>
      <p:sp>
        <p:nvSpPr>
          <p:cNvPr id="31751" name="TextBox 7"/>
          <p:cNvSpPr txBox="1">
            <a:spLocks noChangeArrowheads="1"/>
          </p:cNvSpPr>
          <p:nvPr/>
        </p:nvSpPr>
        <p:spPr bwMode="auto">
          <a:xfrm>
            <a:off x="3810000" y="5867400"/>
            <a:ext cx="609600" cy="400050"/>
          </a:xfrm>
          <a:prstGeom prst="rect">
            <a:avLst/>
          </a:prstGeom>
          <a:noFill/>
          <a:ln w="9525">
            <a:noFill/>
            <a:miter lim="800000"/>
            <a:headEnd/>
            <a:tailEnd/>
          </a:ln>
        </p:spPr>
        <p:txBody>
          <a:bodyPr>
            <a:spAutoFit/>
          </a:bodyPr>
          <a:lstStyle/>
          <a:p>
            <a:r>
              <a:rPr lang="en-US" sz="2000" b="1">
                <a:latin typeface="Calibri" pitchFamily="34" charset="0"/>
              </a:rPr>
              <a:t>4</a:t>
            </a:r>
          </a:p>
        </p:txBody>
      </p:sp>
      <p:cxnSp>
        <p:nvCxnSpPr>
          <p:cNvPr id="10" name="Straight Connector 9"/>
          <p:cNvCxnSpPr/>
          <p:nvPr/>
        </p:nvCxnSpPr>
        <p:spPr>
          <a:xfrm>
            <a:off x="990600" y="5181600"/>
            <a:ext cx="9144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52600" y="4114800"/>
            <a:ext cx="6858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754" name="TextBox 15"/>
          <p:cNvSpPr txBox="1">
            <a:spLocks noChangeArrowheads="1"/>
          </p:cNvSpPr>
          <p:nvPr/>
        </p:nvSpPr>
        <p:spPr bwMode="auto">
          <a:xfrm>
            <a:off x="1600200" y="3962400"/>
            <a:ext cx="228600" cy="400050"/>
          </a:xfrm>
          <a:prstGeom prst="rect">
            <a:avLst/>
          </a:prstGeom>
          <a:noFill/>
          <a:ln w="9525">
            <a:noFill/>
            <a:miter lim="800000"/>
            <a:headEnd/>
            <a:tailEnd/>
          </a:ln>
        </p:spPr>
        <p:txBody>
          <a:bodyPr>
            <a:spAutoFit/>
          </a:bodyPr>
          <a:lstStyle/>
          <a:p>
            <a:r>
              <a:rPr lang="en-US" sz="2000" b="1">
                <a:latin typeface="Calibri" pitchFamily="34" charset="0"/>
              </a:rPr>
              <a:t>5</a:t>
            </a:r>
          </a:p>
        </p:txBody>
      </p:sp>
      <p:sp>
        <p:nvSpPr>
          <p:cNvPr id="31755" name="TextBox 17"/>
          <p:cNvSpPr txBox="1">
            <a:spLocks noChangeArrowheads="1"/>
          </p:cNvSpPr>
          <p:nvPr/>
        </p:nvSpPr>
        <p:spPr bwMode="auto">
          <a:xfrm>
            <a:off x="6629400" y="4343400"/>
            <a:ext cx="457200" cy="400050"/>
          </a:xfrm>
          <a:prstGeom prst="rect">
            <a:avLst/>
          </a:prstGeom>
          <a:noFill/>
          <a:ln w="9525">
            <a:noFill/>
            <a:miter lim="800000"/>
            <a:headEnd/>
            <a:tailEnd/>
          </a:ln>
        </p:spPr>
        <p:txBody>
          <a:bodyPr>
            <a:spAutoFit/>
          </a:bodyPr>
          <a:lstStyle/>
          <a:p>
            <a:r>
              <a:rPr lang="en-US" sz="2000" b="1">
                <a:latin typeface="Calibri" pitchFamily="34" charset="0"/>
              </a:rPr>
              <a:t>7</a:t>
            </a:r>
          </a:p>
        </p:txBody>
      </p:sp>
      <p:cxnSp>
        <p:nvCxnSpPr>
          <p:cNvPr id="24" name="Straight Arrow Connector 23"/>
          <p:cNvCxnSpPr/>
          <p:nvPr/>
        </p:nvCxnSpPr>
        <p:spPr>
          <a:xfrm rot="5400000" flipH="1" flipV="1">
            <a:off x="2133601" y="5410200"/>
            <a:ext cx="762000" cy="31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1757" name="TextBox 27"/>
          <p:cNvSpPr txBox="1">
            <a:spLocks noChangeArrowheads="1"/>
          </p:cNvSpPr>
          <p:nvPr/>
        </p:nvSpPr>
        <p:spPr bwMode="auto">
          <a:xfrm>
            <a:off x="2362200" y="5791200"/>
            <a:ext cx="228600" cy="400050"/>
          </a:xfrm>
          <a:prstGeom prst="rect">
            <a:avLst/>
          </a:prstGeom>
          <a:noFill/>
          <a:ln w="9525">
            <a:noFill/>
            <a:miter lim="800000"/>
            <a:headEnd/>
            <a:tailEnd/>
          </a:ln>
        </p:spPr>
        <p:txBody>
          <a:bodyPr>
            <a:spAutoFit/>
          </a:bodyPr>
          <a:lstStyle/>
          <a:p>
            <a:r>
              <a:rPr lang="en-US" sz="2000" b="1">
                <a:latin typeface="Calibri" pitchFamily="34" charset="0"/>
              </a:rPr>
              <a:t>6</a:t>
            </a:r>
          </a:p>
        </p:txBody>
      </p:sp>
      <p:cxnSp>
        <p:nvCxnSpPr>
          <p:cNvPr id="30" name="Straight Connector 29"/>
          <p:cNvCxnSpPr/>
          <p:nvPr/>
        </p:nvCxnSpPr>
        <p:spPr>
          <a:xfrm flipV="1">
            <a:off x="3962400" y="4114800"/>
            <a:ext cx="25146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1759" name="TextBox 30"/>
          <p:cNvSpPr txBox="1">
            <a:spLocks noChangeArrowheads="1"/>
          </p:cNvSpPr>
          <p:nvPr/>
        </p:nvSpPr>
        <p:spPr bwMode="auto">
          <a:xfrm>
            <a:off x="4953000" y="3962400"/>
            <a:ext cx="304800" cy="400050"/>
          </a:xfrm>
          <a:prstGeom prst="rect">
            <a:avLst/>
          </a:prstGeom>
          <a:noFill/>
          <a:ln w="9525">
            <a:noFill/>
            <a:miter lim="800000"/>
            <a:headEnd/>
            <a:tailEnd/>
          </a:ln>
        </p:spPr>
        <p:txBody>
          <a:bodyPr>
            <a:spAutoFit/>
          </a:bodyPr>
          <a:lstStyle/>
          <a:p>
            <a:r>
              <a:rPr lang="en-US" sz="2000" b="1">
                <a:latin typeface="Calibri" pitchFamily="34" charset="0"/>
              </a:rPr>
              <a:t>8</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D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25.  Besides difference in word, what other challenge do Europeans face in communicating with each other?  </a:t>
            </a:r>
            <a:endParaRPr lang="en-US" sz="3600" dirty="0"/>
          </a:p>
        </p:txBody>
      </p:sp>
      <p:sp>
        <p:nvSpPr>
          <p:cNvPr id="3" name="Content Placeholder 2"/>
          <p:cNvSpPr>
            <a:spLocks noGrp="1"/>
          </p:cNvSpPr>
          <p:nvPr>
            <p:ph idx="1"/>
          </p:nvPr>
        </p:nvSpPr>
        <p:spPr/>
        <p:txBody>
          <a:bodyPr/>
          <a:lstStyle/>
          <a:p>
            <a:r>
              <a:rPr lang="en-US" dirty="0" smtClean="0"/>
              <a:t>A  they use two different alphabets</a:t>
            </a:r>
          </a:p>
          <a:p>
            <a:r>
              <a:rPr lang="en-US" dirty="0" smtClean="0"/>
              <a:t>B.  People in the United States mostly speak English.  </a:t>
            </a:r>
          </a:p>
          <a:p>
            <a:r>
              <a:rPr lang="en-US" dirty="0" smtClean="0"/>
              <a:t>C.  Europe’s population is double the size of the </a:t>
            </a:r>
            <a:r>
              <a:rPr lang="en-US" dirty="0" err="1" smtClean="0"/>
              <a:t>uNited</a:t>
            </a:r>
            <a:r>
              <a:rPr lang="en-US" dirty="0" smtClean="0"/>
              <a:t> States</a:t>
            </a:r>
          </a:p>
          <a:p>
            <a:r>
              <a:rPr lang="en-US" dirty="0" smtClean="0"/>
              <a:t>D.  Most of the people in Europe do not want to lean another language.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26.  French and Italian are examples of which language family? </a:t>
            </a:r>
            <a:endParaRPr lang="en-US" sz="3600" dirty="0"/>
          </a:p>
        </p:txBody>
      </p:sp>
      <p:sp>
        <p:nvSpPr>
          <p:cNvPr id="3" name="Content Placeholder 2"/>
          <p:cNvSpPr>
            <a:spLocks noGrp="1"/>
          </p:cNvSpPr>
          <p:nvPr>
            <p:ph idx="1"/>
          </p:nvPr>
        </p:nvSpPr>
        <p:spPr/>
        <p:txBody>
          <a:bodyPr/>
          <a:lstStyle/>
          <a:p>
            <a:r>
              <a:rPr lang="en-US" dirty="0" smtClean="0"/>
              <a:t>A.  Germanic</a:t>
            </a:r>
          </a:p>
          <a:p>
            <a:r>
              <a:rPr lang="en-US" dirty="0" smtClean="0"/>
              <a:t>B.  Romance </a:t>
            </a:r>
          </a:p>
          <a:p>
            <a:r>
              <a:rPr lang="en-US" dirty="0" smtClean="0"/>
              <a:t>C.  Slavic</a:t>
            </a:r>
          </a:p>
          <a:p>
            <a:r>
              <a:rPr lang="en-US" dirty="0" smtClean="0"/>
              <a:t>D.  </a:t>
            </a:r>
            <a:r>
              <a:rPr lang="en-US" dirty="0" err="1" smtClean="0"/>
              <a:t>Urgic</a:t>
            </a:r>
            <a:endParaRPr 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B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  Which is the oldest of the three main religions? </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Chrisitianity</a:t>
            </a:r>
            <a:endParaRPr lang="en-US" dirty="0" smtClean="0"/>
          </a:p>
          <a:p>
            <a:r>
              <a:rPr lang="en-US" dirty="0" smtClean="0"/>
              <a:t>B.  Islam</a:t>
            </a:r>
          </a:p>
          <a:p>
            <a:r>
              <a:rPr lang="en-US" dirty="0" smtClean="0"/>
              <a:t>C.  </a:t>
            </a:r>
            <a:r>
              <a:rPr lang="en-US" dirty="0" err="1" smtClean="0"/>
              <a:t>Judiasm</a:t>
            </a:r>
            <a:endParaRPr lang="en-US" dirty="0" smtClean="0"/>
          </a:p>
          <a:p>
            <a:r>
              <a:rPr lang="en-US" dirty="0" smtClean="0"/>
              <a:t>D.  Roman Catholic</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  A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28.  How are the three religions alike?  </a:t>
            </a:r>
            <a:endParaRPr lang="en-US" dirty="0"/>
          </a:p>
        </p:txBody>
      </p:sp>
      <p:sp>
        <p:nvSpPr>
          <p:cNvPr id="3" name="Content Placeholder 2"/>
          <p:cNvSpPr>
            <a:spLocks noGrp="1"/>
          </p:cNvSpPr>
          <p:nvPr>
            <p:ph idx="1"/>
          </p:nvPr>
        </p:nvSpPr>
        <p:spPr/>
        <p:txBody>
          <a:bodyPr/>
          <a:lstStyle/>
          <a:p>
            <a:r>
              <a:rPr lang="en-US" dirty="0" smtClean="0"/>
              <a:t>A.  They worship </a:t>
            </a:r>
            <a:r>
              <a:rPr lang="en-US" dirty="0" err="1" smtClean="0"/>
              <a:t>serveral</a:t>
            </a:r>
            <a:r>
              <a:rPr lang="en-US" dirty="0" smtClean="0"/>
              <a:t> gods</a:t>
            </a:r>
          </a:p>
          <a:p>
            <a:r>
              <a:rPr lang="en-US" dirty="0" smtClean="0"/>
              <a:t>B.  They each worship </a:t>
            </a:r>
            <a:r>
              <a:rPr lang="en-US" dirty="0" err="1" smtClean="0"/>
              <a:t>pnly</a:t>
            </a:r>
            <a:r>
              <a:rPr lang="en-US" dirty="0" smtClean="0"/>
              <a:t> one god (monotheistic)</a:t>
            </a:r>
          </a:p>
          <a:p>
            <a:r>
              <a:rPr lang="en-US" dirty="0" smtClean="0"/>
              <a:t>C.  Each of the three religions is getting smaller</a:t>
            </a:r>
          </a:p>
          <a:p>
            <a:r>
              <a:rPr lang="en-US" dirty="0" smtClean="0"/>
              <a:t>D.  They each use a sacred </a:t>
            </a:r>
            <a:r>
              <a:rPr lang="en-US" dirty="0" err="1" smtClean="0"/>
              <a:t>tect</a:t>
            </a:r>
            <a:r>
              <a:rPr lang="en-US" dirty="0" smtClean="0"/>
              <a:t> know as the books of Moses.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28.  B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Which pairing of the sacred text and religion is correct? </a:t>
            </a:r>
            <a:endParaRPr lang="en-US" dirty="0"/>
          </a:p>
        </p:txBody>
      </p:sp>
      <p:sp>
        <p:nvSpPr>
          <p:cNvPr id="3" name="Content Placeholder 2"/>
          <p:cNvSpPr>
            <a:spLocks noGrp="1"/>
          </p:cNvSpPr>
          <p:nvPr>
            <p:ph idx="1"/>
          </p:nvPr>
        </p:nvSpPr>
        <p:spPr/>
        <p:txBody>
          <a:bodyPr/>
          <a:lstStyle/>
          <a:p>
            <a:r>
              <a:rPr lang="en-US" dirty="0" smtClean="0"/>
              <a:t>A.  Protestant-Bible</a:t>
            </a:r>
          </a:p>
          <a:p>
            <a:r>
              <a:rPr lang="en-US" dirty="0" smtClean="0"/>
              <a:t>B.  Christianity-Talmud</a:t>
            </a:r>
          </a:p>
          <a:p>
            <a:r>
              <a:rPr lang="en-US" dirty="0" smtClean="0"/>
              <a:t>C.  Shiite Muslim-Torah</a:t>
            </a:r>
          </a:p>
          <a:p>
            <a:r>
              <a:rPr lang="en-US" dirty="0" smtClean="0"/>
              <a:t>D.  Orthodox Judaism-Koran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p:nvPr>
        </p:nvSpPr>
        <p:spPr>
          <a:xfrm>
            <a:off x="533400" y="1295400"/>
            <a:ext cx="7851648" cy="1828800"/>
          </a:xfrm>
        </p:spPr>
        <p:txBody>
          <a:bodyPr/>
          <a:lstStyle/>
          <a:p>
            <a:pPr eaLnBrk="1" hangingPunct="1"/>
            <a:r>
              <a:rPr lang="en-US" smtClean="0"/>
              <a:t>#4</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  a</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30.  Which of the following statements about literacy is true? </a:t>
            </a:r>
            <a:endParaRPr lang="en-US" sz="4000" dirty="0"/>
          </a:p>
        </p:txBody>
      </p:sp>
      <p:sp>
        <p:nvSpPr>
          <p:cNvPr id="3" name="Content Placeholder 2"/>
          <p:cNvSpPr>
            <a:spLocks noGrp="1"/>
          </p:cNvSpPr>
          <p:nvPr>
            <p:ph idx="1"/>
          </p:nvPr>
        </p:nvSpPr>
        <p:spPr/>
        <p:txBody>
          <a:bodyPr/>
          <a:lstStyle/>
          <a:p>
            <a:r>
              <a:rPr lang="en-US" dirty="0" smtClean="0"/>
              <a:t>A.  Countries with higher literacy are richer</a:t>
            </a:r>
          </a:p>
          <a:p>
            <a:r>
              <a:rPr lang="en-US" dirty="0" smtClean="0"/>
              <a:t>B.  Countries with higher literacy are poorer</a:t>
            </a:r>
          </a:p>
          <a:p>
            <a:r>
              <a:rPr lang="en-US" dirty="0" smtClean="0"/>
              <a:t>C.  Countries with high literacy have high population </a:t>
            </a:r>
          </a:p>
          <a:p>
            <a:r>
              <a:rPr lang="en-US" dirty="0" smtClean="0"/>
              <a:t>D.  Countries with high literacy have low population </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  a  </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85800"/>
            <a:ext cx="8229600" cy="1143000"/>
          </a:xfrm>
        </p:spPr>
        <p:txBody>
          <a:bodyPr/>
          <a:lstStyle/>
          <a:p>
            <a:r>
              <a:rPr lang="en-US" dirty="0" smtClean="0">
                <a:solidFill>
                  <a:srgbClr val="7B9899"/>
                </a:solidFill>
              </a:rPr>
              <a:t>Let’s see who won!!!!! </a:t>
            </a:r>
          </a:p>
        </p:txBody>
      </p:sp>
      <p:sp>
        <p:nvSpPr>
          <p:cNvPr id="3" name="Content Placeholder 2"/>
          <p:cNvSpPr>
            <a:spLocks noGrp="1"/>
          </p:cNvSpPr>
          <p:nvPr>
            <p:ph sz="quarter" idx="1"/>
          </p:nvPr>
        </p:nvSpPr>
        <p:spPr>
          <a:xfrm>
            <a:off x="301625" y="1904999"/>
            <a:ext cx="8504238" cy="4194175"/>
          </a:xfrm>
        </p:spPr>
        <p:txBody>
          <a:bodyPr/>
          <a:lstStyle/>
          <a:p>
            <a:r>
              <a:rPr lang="en-US" sz="5400" dirty="0" smtClean="0"/>
              <a:t>STUDY </a:t>
            </a:r>
          </a:p>
          <a:p>
            <a:r>
              <a:rPr lang="en-US" sz="5400" dirty="0" smtClean="0"/>
              <a:t>STUDY</a:t>
            </a:r>
          </a:p>
          <a:p>
            <a:r>
              <a:rPr lang="en-US" sz="5400" dirty="0" smtClean="0"/>
              <a:t>STUDY!!!!!!!!!!!!!!!!!!! </a:t>
            </a:r>
          </a:p>
        </p:txBody>
      </p:sp>
      <p:sp>
        <p:nvSpPr>
          <p:cNvPr id="4" name="Smiley Face 3"/>
          <p:cNvSpPr/>
          <p:nvPr/>
        </p:nvSpPr>
        <p:spPr>
          <a:xfrm>
            <a:off x="6324600" y="762000"/>
            <a:ext cx="990600" cy="9906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rtlCol="0">
            <a:normAutofit fontScale="90000"/>
          </a:bodyPr>
          <a:lstStyle/>
          <a:p>
            <a:pPr eaLnBrk="1" fontAlgn="auto" hangingPunct="1">
              <a:spcAft>
                <a:spcPts val="0"/>
              </a:spcAft>
              <a:defRPr/>
            </a:pPr>
            <a:r>
              <a:rPr lang="en-US" b="1" dirty="0" smtClean="0"/>
              <a:t>3. </a:t>
            </a:r>
            <a:r>
              <a:rPr lang="en-US" sz="4400" b="1" dirty="0" smtClean="0"/>
              <a:t>Which country is located at the “2” on the map?</a:t>
            </a:r>
          </a:p>
        </p:txBody>
      </p:sp>
      <p:pic>
        <p:nvPicPr>
          <p:cNvPr id="33795" name="Content Placeholder 3" descr="europa_map.jpg"/>
          <p:cNvPicPr>
            <a:picLocks noGrp="1" noChangeAspect="1"/>
          </p:cNvPicPr>
          <p:nvPr>
            <p:ph idx="1"/>
          </p:nvPr>
        </p:nvPicPr>
        <p:blipFill>
          <a:blip r:embed="rId2" cstate="print"/>
          <a:srcRect/>
          <a:stretch>
            <a:fillRect/>
          </a:stretch>
        </p:blipFill>
        <p:spPr>
          <a:xfrm>
            <a:off x="457200" y="1447800"/>
            <a:ext cx="8229600" cy="5029200"/>
          </a:xfrm>
        </p:spPr>
      </p:pic>
      <p:sp>
        <p:nvSpPr>
          <p:cNvPr id="33796" name="TextBox 4"/>
          <p:cNvSpPr txBox="1">
            <a:spLocks noChangeArrowheads="1"/>
          </p:cNvSpPr>
          <p:nvPr/>
        </p:nvSpPr>
        <p:spPr bwMode="auto">
          <a:xfrm>
            <a:off x="1600200" y="4800600"/>
            <a:ext cx="381000" cy="400050"/>
          </a:xfrm>
          <a:prstGeom prst="rect">
            <a:avLst/>
          </a:prstGeom>
          <a:noFill/>
          <a:ln w="9525">
            <a:noFill/>
            <a:miter lim="800000"/>
            <a:headEnd/>
            <a:tailEnd/>
          </a:ln>
        </p:spPr>
        <p:txBody>
          <a:bodyPr>
            <a:spAutoFit/>
          </a:bodyPr>
          <a:lstStyle/>
          <a:p>
            <a:r>
              <a:rPr lang="en-US" sz="2000" b="1">
                <a:latin typeface="Calibri" pitchFamily="34" charset="0"/>
              </a:rPr>
              <a:t>1</a:t>
            </a:r>
          </a:p>
        </p:txBody>
      </p:sp>
      <p:sp>
        <p:nvSpPr>
          <p:cNvPr id="33797" name="TextBox 5"/>
          <p:cNvSpPr txBox="1">
            <a:spLocks noChangeArrowheads="1"/>
          </p:cNvSpPr>
          <p:nvPr/>
        </p:nvSpPr>
        <p:spPr bwMode="auto">
          <a:xfrm>
            <a:off x="2895600" y="4419600"/>
            <a:ext cx="304800" cy="400050"/>
          </a:xfrm>
          <a:prstGeom prst="rect">
            <a:avLst/>
          </a:prstGeom>
          <a:noFill/>
          <a:ln w="9525">
            <a:noFill/>
            <a:miter lim="800000"/>
            <a:headEnd/>
            <a:tailEnd/>
          </a:ln>
        </p:spPr>
        <p:txBody>
          <a:bodyPr>
            <a:spAutoFit/>
          </a:bodyPr>
          <a:lstStyle/>
          <a:p>
            <a:r>
              <a:rPr lang="en-US" sz="2000" b="1">
                <a:latin typeface="Calibri" pitchFamily="34" charset="0"/>
              </a:rPr>
              <a:t>2</a:t>
            </a:r>
          </a:p>
        </p:txBody>
      </p:sp>
      <p:sp>
        <p:nvSpPr>
          <p:cNvPr id="33798" name="TextBox 6"/>
          <p:cNvSpPr txBox="1">
            <a:spLocks noChangeArrowheads="1"/>
          </p:cNvSpPr>
          <p:nvPr/>
        </p:nvSpPr>
        <p:spPr bwMode="auto">
          <a:xfrm>
            <a:off x="4876800" y="3048000"/>
            <a:ext cx="228600" cy="400050"/>
          </a:xfrm>
          <a:prstGeom prst="rect">
            <a:avLst/>
          </a:prstGeom>
          <a:noFill/>
          <a:ln w="9525">
            <a:noFill/>
            <a:miter lim="800000"/>
            <a:headEnd/>
            <a:tailEnd/>
          </a:ln>
        </p:spPr>
        <p:txBody>
          <a:bodyPr>
            <a:spAutoFit/>
          </a:bodyPr>
          <a:lstStyle/>
          <a:p>
            <a:r>
              <a:rPr lang="en-US" sz="2000" b="1">
                <a:latin typeface="Calibri" pitchFamily="34" charset="0"/>
              </a:rPr>
              <a:t>3</a:t>
            </a:r>
          </a:p>
        </p:txBody>
      </p:sp>
      <p:sp>
        <p:nvSpPr>
          <p:cNvPr id="33799" name="TextBox 7"/>
          <p:cNvSpPr txBox="1">
            <a:spLocks noChangeArrowheads="1"/>
          </p:cNvSpPr>
          <p:nvPr/>
        </p:nvSpPr>
        <p:spPr bwMode="auto">
          <a:xfrm>
            <a:off x="3810000" y="5867400"/>
            <a:ext cx="609600" cy="400050"/>
          </a:xfrm>
          <a:prstGeom prst="rect">
            <a:avLst/>
          </a:prstGeom>
          <a:noFill/>
          <a:ln w="9525">
            <a:noFill/>
            <a:miter lim="800000"/>
            <a:headEnd/>
            <a:tailEnd/>
          </a:ln>
        </p:spPr>
        <p:txBody>
          <a:bodyPr>
            <a:spAutoFit/>
          </a:bodyPr>
          <a:lstStyle/>
          <a:p>
            <a:r>
              <a:rPr lang="en-US" sz="2000" b="1">
                <a:latin typeface="Calibri" pitchFamily="34" charset="0"/>
              </a:rPr>
              <a:t>4</a:t>
            </a:r>
          </a:p>
        </p:txBody>
      </p:sp>
      <p:cxnSp>
        <p:nvCxnSpPr>
          <p:cNvPr id="10" name="Straight Connector 9"/>
          <p:cNvCxnSpPr/>
          <p:nvPr/>
        </p:nvCxnSpPr>
        <p:spPr>
          <a:xfrm>
            <a:off x="990600" y="5181600"/>
            <a:ext cx="9144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52600" y="4114800"/>
            <a:ext cx="685800" cy="76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802" name="TextBox 15"/>
          <p:cNvSpPr txBox="1">
            <a:spLocks noChangeArrowheads="1"/>
          </p:cNvSpPr>
          <p:nvPr/>
        </p:nvSpPr>
        <p:spPr bwMode="auto">
          <a:xfrm>
            <a:off x="1600200" y="3962400"/>
            <a:ext cx="228600" cy="400050"/>
          </a:xfrm>
          <a:prstGeom prst="rect">
            <a:avLst/>
          </a:prstGeom>
          <a:noFill/>
          <a:ln w="9525">
            <a:noFill/>
            <a:miter lim="800000"/>
            <a:headEnd/>
            <a:tailEnd/>
          </a:ln>
        </p:spPr>
        <p:txBody>
          <a:bodyPr>
            <a:spAutoFit/>
          </a:bodyPr>
          <a:lstStyle/>
          <a:p>
            <a:r>
              <a:rPr lang="en-US" sz="2000" b="1">
                <a:latin typeface="Calibri" pitchFamily="34" charset="0"/>
              </a:rPr>
              <a:t>5</a:t>
            </a:r>
          </a:p>
        </p:txBody>
      </p:sp>
      <p:sp>
        <p:nvSpPr>
          <p:cNvPr id="33803" name="TextBox 17"/>
          <p:cNvSpPr txBox="1">
            <a:spLocks noChangeArrowheads="1"/>
          </p:cNvSpPr>
          <p:nvPr/>
        </p:nvSpPr>
        <p:spPr bwMode="auto">
          <a:xfrm>
            <a:off x="6629400" y="4343400"/>
            <a:ext cx="457200" cy="400050"/>
          </a:xfrm>
          <a:prstGeom prst="rect">
            <a:avLst/>
          </a:prstGeom>
          <a:noFill/>
          <a:ln w="9525">
            <a:noFill/>
            <a:miter lim="800000"/>
            <a:headEnd/>
            <a:tailEnd/>
          </a:ln>
        </p:spPr>
        <p:txBody>
          <a:bodyPr>
            <a:spAutoFit/>
          </a:bodyPr>
          <a:lstStyle/>
          <a:p>
            <a:r>
              <a:rPr lang="en-US" sz="2000" b="1">
                <a:latin typeface="Calibri" pitchFamily="34" charset="0"/>
              </a:rPr>
              <a:t>7</a:t>
            </a:r>
          </a:p>
        </p:txBody>
      </p:sp>
      <p:cxnSp>
        <p:nvCxnSpPr>
          <p:cNvPr id="24" name="Straight Arrow Connector 23"/>
          <p:cNvCxnSpPr/>
          <p:nvPr/>
        </p:nvCxnSpPr>
        <p:spPr>
          <a:xfrm rot="5400000" flipH="1" flipV="1">
            <a:off x="2133601" y="5410200"/>
            <a:ext cx="762000" cy="31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805" name="TextBox 27"/>
          <p:cNvSpPr txBox="1">
            <a:spLocks noChangeArrowheads="1"/>
          </p:cNvSpPr>
          <p:nvPr/>
        </p:nvSpPr>
        <p:spPr bwMode="auto">
          <a:xfrm>
            <a:off x="2362200" y="5791200"/>
            <a:ext cx="228600" cy="400050"/>
          </a:xfrm>
          <a:prstGeom prst="rect">
            <a:avLst/>
          </a:prstGeom>
          <a:noFill/>
          <a:ln w="9525">
            <a:noFill/>
            <a:miter lim="800000"/>
            <a:headEnd/>
            <a:tailEnd/>
          </a:ln>
        </p:spPr>
        <p:txBody>
          <a:bodyPr>
            <a:spAutoFit/>
          </a:bodyPr>
          <a:lstStyle/>
          <a:p>
            <a:r>
              <a:rPr lang="en-US" sz="2000" b="1">
                <a:latin typeface="Calibri" pitchFamily="34" charset="0"/>
              </a:rPr>
              <a:t>6</a:t>
            </a:r>
          </a:p>
        </p:txBody>
      </p:sp>
      <p:cxnSp>
        <p:nvCxnSpPr>
          <p:cNvPr id="30" name="Straight Connector 29"/>
          <p:cNvCxnSpPr/>
          <p:nvPr/>
        </p:nvCxnSpPr>
        <p:spPr>
          <a:xfrm flipV="1">
            <a:off x="3962400" y="4114800"/>
            <a:ext cx="2514600" cy="152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3807" name="TextBox 30"/>
          <p:cNvSpPr txBox="1">
            <a:spLocks noChangeArrowheads="1"/>
          </p:cNvSpPr>
          <p:nvPr/>
        </p:nvSpPr>
        <p:spPr bwMode="auto">
          <a:xfrm>
            <a:off x="4953000" y="3962400"/>
            <a:ext cx="304800" cy="400050"/>
          </a:xfrm>
          <a:prstGeom prst="rect">
            <a:avLst/>
          </a:prstGeom>
          <a:noFill/>
          <a:ln w="9525">
            <a:noFill/>
            <a:miter lim="800000"/>
            <a:headEnd/>
            <a:tailEnd/>
          </a:ln>
        </p:spPr>
        <p:txBody>
          <a:bodyPr>
            <a:spAutoFit/>
          </a:bodyPr>
          <a:lstStyle/>
          <a:p>
            <a:r>
              <a:rPr lang="en-US" sz="2000" b="1">
                <a:latin typeface="Calibri" pitchFamily="34" charset="0"/>
              </a:rPr>
              <a:t>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ctrTitle"/>
          </p:nvPr>
        </p:nvSpPr>
        <p:spPr/>
        <p:txBody>
          <a:bodyPr/>
          <a:lstStyle/>
          <a:p>
            <a:pPr eaLnBrk="1" hangingPunct="1"/>
            <a:r>
              <a:rPr lang="en-US" dirty="0" smtClean="0"/>
              <a:t>3.  France</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ctrTitle"/>
          </p:nvPr>
        </p:nvSpPr>
        <p:spPr/>
        <p:txBody>
          <a:bodyPr>
            <a:normAutofit fontScale="90000"/>
          </a:bodyPr>
          <a:lstStyle/>
          <a:p>
            <a:pPr eaLnBrk="1" hangingPunct="1"/>
            <a:r>
              <a:rPr lang="en-US" dirty="0" smtClean="0"/>
              <a:t>4</a:t>
            </a:r>
            <a:r>
              <a:rPr lang="en-US" b="1" dirty="0" smtClean="0"/>
              <a:t>. The English Channel lies between what two countries?</a:t>
            </a:r>
          </a:p>
        </p:txBody>
      </p:sp>
      <p:sp>
        <p:nvSpPr>
          <p:cNvPr id="4" name="Subtitle 3"/>
          <p:cNvSpPr>
            <a:spLocks noGrp="1"/>
          </p:cNvSpPr>
          <p:nvPr>
            <p:ph type="subTitle" idx="1"/>
          </p:nvPr>
        </p:nvSpPr>
        <p:spPr/>
        <p:txBody>
          <a:bodyPr/>
          <a:lstStyle/>
          <a:p>
            <a:pPr>
              <a:defRPr/>
            </a:pP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1118</TotalTime>
  <Words>1515</Words>
  <Application>Microsoft Office PowerPoint</Application>
  <PresentationFormat>On-screen Show (4:3)</PresentationFormat>
  <Paragraphs>197</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Flow</vt:lpstr>
      <vt:lpstr>Warm-up #39            10/20/11</vt:lpstr>
      <vt:lpstr>Europe Unit 1 Review: *Get one piece of paper out for your group.</vt:lpstr>
      <vt:lpstr>1. Which number on the map marks the Scandinavian Peninsula?</vt:lpstr>
      <vt:lpstr>#3</vt:lpstr>
      <vt:lpstr>2. Which number on the map marks the Mediterranean Sea?</vt:lpstr>
      <vt:lpstr>#4</vt:lpstr>
      <vt:lpstr>3. Which country is located at the “2” on the map?</vt:lpstr>
      <vt:lpstr>3.  France</vt:lpstr>
      <vt:lpstr>4. The English Channel lies between what two countries?</vt:lpstr>
      <vt:lpstr> 4. United Kingdom and France/Belgium</vt:lpstr>
      <vt:lpstr>5. What mountain range forms the boundary between Europe and Asia?</vt:lpstr>
      <vt:lpstr>5.  Ural Mountains</vt:lpstr>
      <vt:lpstr>Slide 13</vt:lpstr>
      <vt:lpstr>Slide 14</vt:lpstr>
      <vt:lpstr>Slide 15</vt:lpstr>
      <vt:lpstr>LONGITUDE</vt:lpstr>
      <vt:lpstr>8. Name the country.</vt:lpstr>
      <vt:lpstr>8.  Ukraine</vt:lpstr>
      <vt:lpstr>Slide 19</vt:lpstr>
      <vt:lpstr>9.  D </vt:lpstr>
      <vt:lpstr>10.  What condition helped United Kingdom become a leader in World Trade? </vt:lpstr>
      <vt:lpstr>10.  D </vt:lpstr>
      <vt:lpstr>11. Which area has the greatest population?   </vt:lpstr>
      <vt:lpstr>11.  D </vt:lpstr>
      <vt:lpstr>12.  Which describes the climate of most of Germany? </vt:lpstr>
      <vt:lpstr>12.  A </vt:lpstr>
      <vt:lpstr>13. What has helped Italian Merchants become successful traders?  </vt:lpstr>
      <vt:lpstr>13.  B </vt:lpstr>
      <vt:lpstr>14.  Which statement best describes the natural resources of the united Kingdom and Russia? </vt:lpstr>
      <vt:lpstr>14.  D   </vt:lpstr>
      <vt:lpstr>15.How do the ports of the United Kingdom and Russia differ?  </vt:lpstr>
      <vt:lpstr>15.  A</vt:lpstr>
      <vt:lpstr>16.  Even though Italy has a strategic geographic location, Germany is a more successful trading nation because</vt:lpstr>
      <vt:lpstr>16.  A</vt:lpstr>
      <vt:lpstr>Chernobyl Disaster </vt:lpstr>
      <vt:lpstr>17.B    </vt:lpstr>
      <vt:lpstr>Chernobyl was abandoned.  </vt:lpstr>
      <vt:lpstr>18.  A  </vt:lpstr>
      <vt:lpstr>19.  Why were other countries concerned about the Chernobyl Disaster?  </vt:lpstr>
      <vt:lpstr>19.  c</vt:lpstr>
      <vt:lpstr>Acid Rain</vt:lpstr>
      <vt:lpstr>20.  c </vt:lpstr>
      <vt:lpstr>21.  How does nature play a role in Germany’s acid rain problem?</vt:lpstr>
      <vt:lpstr>21.  b </vt:lpstr>
      <vt:lpstr>    22.  Which is one of the United Kingdom’s solutions to the air pollution problem? </vt:lpstr>
      <vt:lpstr>22. a </vt:lpstr>
      <vt:lpstr>23.  What is the main cause of air pollution in the United Kingdom today? </vt:lpstr>
      <vt:lpstr>23.  c </vt:lpstr>
      <vt:lpstr>24.  What have Europeans done to try to solve the problem of so many languages? </vt:lpstr>
      <vt:lpstr>24.  D  </vt:lpstr>
      <vt:lpstr>25.  Besides difference in word, what other challenge do Europeans face in communicating with each other?  </vt:lpstr>
      <vt:lpstr>25.  d</vt:lpstr>
      <vt:lpstr>26.  French and Italian are examples of which language family? </vt:lpstr>
      <vt:lpstr>26.  B  </vt:lpstr>
      <vt:lpstr>27.  Which is the oldest of the three main religions? </vt:lpstr>
      <vt:lpstr>27.  A  </vt:lpstr>
      <vt:lpstr>28.  How are the three religions alike?  </vt:lpstr>
      <vt:lpstr>28.  B  </vt:lpstr>
      <vt:lpstr>29.  Which pairing of the sacred text and religion is correct? </vt:lpstr>
      <vt:lpstr>29.  a</vt:lpstr>
      <vt:lpstr>30.  Which of the following statements about literacy is true? </vt:lpstr>
      <vt:lpstr>30.  a   </vt:lpstr>
      <vt:lpstr>Let’s see who won!!!!! </vt:lpstr>
    </vt:vector>
  </TitlesOfParts>
  <Company>FCSS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#41            10/20/11</dc:title>
  <dc:creator>VanOrden</dc:creator>
  <cp:lastModifiedBy>VanOrden</cp:lastModifiedBy>
  <cp:revision>37</cp:revision>
  <dcterms:created xsi:type="dcterms:W3CDTF">2011-10-19T12:01:46Z</dcterms:created>
  <dcterms:modified xsi:type="dcterms:W3CDTF">2011-10-20T16:44:49Z</dcterms:modified>
</cp:coreProperties>
</file>