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1" r:id="rId4"/>
    <p:sldId id="261" r:id="rId5"/>
    <p:sldId id="282" r:id="rId6"/>
    <p:sldId id="283" r:id="rId7"/>
    <p:sldId id="272" r:id="rId8"/>
    <p:sldId id="265" r:id="rId9"/>
    <p:sldId id="274" r:id="rId10"/>
    <p:sldId id="273" r:id="rId11"/>
    <p:sldId id="275" r:id="rId12"/>
    <p:sldId id="266" r:id="rId13"/>
    <p:sldId id="277" r:id="rId14"/>
    <p:sldId id="284" r:id="rId15"/>
    <p:sldId id="276" r:id="rId16"/>
    <p:sldId id="267" r:id="rId17"/>
    <p:sldId id="286" r:id="rId18"/>
    <p:sldId id="289" r:id="rId19"/>
    <p:sldId id="287" r:id="rId20"/>
    <p:sldId id="293" r:id="rId21"/>
    <p:sldId id="268" r:id="rId22"/>
    <p:sldId id="288" r:id="rId23"/>
    <p:sldId id="278" r:id="rId24"/>
    <p:sldId id="269" r:id="rId25"/>
    <p:sldId id="294" r:id="rId26"/>
    <p:sldId id="285" r:id="rId27"/>
    <p:sldId id="270" r:id="rId28"/>
    <p:sldId id="279" r:id="rId29"/>
    <p:sldId id="296" r:id="rId30"/>
    <p:sldId id="290" r:id="rId31"/>
    <p:sldId id="295" r:id="rId32"/>
    <p:sldId id="271" r:id="rId33"/>
    <p:sldId id="292" r:id="rId34"/>
    <p:sldId id="280" r:id="rId35"/>
    <p:sldId id="29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1D5C"/>
    <a:srgbClr val="B9D536"/>
    <a:srgbClr val="D3EFFB"/>
    <a:srgbClr val="7DCDB4"/>
    <a:srgbClr val="A3CE65"/>
    <a:srgbClr val="B7E3D5"/>
    <a:srgbClr val="399F98"/>
    <a:srgbClr val="0F4466"/>
    <a:srgbClr val="E3B06E"/>
    <a:srgbClr val="F4CA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2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117A-BFB3-4A8C-8678-4027034ABA3F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73CD4-FA68-48A4-8E23-3159A6532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71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117A-BFB3-4A8C-8678-4027034ABA3F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73CD4-FA68-48A4-8E23-3159A6532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69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117A-BFB3-4A8C-8678-4027034ABA3F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73CD4-FA68-48A4-8E23-3159A6532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85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117A-BFB3-4A8C-8678-4027034ABA3F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73CD4-FA68-48A4-8E23-3159A6532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5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117A-BFB3-4A8C-8678-4027034ABA3F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73CD4-FA68-48A4-8E23-3159A6532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186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117A-BFB3-4A8C-8678-4027034ABA3F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73CD4-FA68-48A4-8E23-3159A6532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55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117A-BFB3-4A8C-8678-4027034ABA3F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73CD4-FA68-48A4-8E23-3159A6532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301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117A-BFB3-4A8C-8678-4027034ABA3F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73CD4-FA68-48A4-8E23-3159A6532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56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117A-BFB3-4A8C-8678-4027034ABA3F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73CD4-FA68-48A4-8E23-3159A6532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59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117A-BFB3-4A8C-8678-4027034ABA3F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73CD4-FA68-48A4-8E23-3159A6532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46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117A-BFB3-4A8C-8678-4027034ABA3F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73CD4-FA68-48A4-8E23-3159A6532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0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8117A-BFB3-4A8C-8678-4027034ABA3F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73CD4-FA68-48A4-8E23-3159A6532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00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DCDB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83212" y="0"/>
            <a:ext cx="9945859" cy="6858000"/>
          </a:xfrm>
          <a:prstGeom prst="rect">
            <a:avLst/>
          </a:prstGeom>
          <a:solidFill>
            <a:srgbClr val="B9D53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799" y="0"/>
            <a:ext cx="8798496" cy="68580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653799" y="2274838"/>
            <a:ext cx="865781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7DCDB4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 </a:t>
            </a:r>
            <a:r>
              <a:rPr lang="en-US" sz="72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7E3D5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Southwest Asia’s</a:t>
            </a:r>
          </a:p>
          <a:p>
            <a:pPr algn="ctr"/>
            <a:r>
              <a:rPr lang="en-US" sz="72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7E3D5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Geography</a:t>
            </a:r>
            <a:endParaRPr lang="en-US" sz="72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B7E3D5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3711" y="4935751"/>
            <a:ext cx="7610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KG Second Chances Solid" panose="02000000000000000000" pitchFamily="2" charset="0"/>
              </a:rPr>
              <a:t>Physical Features of the Middle East</a:t>
            </a:r>
          </a:p>
        </p:txBody>
      </p:sp>
    </p:spTree>
    <p:extLst>
      <p:ext uri="{BB962C8B-B14F-4D97-AF65-F5344CB8AC3E}">
        <p14:creationId xmlns:p14="http://schemas.microsoft.com/office/powerpoint/2010/main" val="4028248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9D53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680"/>
            <a:ext cx="12192000" cy="512064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2832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9D53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526" y="0"/>
            <a:ext cx="5458947" cy="68580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8788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rot="16200000">
            <a:off x="2667000" y="-2667000"/>
            <a:ext cx="6858000" cy="12192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26F7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599" y="0"/>
            <a:ext cx="10972800" cy="6858000"/>
          </a:xfrm>
          <a:prstGeom prst="rect">
            <a:avLst/>
          </a:prstGeom>
          <a:solidFill>
            <a:srgbClr val="7DCDB4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63461" y="0"/>
            <a:ext cx="546508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B9D53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Suez Canal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5588" y="1122363"/>
            <a:ext cx="10836811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This is a 120-mile man-made waterway that is used to transport goods to and from all three continents.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French started building it, but it was completed by the British in 1869.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It connects the Red Sea with the Mediterranean Sea.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At the northern end of the Red Sea, ships can enter the canal and can get to the Mediterranean Sea without having to sail all around the continent of Africa. </a:t>
            </a:r>
          </a:p>
          <a:p>
            <a:endParaRPr lang="en-US" sz="3600" dirty="0"/>
          </a:p>
          <a:p>
            <a:endParaRPr lang="en-US" sz="36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32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9D536"/>
          </a:solidFill>
          <a:ln w="28575">
            <a:solidFill>
              <a:srgbClr val="091D5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945" y="0"/>
            <a:ext cx="7762109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405575" y="140677"/>
            <a:ext cx="773723" cy="436098"/>
          </a:xfrm>
          <a:prstGeom prst="rect">
            <a:avLst/>
          </a:prstGeom>
          <a:solidFill>
            <a:srgbClr val="D3EF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2547770">
            <a:off x="5158557" y="1609326"/>
            <a:ext cx="304504" cy="1104297"/>
          </a:xfrm>
          <a:prstGeom prst="downArrow">
            <a:avLst/>
          </a:prstGeom>
          <a:solidFill>
            <a:srgbClr val="B9D536"/>
          </a:solidFill>
          <a:ln>
            <a:solidFill>
              <a:srgbClr val="091D5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188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9D53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  <a:ln>
            <a:solidFill>
              <a:srgbClr val="091D5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1997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9D53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609" y="419364"/>
            <a:ext cx="9000781" cy="601927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2210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rot="16200000">
            <a:off x="2667000" y="-2667000"/>
            <a:ext cx="6858000" cy="12192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26F7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599" y="0"/>
            <a:ext cx="10972800" cy="6858000"/>
          </a:xfrm>
          <a:prstGeom prst="rect">
            <a:avLst/>
          </a:prstGeom>
          <a:solidFill>
            <a:srgbClr val="7DCDB4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58317" y="0"/>
            <a:ext cx="607538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B9D53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Persian Gulf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5588" y="1122363"/>
            <a:ext cx="1083681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This is located between the country of Iran and the Arabian Peninsula.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It is one of the main ways oil is shipped from the rich fields of Kuwait, Saudi Arabia, Iran, and other countries that line its shores.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All of the countries that produce oil in that region depend on the Persian Gulf as a shipping route. </a:t>
            </a:r>
          </a:p>
          <a:p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74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9D53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348" y="0"/>
            <a:ext cx="8913303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4329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9D53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956" y="0"/>
            <a:ext cx="5272088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3351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9D53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432" y="411480"/>
            <a:ext cx="8137135" cy="60350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4129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6437" y="0"/>
            <a:ext cx="11211950" cy="5561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dirty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dirty="0">
                <a:latin typeface="KG Second Chances Solid" panose="02000000000000000000" pitchFamily="2" charset="0"/>
              </a:rPr>
              <a:t>Standards</a:t>
            </a:r>
            <a:endParaRPr lang="en-US" sz="4400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endParaRPr lang="en-US" sz="2800" b="1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28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SS7G5 The student will locate selected features in Southwestern Asia (Middle East). 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a. Locate on a world and regional political-physical map: Euphrates River, Jordan River, Tigris River, Suez Canal, Persian Gulf, Strait of Hormuz, Arabian Sea, Red Sea, and Gaza Strip. </a:t>
            </a:r>
          </a:p>
          <a:p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b. Locate on a world and regional political-physical map the nations of Afghanistan, Iran, Iraq, Israel, Saudi Arabia, and Turkey. </a:t>
            </a:r>
          </a:p>
        </p:txBody>
      </p:sp>
    </p:spTree>
    <p:extLst>
      <p:ext uri="{BB962C8B-B14F-4D97-AF65-F5344CB8AC3E}">
        <p14:creationId xmlns:p14="http://schemas.microsoft.com/office/powerpoint/2010/main" val="20864711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9D53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41" y="0"/>
            <a:ext cx="11055718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0492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rot="16200000">
            <a:off x="2667000" y="-2667000"/>
            <a:ext cx="6858000" cy="12192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26F7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599" y="0"/>
            <a:ext cx="10972800" cy="6858000"/>
          </a:xfrm>
          <a:prstGeom prst="rect">
            <a:avLst/>
          </a:prstGeom>
          <a:solidFill>
            <a:srgbClr val="7DCDB4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64975" y="0"/>
            <a:ext cx="826207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B9D53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Strait of Hormuz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5588" y="1122363"/>
            <a:ext cx="1083681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It is located at one end of the Persian Gulf.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It connects the Persian Gulf to the Arabian Sea.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It is very important because any ships coming out of or into the Persian Gulf must navigate through this very narrow waterway.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3959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9D53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444" y="524284"/>
            <a:ext cx="9487111" cy="580943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4825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9D53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194" y="685800"/>
            <a:ext cx="5575611" cy="5486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27018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rot="16200000">
            <a:off x="2667000" y="-2667000"/>
            <a:ext cx="6858000" cy="12192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26F7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599" y="0"/>
            <a:ext cx="10972800" cy="6858000"/>
          </a:xfrm>
          <a:prstGeom prst="rect">
            <a:avLst/>
          </a:prstGeom>
          <a:solidFill>
            <a:srgbClr val="7DCDB4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76214" y="0"/>
            <a:ext cx="643958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B9D53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Arabian Sea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5588" y="1122363"/>
            <a:ext cx="1083681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This is located north of the Indian Ocean.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It forms part of a key shipping route between Europe and India through the Suez Canal. </a:t>
            </a:r>
          </a:p>
          <a:p>
            <a:r>
              <a:rPr lang="en-US" sz="3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4020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9D53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633" y="0"/>
            <a:ext cx="7258733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6028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9D53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23024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rot="16200000">
            <a:off x="2667000" y="-2667000"/>
            <a:ext cx="6858000" cy="12192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26F7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599" y="0"/>
            <a:ext cx="10972800" cy="6858000"/>
          </a:xfrm>
          <a:prstGeom prst="rect">
            <a:avLst/>
          </a:prstGeom>
          <a:solidFill>
            <a:srgbClr val="7DCDB4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71413" y="0"/>
            <a:ext cx="404918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B9D53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Red Sea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5588" y="1122363"/>
            <a:ext cx="1083681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This is an inlet of the Indian Ocean that lies between Africa and Asia.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Because of its location between Europe, Persian Gulf, and East Asia, heavy shipping traffic takes place here.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During the Roman Empire, it was an important route for trade between Rome and China.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During the Middle Ages, it was a key part of the Spice Trade.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7440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9D53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633" y="0"/>
            <a:ext cx="7258733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53795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9D53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55" y="0"/>
            <a:ext cx="9163090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2858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DCDB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83212" y="0"/>
            <a:ext cx="9945859" cy="6858000"/>
          </a:xfrm>
          <a:prstGeom prst="rect">
            <a:avLst/>
          </a:prstGeom>
          <a:solidFill>
            <a:srgbClr val="B9D53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799" y="0"/>
            <a:ext cx="8798496" cy="68580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653799" y="2274838"/>
            <a:ext cx="865781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7DCDB4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 </a:t>
            </a:r>
            <a:r>
              <a:rPr lang="en-US" sz="72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7E3D5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Southwest Asia’s</a:t>
            </a:r>
          </a:p>
          <a:p>
            <a:pPr algn="ctr"/>
            <a:r>
              <a:rPr lang="en-US" sz="72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7E3D5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Geography</a:t>
            </a:r>
            <a:endParaRPr lang="en-US" sz="72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B7E3D5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3711" y="4935751"/>
            <a:ext cx="7610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KG Second Chances Solid" panose="02000000000000000000" pitchFamily="2" charset="0"/>
              </a:rPr>
              <a:t>Physical Features of the Middle East</a:t>
            </a:r>
          </a:p>
        </p:txBody>
      </p:sp>
    </p:spTree>
    <p:extLst>
      <p:ext uri="{BB962C8B-B14F-4D97-AF65-F5344CB8AC3E}">
        <p14:creationId xmlns:p14="http://schemas.microsoft.com/office/powerpoint/2010/main" val="5143682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9D53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28217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9D53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63900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rot="16200000">
            <a:off x="2667000" y="-2667000"/>
            <a:ext cx="6858000" cy="12192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26F7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599" y="0"/>
            <a:ext cx="10972800" cy="6858000"/>
          </a:xfrm>
          <a:prstGeom prst="rect">
            <a:avLst/>
          </a:prstGeom>
          <a:solidFill>
            <a:srgbClr val="7DCDB4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46147" y="0"/>
            <a:ext cx="52997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B9D53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Gaza Strip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5588" y="1122363"/>
            <a:ext cx="1083681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It is located along the southeastern shore of the Mediterranean Sea.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Gaza Strip is a rectangular territory that is about 25 miles long and 4 to 5 miles wide.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It’s one of the world’s most densely populated areas.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Gaza Strip is often politically unstable and there have been many outbreaks of violence over the last 60 years.</a:t>
            </a: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9124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9D536"/>
          </a:solidFill>
          <a:ln w="28575">
            <a:solidFill>
              <a:srgbClr val="091D5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945" y="0"/>
            <a:ext cx="7762109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405575" y="140677"/>
            <a:ext cx="773723" cy="436098"/>
          </a:xfrm>
          <a:prstGeom prst="rect">
            <a:avLst/>
          </a:prstGeom>
          <a:solidFill>
            <a:srgbClr val="D3EF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18079616">
            <a:off x="5596021" y="745418"/>
            <a:ext cx="416863" cy="1104297"/>
          </a:xfrm>
          <a:prstGeom prst="downArrow">
            <a:avLst/>
          </a:prstGeom>
          <a:solidFill>
            <a:srgbClr val="B9D536"/>
          </a:solidFill>
          <a:ln>
            <a:solidFill>
              <a:srgbClr val="091D5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7719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9D53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50" y="0"/>
            <a:ext cx="5600700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74604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9D53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899138" y="0"/>
            <a:ext cx="4192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Gaza Skyline, 2007</a:t>
            </a:r>
          </a:p>
        </p:txBody>
      </p:sp>
    </p:spTree>
    <p:extLst>
      <p:ext uri="{BB962C8B-B14F-4D97-AF65-F5344CB8AC3E}">
        <p14:creationId xmlns:p14="http://schemas.microsoft.com/office/powerpoint/2010/main" val="3965411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rot="16200000">
            <a:off x="2667000" y="-2667000"/>
            <a:ext cx="6858000" cy="12192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26F7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599" y="0"/>
            <a:ext cx="10972800" cy="6858000"/>
          </a:xfrm>
          <a:prstGeom prst="rect">
            <a:avLst/>
          </a:prstGeom>
          <a:solidFill>
            <a:srgbClr val="7DCDB4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59912" y="0"/>
            <a:ext cx="1231183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B9D53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Euphrates &amp; Tigris Rivers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5588" y="1122363"/>
            <a:ext cx="10836811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Both rivers begin in Turkey and flow south through Iraq.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 southern Iraq, the Euphrates River joins with the Tigris River to form one waterway called the Shaat al-Arab.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It then flows along the border between Kuwait and Iran and empties into the Persian Gulf.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rivers provide water for both drinking and farming.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countries that share these rivers have had problems over how the water should be shared. </a:t>
            </a:r>
          </a:p>
          <a:p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916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9D53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059" y="0"/>
            <a:ext cx="6823881" cy="68580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6380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9D53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899138" y="0"/>
            <a:ext cx="4192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Euphrates River</a:t>
            </a:r>
          </a:p>
        </p:txBody>
      </p:sp>
    </p:spTree>
    <p:extLst>
      <p:ext uri="{BB962C8B-B14F-4D97-AF65-F5344CB8AC3E}">
        <p14:creationId xmlns:p14="http://schemas.microsoft.com/office/powerpoint/2010/main" val="863477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9D53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747" y="0"/>
            <a:ext cx="8936506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899138" y="0"/>
            <a:ext cx="4192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Tigris River</a:t>
            </a:r>
          </a:p>
        </p:txBody>
      </p:sp>
    </p:spTree>
    <p:extLst>
      <p:ext uri="{BB962C8B-B14F-4D97-AF65-F5344CB8AC3E}">
        <p14:creationId xmlns:p14="http://schemas.microsoft.com/office/powerpoint/2010/main" val="1005792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rot="16200000">
            <a:off x="2667000" y="-2667000"/>
            <a:ext cx="6858000" cy="12192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26F7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599" y="0"/>
            <a:ext cx="10972800" cy="6858000"/>
          </a:xfrm>
          <a:prstGeom prst="rect">
            <a:avLst/>
          </a:prstGeom>
          <a:solidFill>
            <a:srgbClr val="7DCDB4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39983" y="0"/>
            <a:ext cx="651203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B9D53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Jordan River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5588" y="1122363"/>
            <a:ext cx="1083681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Jordan River begins at the southern end of the Sea of Galilee &amp; flows south until it reaches the Dead Sea.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This river is a main source of water for Israel, Jordan, parts of Syria, &amp; many of those living in the West Bank &amp; the Gaza Strip.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Jordan River is also important because it is the political boundary between Israel, the West Bank, &amp; Jordan.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893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9D53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600" y="0"/>
            <a:ext cx="54262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7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</TotalTime>
  <Words>623</Words>
  <Application>Microsoft Office PowerPoint</Application>
  <PresentationFormat>Widescreen</PresentationFormat>
  <Paragraphs>64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KBScaredStraight</vt:lpstr>
      <vt:lpstr>KG Second Chances Solid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Ben Schilling</cp:lastModifiedBy>
  <cp:revision>22</cp:revision>
  <dcterms:created xsi:type="dcterms:W3CDTF">2013-10-08T01:02:18Z</dcterms:created>
  <dcterms:modified xsi:type="dcterms:W3CDTF">2017-01-16T16:10:49Z</dcterms:modified>
</cp:coreProperties>
</file>