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472" r:id="rId4"/>
    <p:sldId id="262" r:id="rId5"/>
    <p:sldId id="534" r:id="rId6"/>
    <p:sldId id="520" r:id="rId7"/>
    <p:sldId id="535" r:id="rId8"/>
    <p:sldId id="521" r:id="rId9"/>
    <p:sldId id="536" r:id="rId10"/>
    <p:sldId id="522" r:id="rId11"/>
    <p:sldId id="537" r:id="rId12"/>
    <p:sldId id="523" r:id="rId13"/>
    <p:sldId id="427" r:id="rId14"/>
    <p:sldId id="524" r:id="rId15"/>
    <p:sldId id="525" r:id="rId16"/>
    <p:sldId id="530" r:id="rId17"/>
    <p:sldId id="527" r:id="rId18"/>
    <p:sldId id="531" r:id="rId19"/>
    <p:sldId id="528" r:id="rId20"/>
    <p:sldId id="532" r:id="rId21"/>
    <p:sldId id="529" r:id="rId22"/>
    <p:sldId id="53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1627"/>
    <a:srgbClr val="AAC5C6"/>
    <a:srgbClr val="95B8B9"/>
    <a:srgbClr val="67999A"/>
    <a:srgbClr val="BE9778"/>
    <a:srgbClr val="BF1E2E"/>
    <a:srgbClr val="649798"/>
    <a:srgbClr val="E00A0A"/>
    <a:srgbClr val="E01111"/>
    <a:srgbClr val="2883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488" autoAdjust="0"/>
    <p:restoredTop sz="94660"/>
  </p:normalViewPr>
  <p:slideViewPr>
    <p:cSldViewPr snapToGrid="0">
      <p:cViewPr varScale="1">
        <p:scale>
          <a:sx n="72" d="100"/>
          <a:sy n="72" d="100"/>
        </p:scale>
        <p:origin x="66"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69B592-18EA-4809-B035-D4E47DD84993}"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0450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69B592-18EA-4809-B035-D4E47DD84993}"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00827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69B592-18EA-4809-B035-D4E47DD84993}"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184210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69B592-18EA-4809-B035-D4E47DD84993}"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139710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69B592-18EA-4809-B035-D4E47DD84993}"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16984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69B592-18EA-4809-B035-D4E47DD84993}"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307667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69B592-18EA-4809-B035-D4E47DD84993}"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09637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9B592-18EA-4809-B035-D4E47DD84993}"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84317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9B592-18EA-4809-B035-D4E47DD84993}"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347575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69B592-18EA-4809-B035-D4E47DD84993}"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358004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69B592-18EA-4809-B035-D4E47DD84993}"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a:p>
        </p:txBody>
      </p:sp>
    </p:spTree>
    <p:extLst>
      <p:ext uri="{BB962C8B-B14F-4D97-AF65-F5344CB8AC3E}">
        <p14:creationId xmlns:p14="http://schemas.microsoft.com/office/powerpoint/2010/main" val="279531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9B592-18EA-4809-B035-D4E47DD84993}" type="datetimeFigureOut">
              <a:rPr lang="en-US" smtClean="0"/>
              <a:t>1/16/2017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7E066-6415-41E8-965E-A019C8245B91}" type="slidenum">
              <a:rPr lang="en-US" smtClean="0"/>
              <a:t>‹#›</a:t>
            </a:fld>
            <a:endParaRPr lang="en-US"/>
          </a:p>
        </p:txBody>
      </p:sp>
    </p:spTree>
    <p:extLst>
      <p:ext uri="{BB962C8B-B14F-4D97-AF65-F5344CB8AC3E}">
        <p14:creationId xmlns:p14="http://schemas.microsoft.com/office/powerpoint/2010/main" val="2759133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51636" y="-411480"/>
            <a:ext cx="7680960" cy="7680960"/>
          </a:xfrm>
          <a:prstGeom prst="ellipse">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438398" y="-228600"/>
            <a:ext cx="7315200" cy="7315200"/>
          </a:xfrm>
          <a:prstGeom prst="ellipse">
            <a:avLst/>
          </a:prstGeom>
          <a:solidFill>
            <a:srgbClr val="BF1E2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71362" y="1218845"/>
            <a:ext cx="7841506" cy="3477875"/>
          </a:xfrm>
          <a:prstGeom prst="rect">
            <a:avLst/>
          </a:prstGeom>
          <a:noFill/>
        </p:spPr>
        <p:txBody>
          <a:bodyPr wrap="none" lIns="91440" tIns="45720" rIns="91440" bIns="45720">
            <a:spAutoFit/>
          </a:bodyPr>
          <a:lstStyle/>
          <a:p>
            <a:pPr algn="ctr"/>
            <a:r>
              <a:rPr lang="en-US" sz="11000" b="1" cap="none" spc="0" dirty="0">
                <a:ln w="57150">
                  <a:solidFill>
                    <a:sysClr val="windowText" lastClr="000000"/>
                  </a:solidFill>
                  <a:prstDash val="solid"/>
                </a:ln>
                <a:solidFill>
                  <a:srgbClr val="FFFFFF"/>
                </a:solidFill>
                <a:effectLst>
                  <a:glow rad="139700">
                    <a:srgbClr val="67999A"/>
                  </a:glow>
                  <a:outerShdw blurRad="38100" dist="22860" dir="5400000" algn="tl" rotWithShape="0">
                    <a:srgbClr val="000000">
                      <a:alpha val="30000"/>
                    </a:srgbClr>
                  </a:outerShdw>
                </a:effectLst>
                <a:latin typeface="KG Second Chances Solid" panose="02000000000000000000" pitchFamily="2" charset="0"/>
              </a:rPr>
              <a:t>Southwest</a:t>
            </a:r>
          </a:p>
          <a:p>
            <a:pPr algn="ctr"/>
            <a:r>
              <a:rPr lang="en-US" sz="11000" b="1" dirty="0">
                <a:ln w="57150">
                  <a:solidFill>
                    <a:sysClr val="windowText" lastClr="000000"/>
                  </a:solidFill>
                  <a:prstDash val="solid"/>
                </a:ln>
                <a:solidFill>
                  <a:srgbClr val="FFFFFF"/>
                </a:solidFill>
                <a:effectLst>
                  <a:glow rad="139700">
                    <a:srgbClr val="67999A"/>
                  </a:glow>
                  <a:outerShdw blurRad="38100" dist="22860" dir="5400000" algn="tl" rotWithShape="0">
                    <a:srgbClr val="000000">
                      <a:alpha val="30000"/>
                    </a:srgbClr>
                  </a:outerShdw>
                </a:effectLst>
                <a:latin typeface="KG Second Chances Solid" panose="02000000000000000000" pitchFamily="2" charset="0"/>
              </a:rPr>
              <a:t>Asia</a:t>
            </a:r>
            <a:endParaRPr lang="en-US" sz="11000" b="1" cap="none" spc="0" dirty="0">
              <a:ln w="57150">
                <a:solidFill>
                  <a:sysClr val="windowText" lastClr="000000"/>
                </a:solidFill>
                <a:prstDash val="solid"/>
              </a:ln>
              <a:solidFill>
                <a:srgbClr val="FFFFFF"/>
              </a:solidFill>
              <a:effectLst>
                <a:glow rad="139700">
                  <a:srgbClr val="67999A"/>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749017" y="4937256"/>
            <a:ext cx="10686197" cy="1446550"/>
          </a:xfrm>
          <a:prstGeom prst="rect">
            <a:avLst/>
          </a:prstGeom>
          <a:noFill/>
        </p:spPr>
        <p:txBody>
          <a:bodyPr wrap="square" rtlCol="0">
            <a:spAutoFit/>
          </a:bodyPr>
          <a:lstStyle/>
          <a:p>
            <a:pPr algn="ctr"/>
            <a:r>
              <a:rPr lang="en-US" sz="4400" dirty="0">
                <a:solidFill>
                  <a:sysClr val="windowText" lastClr="000000"/>
                </a:solidFill>
                <a:latin typeface="KBScaredStraight" panose="02000603000000000000" pitchFamily="2" charset="0"/>
                <a:ea typeface="KBScaredStraight" panose="02000603000000000000" pitchFamily="2" charset="0"/>
              </a:rPr>
              <a:t>Where People Live, </a:t>
            </a:r>
          </a:p>
          <a:p>
            <a:pPr algn="ctr"/>
            <a:r>
              <a:rPr lang="en-US" sz="4400" dirty="0">
                <a:solidFill>
                  <a:sysClr val="windowText" lastClr="000000"/>
                </a:solidFill>
                <a:latin typeface="KBScaredStraight" panose="02000603000000000000" pitchFamily="2" charset="0"/>
                <a:ea typeface="KBScaredStraight" panose="02000603000000000000" pitchFamily="2" charset="0"/>
              </a:rPr>
              <a:t>Work, &amp; Travel</a:t>
            </a:r>
          </a:p>
        </p:txBody>
      </p:sp>
      <p:sp>
        <p:nvSpPr>
          <p:cNvPr id="8" name="Rectangle 7"/>
          <p:cNvSpPr/>
          <p:nvPr/>
        </p:nvSpPr>
        <p:spPr>
          <a:xfrm>
            <a:off x="-3884"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9776" y="5124330"/>
            <a:ext cx="1463040" cy="1463040"/>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11" name="TextBox 10"/>
          <p:cNvSpPr txBox="1"/>
          <p:nvPr/>
        </p:nvSpPr>
        <p:spPr>
          <a:xfrm>
            <a:off x="749017" y="119332"/>
            <a:ext cx="10686197" cy="646331"/>
          </a:xfrm>
          <a:prstGeom prst="rect">
            <a:avLst/>
          </a:prstGeom>
          <a:noFill/>
        </p:spPr>
        <p:txBody>
          <a:bodyPr wrap="square" rtlCol="0">
            <a:spAutoFit/>
          </a:bodyPr>
          <a:lstStyle/>
          <a:p>
            <a:pPr algn="ctr"/>
            <a:r>
              <a:rPr lang="en-US" sz="3600" dirty="0">
                <a:solidFill>
                  <a:sysClr val="windowText" lastClr="000000"/>
                </a:solidFill>
                <a:latin typeface="KBScaredStraight" panose="02000603000000000000" pitchFamily="2" charset="0"/>
                <a:ea typeface="KBScaredStraight" panose="02000603000000000000" pitchFamily="2" charset="0"/>
              </a:rPr>
              <a:t>SS7G7b</a:t>
            </a:r>
          </a:p>
        </p:txBody>
      </p:sp>
    </p:spTree>
    <p:extLst>
      <p:ext uri="{BB962C8B-B14F-4D97-AF65-F5344CB8AC3E}">
        <p14:creationId xmlns:p14="http://schemas.microsoft.com/office/powerpoint/2010/main" val="2651886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BF1E2E"/>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AAC5C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163" y="36185"/>
            <a:ext cx="12157944" cy="1446550"/>
          </a:xfrm>
          <a:prstGeom prst="rect">
            <a:avLst/>
          </a:prstGeom>
          <a:noFill/>
        </p:spPr>
        <p:txBody>
          <a:bodyPr wrap="none" lIns="91440" tIns="45720" rIns="91440" bIns="45720">
            <a:spAutoFit/>
          </a:bodyPr>
          <a:lstStyle/>
          <a:p>
            <a:pPr algn="ctr"/>
            <a:r>
              <a:rPr lang="en-US" sz="8800" b="1" cap="none" spc="0" dirty="0">
                <a:ln w="38100">
                  <a:solidFill>
                    <a:sysClr val="windowText" lastClr="000000"/>
                  </a:solidFill>
                  <a:prstDash val="solid"/>
                </a:ln>
                <a:solidFill>
                  <a:srgbClr val="FFFFFF"/>
                </a:solidFill>
                <a:effectLst>
                  <a:glow rad="101600">
                    <a:srgbClr val="BF1E2E"/>
                  </a:glow>
                  <a:outerShdw blurRad="38100" dist="22860" dir="5400000" algn="tl" rotWithShape="0">
                    <a:srgbClr val="000000">
                      <a:alpha val="30000"/>
                    </a:srgbClr>
                  </a:outerShdw>
                </a:effectLst>
                <a:latin typeface="KG Second Chances Solid" panose="02000000000000000000" pitchFamily="2" charset="0"/>
              </a:rPr>
              <a:t>Where People Work</a:t>
            </a:r>
          </a:p>
        </p:txBody>
      </p:sp>
      <p:sp>
        <p:nvSpPr>
          <p:cNvPr id="6" name="TextBox 5"/>
          <p:cNvSpPr txBox="1"/>
          <p:nvPr/>
        </p:nvSpPr>
        <p:spPr>
          <a:xfrm>
            <a:off x="998296" y="1642030"/>
            <a:ext cx="10207427" cy="6370975"/>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Many Bedouins are sheep, camel, and goat herders.</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They trade animals and hand-made goods with people who live in towns along the desert’s edge.</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Most people have left the desert behind and have moved to cities to find work.</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475064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AAC5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1776"/>
          <a:stretch/>
        </p:blipFill>
        <p:spPr>
          <a:xfrm>
            <a:off x="6498491" y="2966742"/>
            <a:ext cx="5523856" cy="3657600"/>
          </a:xfrm>
          <a:prstGeom prst="rect">
            <a:avLst/>
          </a:prstGeom>
          <a:ln w="38100">
            <a:solidFill>
              <a:schemeClr val="tx1"/>
            </a:solidFill>
          </a:ln>
          <a:effectLst>
            <a:outerShdw blurRad="292100" dist="139700" dir="2700000" algn="tl" rotWithShape="0">
              <a:srgbClr val="333333">
                <a:alpha val="65000"/>
              </a:srgbClr>
            </a:outerShdw>
          </a:effectLst>
        </p:spPr>
      </p:pic>
      <p:pic>
        <p:nvPicPr>
          <p:cNvPr id="1026" name="Picture 2" descr="http://www.dailygalaxy.com/.a/6a00d8341bf7f753ef01347f9f1cf9970c-500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53" y="158226"/>
            <a:ext cx="7286056" cy="3657600"/>
          </a:xfrm>
          <a:prstGeom prst="rect">
            <a:avLst/>
          </a:prstGeom>
          <a:ln w="381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039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BF1E2E"/>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AAC5C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00871" y="36185"/>
            <a:ext cx="11382540" cy="1446550"/>
          </a:xfrm>
          <a:prstGeom prst="rect">
            <a:avLst/>
          </a:prstGeom>
          <a:noFill/>
        </p:spPr>
        <p:txBody>
          <a:bodyPr wrap="none" lIns="91440" tIns="45720" rIns="91440" bIns="45720">
            <a:spAutoFit/>
          </a:bodyPr>
          <a:lstStyle/>
          <a:p>
            <a:pPr algn="ctr"/>
            <a:r>
              <a:rPr lang="en-US" sz="8800" b="1" cap="none" spc="0" dirty="0">
                <a:ln w="38100">
                  <a:solidFill>
                    <a:sysClr val="windowText" lastClr="000000"/>
                  </a:solidFill>
                  <a:prstDash val="solid"/>
                </a:ln>
                <a:solidFill>
                  <a:srgbClr val="FFFFFF"/>
                </a:solidFill>
                <a:effectLst>
                  <a:glow rad="101600">
                    <a:srgbClr val="BF1E2E"/>
                  </a:glow>
                  <a:outerShdw blurRad="38100" dist="22860" dir="5400000" algn="tl" rotWithShape="0">
                    <a:srgbClr val="000000">
                      <a:alpha val="30000"/>
                    </a:srgbClr>
                  </a:outerShdw>
                </a:effectLst>
                <a:latin typeface="KG Second Chances Solid" panose="02000000000000000000" pitchFamily="2" charset="0"/>
              </a:rPr>
              <a:t>How People Travel</a:t>
            </a:r>
          </a:p>
        </p:txBody>
      </p:sp>
      <p:sp>
        <p:nvSpPr>
          <p:cNvPr id="6" name="TextBox 5"/>
          <p:cNvSpPr txBox="1"/>
          <p:nvPr/>
        </p:nvSpPr>
        <p:spPr>
          <a:xfrm>
            <a:off x="998296" y="1642030"/>
            <a:ext cx="10207427" cy="4401205"/>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People travel across the desert in camel caravans.</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Some even use All Terrain Vehicles (ATVs) to maneuver across the sand.</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4271306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AAC5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792" y="223542"/>
            <a:ext cx="9598200"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5541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51636" y="-411480"/>
            <a:ext cx="7680960" cy="7680960"/>
          </a:xfrm>
          <a:prstGeom prst="ellipse">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438398" y="-228600"/>
            <a:ext cx="7315200" cy="7315200"/>
          </a:xfrm>
          <a:prstGeom prst="ellipse">
            <a:avLst/>
          </a:prstGeom>
          <a:solidFill>
            <a:srgbClr val="AAC5C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3458639" y="2459504"/>
            <a:ext cx="5266956" cy="1938992"/>
          </a:xfrm>
          <a:prstGeom prst="rect">
            <a:avLst/>
          </a:prstGeom>
          <a:noFill/>
        </p:spPr>
        <p:txBody>
          <a:bodyPr wrap="none" lIns="91440" tIns="45720" rIns="91440" bIns="45720">
            <a:spAutoFit/>
          </a:bodyPr>
          <a:lstStyle/>
          <a:p>
            <a:pPr algn="ctr"/>
            <a:r>
              <a:rPr lang="en-US" sz="12000" b="1" cap="none" spc="0" dirty="0">
                <a:ln w="57150">
                  <a:solidFill>
                    <a:sysClr val="windowText" lastClr="000000"/>
                  </a:solidFill>
                  <a:prstDash val="solid"/>
                </a:ln>
                <a:solidFill>
                  <a:srgbClr val="FFFFFF"/>
                </a:solidFill>
                <a:effectLst>
                  <a:glow rad="139700">
                    <a:srgbClr val="BD1627"/>
                  </a:glow>
                  <a:outerShdw blurRad="38100" dist="22860" dir="5400000" algn="tl" rotWithShape="0">
                    <a:srgbClr val="000000">
                      <a:alpha val="30000"/>
                    </a:srgbClr>
                  </a:outerShdw>
                </a:effectLst>
                <a:latin typeface="KG Second Chances Solid" panose="02000000000000000000" pitchFamily="2" charset="0"/>
              </a:rPr>
              <a:t>Rivers</a:t>
            </a:r>
          </a:p>
        </p:txBody>
      </p:sp>
      <p:sp>
        <p:nvSpPr>
          <p:cNvPr id="8" name="Rectangle 7"/>
          <p:cNvSpPr/>
          <p:nvPr/>
        </p:nvSpPr>
        <p:spPr>
          <a:xfrm>
            <a:off x="-3884"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65694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BF1E2E"/>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AAC5C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38031" y="36185"/>
            <a:ext cx="9908226" cy="1446550"/>
          </a:xfrm>
          <a:prstGeom prst="rect">
            <a:avLst/>
          </a:prstGeom>
          <a:noFill/>
        </p:spPr>
        <p:txBody>
          <a:bodyPr wrap="none" lIns="91440" tIns="45720" rIns="91440" bIns="45720">
            <a:spAutoFit/>
          </a:bodyPr>
          <a:lstStyle/>
          <a:p>
            <a:pPr algn="ctr"/>
            <a:r>
              <a:rPr lang="en-US" sz="8800" b="1" cap="none" spc="0" dirty="0">
                <a:ln w="38100">
                  <a:solidFill>
                    <a:sysClr val="windowText" lastClr="000000"/>
                  </a:solidFill>
                  <a:prstDash val="solid"/>
                </a:ln>
                <a:solidFill>
                  <a:srgbClr val="FFFFFF"/>
                </a:solidFill>
                <a:effectLst>
                  <a:glow rad="101600">
                    <a:srgbClr val="BF1E2E"/>
                  </a:glow>
                  <a:outerShdw blurRad="38100" dist="22860" dir="5400000" algn="tl" rotWithShape="0">
                    <a:srgbClr val="000000">
                      <a:alpha val="30000"/>
                    </a:srgbClr>
                  </a:outerShdw>
                </a:effectLst>
                <a:latin typeface="KG Second Chances Solid" panose="02000000000000000000" pitchFamily="2" charset="0"/>
              </a:rPr>
              <a:t>SW Asia’s Rivers</a:t>
            </a:r>
          </a:p>
        </p:txBody>
      </p:sp>
      <p:sp>
        <p:nvSpPr>
          <p:cNvPr id="6" name="TextBox 5"/>
          <p:cNvSpPr txBox="1"/>
          <p:nvPr/>
        </p:nvSpPr>
        <p:spPr>
          <a:xfrm>
            <a:off x="998296" y="1642030"/>
            <a:ext cx="10207427" cy="6863417"/>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The Tigris River runs through Turkey and Iraq and joins with the Euphrates to become the Shatt al Arab, which empties into the Persian Gulf.</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The Euphrates River runs through Turkey, Syria, and Iraq.</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The Jordan River forms part of the border for Syria, Jordan, and Israel.</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2915909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AAC5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5530" y="3105241"/>
            <a:ext cx="5656082" cy="3657600"/>
          </a:xfrm>
          <a:prstGeom prst="rect">
            <a:avLst/>
          </a:prstGeom>
          <a:ln w="38100">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71" y="248438"/>
            <a:ext cx="6489700" cy="53213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2062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BF1E2E"/>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AAC5C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4481" y="36185"/>
            <a:ext cx="11295336" cy="1446550"/>
          </a:xfrm>
          <a:prstGeom prst="rect">
            <a:avLst/>
          </a:prstGeom>
          <a:noFill/>
        </p:spPr>
        <p:txBody>
          <a:bodyPr wrap="none" lIns="91440" tIns="45720" rIns="91440" bIns="45720">
            <a:spAutoFit/>
          </a:bodyPr>
          <a:lstStyle/>
          <a:p>
            <a:pPr algn="ctr"/>
            <a:r>
              <a:rPr lang="en-US" sz="8800" b="1" cap="none" spc="0" dirty="0">
                <a:ln w="38100">
                  <a:solidFill>
                    <a:sysClr val="windowText" lastClr="000000"/>
                  </a:solidFill>
                  <a:prstDash val="solid"/>
                </a:ln>
                <a:solidFill>
                  <a:srgbClr val="FFFFFF"/>
                </a:solidFill>
                <a:effectLst>
                  <a:glow rad="101600">
                    <a:srgbClr val="BF1E2E"/>
                  </a:glow>
                  <a:outerShdw blurRad="38100" dist="22860" dir="5400000" algn="tl" rotWithShape="0">
                    <a:srgbClr val="000000">
                      <a:alpha val="30000"/>
                    </a:srgbClr>
                  </a:outerShdw>
                </a:effectLst>
                <a:latin typeface="KG Second Chances Solid" panose="02000000000000000000" pitchFamily="2" charset="0"/>
              </a:rPr>
              <a:t>Where People Live</a:t>
            </a:r>
          </a:p>
        </p:txBody>
      </p:sp>
      <p:sp>
        <p:nvSpPr>
          <p:cNvPr id="6" name="TextBox 5"/>
          <p:cNvSpPr txBox="1"/>
          <p:nvPr/>
        </p:nvSpPr>
        <p:spPr>
          <a:xfrm>
            <a:off x="998297" y="1482735"/>
            <a:ext cx="10207427" cy="7186583"/>
          </a:xfrm>
          <a:prstGeom prst="rect">
            <a:avLst/>
          </a:prstGeom>
          <a:noFill/>
        </p:spPr>
        <p:txBody>
          <a:bodyPr wrap="square" rtlCol="0">
            <a:spAutoFit/>
          </a:bodyPr>
          <a:lstStyle/>
          <a:p>
            <a:pPr marL="571500" indent="-571500">
              <a:buFont typeface="Arial" panose="020B0604020202020204" pitchFamily="34" charset="0"/>
              <a:buChar char="•"/>
            </a:pPr>
            <a:r>
              <a:rPr lang="en-US" sz="3100" dirty="0">
                <a:solidFill>
                  <a:sysClr val="windowText" lastClr="000000"/>
                </a:solidFill>
                <a:latin typeface="KBScaredStraight" panose="02000603000000000000" pitchFamily="2" charset="0"/>
                <a:ea typeface="KBScaredStraight" panose="02000603000000000000" pitchFamily="2" charset="0"/>
              </a:rPr>
              <a:t>Cities are built near rivers to take advantage of the scarce water sources in Southwest Asia.</a:t>
            </a:r>
          </a:p>
          <a:p>
            <a:pPr marL="571500" indent="-571500">
              <a:buFont typeface="Arial" panose="020B0604020202020204" pitchFamily="34" charset="0"/>
              <a:buChar char="•"/>
            </a:pPr>
            <a:endParaRPr lang="en-US" sz="31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a:solidFill>
                  <a:sysClr val="windowText" lastClr="000000"/>
                </a:solidFill>
                <a:latin typeface="KBScaredStraight" panose="02000603000000000000" pitchFamily="2" charset="0"/>
                <a:ea typeface="KBScaredStraight" panose="02000603000000000000" pitchFamily="2" charset="0"/>
              </a:rPr>
              <a:t>Access to water for bathing and drinking make the area much easier to live in.</a:t>
            </a:r>
          </a:p>
          <a:p>
            <a:pPr marL="571500" indent="-571500">
              <a:buFont typeface="Arial" panose="020B0604020202020204" pitchFamily="34" charset="0"/>
              <a:buChar char="•"/>
            </a:pPr>
            <a:endParaRPr lang="en-US" sz="31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a:solidFill>
                  <a:sysClr val="windowText" lastClr="000000"/>
                </a:solidFill>
                <a:latin typeface="KBScaredStraight" panose="02000603000000000000" pitchFamily="2" charset="0"/>
                <a:ea typeface="KBScaredStraight" panose="02000603000000000000" pitchFamily="2" charset="0"/>
              </a:rPr>
              <a:t>Farmers grow crops by rivers and in river valleys because they provide a source of irrigation.</a:t>
            </a:r>
          </a:p>
          <a:p>
            <a:pPr marL="571500" indent="-571500">
              <a:buFont typeface="Arial" panose="020B0604020202020204" pitchFamily="34" charset="0"/>
              <a:buChar char="•"/>
            </a:pPr>
            <a:endParaRPr lang="en-US" sz="31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a:solidFill>
                  <a:sysClr val="windowText" lastClr="000000"/>
                </a:solidFill>
                <a:latin typeface="KBScaredStraight" panose="02000603000000000000" pitchFamily="2" charset="0"/>
                <a:ea typeface="KBScaredStraight" panose="02000603000000000000" pitchFamily="2" charset="0"/>
              </a:rPr>
              <a:t>Rivers also provide a good source of food (fish).</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295040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AAC5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6" name="TextBox 5"/>
          <p:cNvSpPr txBox="1"/>
          <p:nvPr/>
        </p:nvSpPr>
        <p:spPr>
          <a:xfrm>
            <a:off x="2222577" y="0"/>
            <a:ext cx="7750630" cy="1077218"/>
          </a:xfrm>
          <a:prstGeom prst="rect">
            <a:avLst/>
          </a:prstGeom>
          <a:noFill/>
        </p:spPr>
        <p:txBody>
          <a:bodyPr wrap="square" rtlCol="0">
            <a:spAutoFit/>
          </a:bodyPr>
          <a:lstStyle/>
          <a:p>
            <a:pPr algn="ctr"/>
            <a:r>
              <a:rPr lang="en-US" sz="3600" dirty="0">
                <a:solidFill>
                  <a:sysClr val="windowText" lastClr="000000"/>
                </a:solidFill>
                <a:latin typeface="KBScaredStraight" panose="02000603000000000000" pitchFamily="2" charset="0"/>
                <a:ea typeface="KBScaredStraight" panose="02000603000000000000" pitchFamily="2" charset="0"/>
              </a:rPr>
              <a:t>Baghdad, Iraq &amp; the Tigris River</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1088" y="974168"/>
            <a:ext cx="8273608"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5678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BF1E2E"/>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AAC5C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178" y="36185"/>
            <a:ext cx="12157944" cy="1446550"/>
          </a:xfrm>
          <a:prstGeom prst="rect">
            <a:avLst/>
          </a:prstGeom>
          <a:noFill/>
        </p:spPr>
        <p:txBody>
          <a:bodyPr wrap="none" lIns="91440" tIns="45720" rIns="91440" bIns="45720">
            <a:spAutoFit/>
          </a:bodyPr>
          <a:lstStyle/>
          <a:p>
            <a:pPr algn="ctr"/>
            <a:r>
              <a:rPr lang="en-US" sz="8800" b="1" cap="none" spc="0" dirty="0">
                <a:ln w="38100">
                  <a:solidFill>
                    <a:sysClr val="windowText" lastClr="000000"/>
                  </a:solidFill>
                  <a:prstDash val="solid"/>
                </a:ln>
                <a:solidFill>
                  <a:srgbClr val="FFFFFF"/>
                </a:solidFill>
                <a:effectLst>
                  <a:glow rad="101600">
                    <a:srgbClr val="BF1E2E"/>
                  </a:glow>
                  <a:outerShdw blurRad="38100" dist="22860" dir="5400000" algn="tl" rotWithShape="0">
                    <a:srgbClr val="000000">
                      <a:alpha val="30000"/>
                    </a:srgbClr>
                  </a:outerShdw>
                </a:effectLst>
                <a:latin typeface="KG Second Chances Solid" panose="02000000000000000000" pitchFamily="2" charset="0"/>
              </a:rPr>
              <a:t>Where People Work</a:t>
            </a:r>
          </a:p>
        </p:txBody>
      </p:sp>
      <p:sp>
        <p:nvSpPr>
          <p:cNvPr id="6" name="TextBox 5"/>
          <p:cNvSpPr txBox="1"/>
          <p:nvPr/>
        </p:nvSpPr>
        <p:spPr>
          <a:xfrm>
            <a:off x="998297" y="1482735"/>
            <a:ext cx="10207427" cy="9294852"/>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Cities and towns on rivers have become major hubs of industry.</a:t>
            </a:r>
          </a:p>
          <a:p>
            <a:pPr marL="1028700" lvl="1"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Most people in these cities make a living working in industrial factories.</a:t>
            </a:r>
          </a:p>
          <a:p>
            <a:pPr marL="571500" indent="-571500">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Rivers are also important trade routes for people in cities to use to ship goods to other merchants.</a:t>
            </a:r>
          </a:p>
          <a:p>
            <a:pPr marL="571500" indent="-571500">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Farming and fishing are also important areas of income for people who live near rivers.</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1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1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2624998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08" y="-14270"/>
            <a:ext cx="11211950" cy="7654275"/>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KG Second Chances Solid" panose="02000000000000000000" pitchFamily="2" charset="0"/>
              </a:rPr>
              <a:t>Standards</a:t>
            </a:r>
            <a:endParaRPr lang="en-US" sz="3200" b="1" dirty="0">
              <a:latin typeface="KBScaredStraight" panose="02000603000000000000" pitchFamily="2" charset="0"/>
              <a:ea typeface="KBScaredStraight" panose="02000603000000000000" pitchFamily="2" charset="0"/>
            </a:endParaRPr>
          </a:p>
          <a:p>
            <a:r>
              <a:rPr lang="en-US" sz="3200" b="1" dirty="0">
                <a:latin typeface="KBScaredStraight" panose="02000603000000000000" pitchFamily="2" charset="0"/>
                <a:ea typeface="KBScaredStraight" panose="02000603000000000000" pitchFamily="2" charset="0"/>
              </a:rPr>
              <a:t>SS7G7 The student will explain the impact of location, climate, physical characteristics, </a:t>
            </a:r>
            <a:endParaRPr lang="en-US" sz="3200" dirty="0">
              <a:latin typeface="KBScaredStraight" panose="02000603000000000000" pitchFamily="2" charset="0"/>
              <a:ea typeface="KBScaredStraight" panose="02000603000000000000" pitchFamily="2" charset="0"/>
            </a:endParaRPr>
          </a:p>
          <a:p>
            <a:r>
              <a:rPr lang="en-US" sz="3200" b="1" dirty="0">
                <a:latin typeface="KBScaredStraight" panose="02000603000000000000" pitchFamily="2" charset="0"/>
                <a:ea typeface="KBScaredStraight" panose="02000603000000000000" pitchFamily="2" charset="0"/>
              </a:rPr>
              <a:t>Distribution of natural resources and population distribution on Southwest Asia (Middle East). </a:t>
            </a:r>
            <a:endParaRPr lang="en-US" sz="3200" dirty="0">
              <a:latin typeface="KBScaredStraight" panose="02000603000000000000" pitchFamily="2" charset="0"/>
              <a:ea typeface="KBScaredStraight" panose="02000603000000000000" pitchFamily="2" charset="0"/>
            </a:endParaRPr>
          </a:p>
          <a:p>
            <a:r>
              <a:rPr lang="en-US" sz="3200" dirty="0">
                <a:latin typeface="KBScaredStraight" panose="02000603000000000000" pitchFamily="2" charset="0"/>
                <a:ea typeface="KBScaredStraight" panose="02000603000000000000" pitchFamily="2" charset="0"/>
              </a:rPr>
              <a:t>b. Describe how the deserts and rivers of Southwest Asia (Middle East) have affected the population in terms of where people live, the type of work they do, and how they travel. </a:t>
            </a:r>
          </a:p>
          <a:p>
            <a:endParaRPr lang="en-US" sz="32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1254215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AAC5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84" y="223542"/>
            <a:ext cx="5937662" cy="4572000"/>
          </a:xfrm>
          <a:prstGeom prst="rect">
            <a:avLst/>
          </a:prstGeom>
          <a:ln w="3810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355521" y="5314341"/>
            <a:ext cx="5937662" cy="1631216"/>
          </a:xfrm>
          <a:prstGeom prst="rect">
            <a:avLst/>
          </a:prstGeom>
          <a:noFill/>
        </p:spPr>
        <p:txBody>
          <a:bodyPr wrap="square" rtlCol="0">
            <a:spAutoFit/>
          </a:bodyPr>
          <a:lstStyle/>
          <a:p>
            <a:pPr algn="ctr"/>
            <a:r>
              <a:rPr lang="en-US" sz="3600" dirty="0">
                <a:solidFill>
                  <a:sysClr val="windowText" lastClr="000000"/>
                </a:solidFill>
                <a:latin typeface="KBScaredStraight" panose="02000603000000000000" pitchFamily="2" charset="0"/>
                <a:ea typeface="KBScaredStraight" panose="02000603000000000000" pitchFamily="2" charset="0"/>
              </a:rPr>
              <a:t>Al Aqaba, Jordan &amp; the Jordan River</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337" y="2966742"/>
            <a:ext cx="5486400" cy="36576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4084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BF1E2E"/>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AAC5C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00886" y="36185"/>
            <a:ext cx="11382540" cy="1446550"/>
          </a:xfrm>
          <a:prstGeom prst="rect">
            <a:avLst/>
          </a:prstGeom>
          <a:noFill/>
        </p:spPr>
        <p:txBody>
          <a:bodyPr wrap="none" lIns="91440" tIns="45720" rIns="91440" bIns="45720">
            <a:spAutoFit/>
          </a:bodyPr>
          <a:lstStyle/>
          <a:p>
            <a:pPr algn="ctr"/>
            <a:r>
              <a:rPr lang="en-US" sz="8800" b="1" cap="none" spc="0" dirty="0">
                <a:ln w="38100">
                  <a:solidFill>
                    <a:sysClr val="windowText" lastClr="000000"/>
                  </a:solidFill>
                  <a:prstDash val="solid"/>
                </a:ln>
                <a:solidFill>
                  <a:srgbClr val="FFFFFF"/>
                </a:solidFill>
                <a:effectLst>
                  <a:glow rad="101600">
                    <a:srgbClr val="BF1E2E"/>
                  </a:glow>
                  <a:outerShdw blurRad="38100" dist="22860" dir="5400000" algn="tl" rotWithShape="0">
                    <a:srgbClr val="000000">
                      <a:alpha val="30000"/>
                    </a:srgbClr>
                  </a:outerShdw>
                </a:effectLst>
                <a:latin typeface="KG Second Chances Solid" panose="02000000000000000000" pitchFamily="2" charset="0"/>
              </a:rPr>
              <a:t>How People Travel</a:t>
            </a:r>
          </a:p>
        </p:txBody>
      </p:sp>
      <p:sp>
        <p:nvSpPr>
          <p:cNvPr id="6" name="TextBox 5"/>
          <p:cNvSpPr txBox="1"/>
          <p:nvPr/>
        </p:nvSpPr>
        <p:spPr>
          <a:xfrm>
            <a:off x="998297" y="1482735"/>
            <a:ext cx="10207427" cy="6340197"/>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Rivers have always provided important routes for transportation.</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People use boats for travel and trade along rivers.</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1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1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1854572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AAC5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850" y="755650"/>
            <a:ext cx="9512300" cy="53467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8128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51636" y="-411480"/>
            <a:ext cx="7680960" cy="7680960"/>
          </a:xfrm>
          <a:prstGeom prst="ellipse">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438398" y="-228600"/>
            <a:ext cx="7315200" cy="7315200"/>
          </a:xfrm>
          <a:prstGeom prst="ellipse">
            <a:avLst/>
          </a:prstGeom>
          <a:solidFill>
            <a:srgbClr val="AAC5C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2873927" y="2459504"/>
            <a:ext cx="6436378" cy="1938992"/>
          </a:xfrm>
          <a:prstGeom prst="rect">
            <a:avLst/>
          </a:prstGeom>
          <a:noFill/>
        </p:spPr>
        <p:txBody>
          <a:bodyPr wrap="none" lIns="91440" tIns="45720" rIns="91440" bIns="45720">
            <a:spAutoFit/>
          </a:bodyPr>
          <a:lstStyle/>
          <a:p>
            <a:pPr algn="ctr"/>
            <a:r>
              <a:rPr lang="en-US" sz="12000" b="1" cap="none" spc="0" dirty="0">
                <a:ln w="57150">
                  <a:solidFill>
                    <a:sysClr val="windowText" lastClr="000000"/>
                  </a:solidFill>
                  <a:prstDash val="solid"/>
                </a:ln>
                <a:solidFill>
                  <a:srgbClr val="FFFFFF"/>
                </a:solidFill>
                <a:effectLst>
                  <a:glow rad="139700">
                    <a:srgbClr val="BD1627"/>
                  </a:glow>
                  <a:outerShdw blurRad="38100" dist="22860" dir="5400000" algn="tl" rotWithShape="0">
                    <a:srgbClr val="000000">
                      <a:alpha val="30000"/>
                    </a:srgbClr>
                  </a:outerShdw>
                </a:effectLst>
                <a:latin typeface="KG Second Chances Solid" panose="02000000000000000000" pitchFamily="2" charset="0"/>
              </a:rPr>
              <a:t>Deserts</a:t>
            </a:r>
          </a:p>
        </p:txBody>
      </p:sp>
      <p:sp>
        <p:nvSpPr>
          <p:cNvPr id="8" name="Rectangle 7"/>
          <p:cNvSpPr/>
          <p:nvPr/>
        </p:nvSpPr>
        <p:spPr>
          <a:xfrm>
            <a:off x="-3884"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974940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BF1E2E"/>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AAC5C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8700" y="36185"/>
            <a:ext cx="10766858" cy="1446550"/>
          </a:xfrm>
          <a:prstGeom prst="rect">
            <a:avLst/>
          </a:prstGeom>
          <a:noFill/>
        </p:spPr>
        <p:txBody>
          <a:bodyPr wrap="none" lIns="91440" tIns="45720" rIns="91440" bIns="45720">
            <a:spAutoFit/>
          </a:bodyPr>
          <a:lstStyle/>
          <a:p>
            <a:pPr algn="ctr"/>
            <a:r>
              <a:rPr lang="en-US" sz="8800" b="1" cap="none" spc="0" dirty="0">
                <a:ln w="38100">
                  <a:solidFill>
                    <a:sysClr val="windowText" lastClr="000000"/>
                  </a:solidFill>
                  <a:prstDash val="solid"/>
                </a:ln>
                <a:solidFill>
                  <a:srgbClr val="FFFFFF"/>
                </a:solidFill>
                <a:effectLst>
                  <a:glow rad="101600">
                    <a:srgbClr val="BF1E2E"/>
                  </a:glow>
                  <a:outerShdw blurRad="38100" dist="22860" dir="5400000" algn="tl" rotWithShape="0">
                    <a:srgbClr val="000000">
                      <a:alpha val="30000"/>
                    </a:srgbClr>
                  </a:outerShdw>
                </a:effectLst>
                <a:latin typeface="KG Second Chances Solid" panose="02000000000000000000" pitchFamily="2" charset="0"/>
              </a:rPr>
              <a:t>SW Asia’s Deserts</a:t>
            </a:r>
          </a:p>
        </p:txBody>
      </p:sp>
      <p:sp>
        <p:nvSpPr>
          <p:cNvPr id="6" name="TextBox 5"/>
          <p:cNvSpPr txBox="1"/>
          <p:nvPr/>
        </p:nvSpPr>
        <p:spPr>
          <a:xfrm>
            <a:off x="998296" y="1642030"/>
            <a:ext cx="10207427" cy="5386090"/>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There are 2.8 million miles of land in the Middle East, and a large number of it is covered by large desert areas.</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The Rub al-Khali (or “empty quarter”) is in southern Saudi Arabia.</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The Great Syrian Desert is located between Syria and Iraq.</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37169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AAC5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608" y="214287"/>
            <a:ext cx="9946567"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1093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BF1E2E"/>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AAC5C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4466" y="36185"/>
            <a:ext cx="11295336" cy="1446550"/>
          </a:xfrm>
          <a:prstGeom prst="rect">
            <a:avLst/>
          </a:prstGeom>
          <a:noFill/>
        </p:spPr>
        <p:txBody>
          <a:bodyPr wrap="none" lIns="91440" tIns="45720" rIns="91440" bIns="45720">
            <a:spAutoFit/>
          </a:bodyPr>
          <a:lstStyle/>
          <a:p>
            <a:pPr algn="ctr"/>
            <a:r>
              <a:rPr lang="en-US" sz="8800" b="1" cap="none" spc="0" dirty="0">
                <a:ln w="38100">
                  <a:solidFill>
                    <a:sysClr val="windowText" lastClr="000000"/>
                  </a:solidFill>
                  <a:prstDash val="solid"/>
                </a:ln>
                <a:solidFill>
                  <a:srgbClr val="FFFFFF"/>
                </a:solidFill>
                <a:effectLst>
                  <a:glow rad="101600">
                    <a:srgbClr val="BF1E2E"/>
                  </a:glow>
                  <a:outerShdw blurRad="38100" dist="22860" dir="5400000" algn="tl" rotWithShape="0">
                    <a:srgbClr val="000000">
                      <a:alpha val="30000"/>
                    </a:srgbClr>
                  </a:outerShdw>
                </a:effectLst>
                <a:latin typeface="KG Second Chances Solid" panose="02000000000000000000" pitchFamily="2" charset="0"/>
              </a:rPr>
              <a:t>Where People Live</a:t>
            </a:r>
          </a:p>
        </p:txBody>
      </p:sp>
      <p:sp>
        <p:nvSpPr>
          <p:cNvPr id="6" name="TextBox 5"/>
          <p:cNvSpPr txBox="1"/>
          <p:nvPr/>
        </p:nvSpPr>
        <p:spPr>
          <a:xfrm>
            <a:off x="998296" y="1642030"/>
            <a:ext cx="10207427" cy="6863417"/>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The desert areas are not a favorable place to live due to the extremely hot and arid climate.</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Food and water is difficult to find; however, oases provide a temporary water source. </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Bedouins (desert nomads) have called the desert home for thousands of years.</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They live in tent camps and in huts.</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708556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AAC5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3" name="Picture 2"/>
          <p:cNvPicPr>
            <a:picLocks noChangeAspect="1"/>
          </p:cNvPicPr>
          <p:nvPr/>
        </p:nvPicPr>
        <p:blipFill>
          <a:blip r:embed="rId2"/>
          <a:stretch>
            <a:fillRect/>
          </a:stretch>
        </p:blipFill>
        <p:spPr>
          <a:xfrm>
            <a:off x="255386" y="227934"/>
            <a:ext cx="6942666" cy="4572000"/>
          </a:xfrm>
          <a:prstGeom prst="rect">
            <a:avLst/>
          </a:prstGeom>
          <a:ln w="38100">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0439" y="3019766"/>
            <a:ext cx="5494249" cy="36576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82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668524" y="-2679789"/>
            <a:ext cx="6858000" cy="1218895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4"/>
            <a:ext cx="10668000" cy="6858000"/>
          </a:xfrm>
          <a:prstGeom prst="rect">
            <a:avLst/>
          </a:prstGeom>
          <a:solidFill>
            <a:srgbClr val="BF1E2E"/>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1" y="43341"/>
            <a:ext cx="10203543" cy="6858000"/>
          </a:xfrm>
          <a:prstGeom prst="rect">
            <a:avLst/>
          </a:prstGeom>
          <a:solidFill>
            <a:srgbClr val="AAC5C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4466" y="36185"/>
            <a:ext cx="11295336" cy="1446550"/>
          </a:xfrm>
          <a:prstGeom prst="rect">
            <a:avLst/>
          </a:prstGeom>
          <a:noFill/>
        </p:spPr>
        <p:txBody>
          <a:bodyPr wrap="none" lIns="91440" tIns="45720" rIns="91440" bIns="45720">
            <a:spAutoFit/>
          </a:bodyPr>
          <a:lstStyle/>
          <a:p>
            <a:pPr algn="ctr"/>
            <a:r>
              <a:rPr lang="en-US" sz="8800" b="1" cap="none" spc="0" dirty="0">
                <a:ln w="38100">
                  <a:solidFill>
                    <a:sysClr val="windowText" lastClr="000000"/>
                  </a:solidFill>
                  <a:prstDash val="solid"/>
                </a:ln>
                <a:solidFill>
                  <a:srgbClr val="FFFFFF"/>
                </a:solidFill>
                <a:effectLst>
                  <a:glow rad="101600">
                    <a:srgbClr val="BF1E2E"/>
                  </a:glow>
                  <a:outerShdw blurRad="38100" dist="22860" dir="5400000" algn="tl" rotWithShape="0">
                    <a:srgbClr val="000000">
                      <a:alpha val="30000"/>
                    </a:srgbClr>
                  </a:outerShdw>
                </a:effectLst>
                <a:latin typeface="KG Second Chances Solid" panose="02000000000000000000" pitchFamily="2" charset="0"/>
              </a:rPr>
              <a:t>Where People Live</a:t>
            </a:r>
          </a:p>
        </p:txBody>
      </p:sp>
      <p:sp>
        <p:nvSpPr>
          <p:cNvPr id="6" name="TextBox 5"/>
          <p:cNvSpPr txBox="1"/>
          <p:nvPr/>
        </p:nvSpPr>
        <p:spPr>
          <a:xfrm>
            <a:off x="998296" y="1642030"/>
            <a:ext cx="10207427" cy="6370975"/>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Since the discovery of oil, most people have moved away from the desert areas.</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Over the last 50 years, residents have been exchanging the harsh nomadic life for work in the cities.</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In Saudi Arabia, only about 1% of the population remains as nomadic herders.</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1059696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AAC5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658" y="214287"/>
            <a:ext cx="7178467"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9255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9687</TotalTime>
  <Words>637</Words>
  <Application>Microsoft Office PowerPoint</Application>
  <PresentationFormat>Widescreen</PresentationFormat>
  <Paragraphs>120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KBScaredStraight</vt:lpstr>
      <vt:lpstr>KG Second Chances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Ben Schilling</cp:lastModifiedBy>
  <cp:revision>247</cp:revision>
  <dcterms:created xsi:type="dcterms:W3CDTF">2014-07-30T01:34:37Z</dcterms:created>
  <dcterms:modified xsi:type="dcterms:W3CDTF">2017-01-16T16:15:59Z</dcterms:modified>
</cp:coreProperties>
</file>