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548" r:id="rId5"/>
    <p:sldId id="326" r:id="rId6"/>
    <p:sldId id="344" r:id="rId7"/>
    <p:sldId id="553" r:id="rId8"/>
    <p:sldId id="495" r:id="rId9"/>
    <p:sldId id="487" r:id="rId10"/>
    <p:sldId id="488" r:id="rId11"/>
    <p:sldId id="489" r:id="rId12"/>
    <p:sldId id="565" r:id="rId13"/>
    <p:sldId id="549" r:id="rId14"/>
    <p:sldId id="550" r:id="rId15"/>
    <p:sldId id="498" r:id="rId16"/>
    <p:sldId id="499" r:id="rId17"/>
    <p:sldId id="525" r:id="rId18"/>
    <p:sldId id="500" r:id="rId19"/>
    <p:sldId id="526" r:id="rId20"/>
    <p:sldId id="528" r:id="rId21"/>
    <p:sldId id="502" r:id="rId22"/>
    <p:sldId id="503" r:id="rId23"/>
    <p:sldId id="504" r:id="rId24"/>
    <p:sldId id="505" r:id="rId25"/>
    <p:sldId id="529" r:id="rId26"/>
    <p:sldId id="506" r:id="rId27"/>
    <p:sldId id="517" r:id="rId28"/>
    <p:sldId id="507" r:id="rId29"/>
    <p:sldId id="518" r:id="rId30"/>
    <p:sldId id="530" r:id="rId31"/>
    <p:sldId id="527" r:id="rId32"/>
    <p:sldId id="508" r:id="rId33"/>
    <p:sldId id="523" r:id="rId34"/>
    <p:sldId id="516" r:id="rId35"/>
    <p:sldId id="520" r:id="rId36"/>
    <p:sldId id="509" r:id="rId37"/>
    <p:sldId id="510" r:id="rId38"/>
    <p:sldId id="511" r:id="rId39"/>
    <p:sldId id="521" r:id="rId40"/>
    <p:sldId id="515" r:id="rId41"/>
    <p:sldId id="512" r:id="rId42"/>
    <p:sldId id="513" r:id="rId43"/>
    <p:sldId id="522" r:id="rId44"/>
    <p:sldId id="514" r:id="rId45"/>
    <p:sldId id="531" r:id="rId46"/>
    <p:sldId id="559" r:id="rId47"/>
    <p:sldId id="560" r:id="rId48"/>
    <p:sldId id="562" r:id="rId49"/>
    <p:sldId id="561" r:id="rId50"/>
    <p:sldId id="491" r:id="rId51"/>
    <p:sldId id="714" r:id="rId52"/>
    <p:sldId id="713" r:id="rId53"/>
    <p:sldId id="558" r:id="rId54"/>
    <p:sldId id="484" r:id="rId55"/>
    <p:sldId id="535" r:id="rId56"/>
    <p:sldId id="486" r:id="rId57"/>
    <p:sldId id="545" r:id="rId5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DC9"/>
    <a:srgbClr val="D4D4D4"/>
    <a:srgbClr val="B5D32B"/>
    <a:srgbClr val="66CBCB"/>
    <a:srgbClr val="F99D3C"/>
    <a:srgbClr val="66CCCC"/>
    <a:srgbClr val="E1E1E1"/>
    <a:srgbClr val="B9D536"/>
    <a:srgbClr val="2AB997"/>
    <a:srgbClr val="FF9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641" y="282388"/>
            <a:ext cx="8807823" cy="6211177"/>
          </a:xfrm>
          <a:prstGeom prst="rect">
            <a:avLst/>
          </a:prstGeom>
          <a:solidFill>
            <a:srgbClr val="5C9D7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90769" y="181831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  <a:t>GEOGRAPHY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4201" y="803282"/>
            <a:ext cx="8254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KG Eyes Wide Open" panose="02000506000000020004" pitchFamily="2" charset="0"/>
              </a:rPr>
              <a:t>Canada’s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C76054-A55E-48BB-A570-E71544ECB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246782"/>
            <a:ext cx="4373217" cy="28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1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2373610" y="0"/>
            <a:ext cx="439678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Canada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Canada is made up of ten provinces (like states) and three territories.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Ottawa is the capital of Canada and it is in the province of Ontario.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Quebec is in eastern Canada and is the country’s largest province.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774722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56" y="228600"/>
            <a:ext cx="7400925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0422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578505" y="0"/>
            <a:ext cx="7986995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Pacific Ocean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Pacific Ocean is the largest and deepest of the world’s five oceans.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covers 1/3</a:t>
            </a:r>
            <a:r>
              <a:rPr lang="en-US" sz="3200" baseline="30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rd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of the earth’s surface.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Pacific Ocean borders Canada to the west.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a major shipping route from Canada to Asia.</a:t>
            </a: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7646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9" y="228600"/>
            <a:ext cx="8557219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15606" y="3220573"/>
            <a:ext cx="1761564" cy="1506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6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9" y="908685"/>
            <a:ext cx="8229600" cy="504063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256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328086" y="0"/>
            <a:ext cx="8487836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Atlantic Ocean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Atlantic Ocean is the second largest of the world’s five oceans.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the world’s most heavily traveled ocean.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Atlantic Ocean borders Canada to the east.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a major shipping route from Canada to Europe and Africa.</a:t>
            </a: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65752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9" y="689887"/>
            <a:ext cx="8229600" cy="54782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96388" y="1250577"/>
            <a:ext cx="1506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1742529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9162"/>
            <a:ext cx="7620000" cy="50196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062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132618" y="0"/>
            <a:ext cx="887877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Canadian Shield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Canadian Shield is a huge physical region that covers most of eastern and southern Canada.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covers nearly half of Canada’s land area.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shield forms a horseshoe-shaped curve around Hudson Bay and stretches from the Great Lakes to the Arctic Ocean.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158269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6" name="Picture 2" descr="Canadian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38" y="195590"/>
            <a:ext cx="6153362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33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687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KG Second Chances Solid" panose="02000000000000000000" pitchFamily="2" charset="0"/>
              </a:rPr>
              <a:t>STANDARDS:</a:t>
            </a:r>
          </a:p>
          <a:p>
            <a:r>
              <a:rPr lang="en-US" sz="3200" b="1" dirty="0">
                <a:latin typeface="KG First Time In Forever" panose="02000506000000020003" pitchFamily="2" charset="0"/>
              </a:rPr>
              <a:t>SS6G4 Locate selected features of Canada. </a:t>
            </a:r>
          </a:p>
          <a:p>
            <a:pPr marL="742950" indent="-742950">
              <a:buAutoNum type="alphaLcPeriod"/>
            </a:pPr>
            <a:r>
              <a:rPr lang="en-US" sz="3200" dirty="0">
                <a:latin typeface="KG First Time In Forever" panose="02000506000000020003" pitchFamily="2" charset="0"/>
              </a:rPr>
              <a:t>Locate on a world and regional political-physical map:  the St. Lawrence River, Hudson Bay, Atlantic Ocean, Pacific Ocean, the Great Lakes, Canadian Shield, and Rocky Mountains. </a:t>
            </a:r>
          </a:p>
          <a:p>
            <a:pPr marL="742950" indent="-742950">
              <a:buAutoNum type="alphaLcPeriod"/>
            </a:pPr>
            <a:r>
              <a:rPr lang="en-US" sz="3200" dirty="0">
                <a:latin typeface="KG First Time In Forever" panose="02000506000000020003" pitchFamily="2" charset="0"/>
              </a:rPr>
              <a:t>Locate on a world and regional political-physical map Canada and the province of Quebec</a:t>
            </a:r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20956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132618" y="0"/>
            <a:ext cx="887877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Canadian Shield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Canadian Shield is not good for farming because it is covered in mostly thin soil on top of layers of rock.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However, it is rich in natural resources, such as trees, minerals, and water.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also contains thousands of lakes made by glaciers.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region is sparsely populated.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018508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19" y="724988"/>
            <a:ext cx="8229600" cy="540802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001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8"/>
          <a:stretch/>
        </p:blipFill>
        <p:spPr>
          <a:xfrm>
            <a:off x="2122065" y="135496"/>
            <a:ext cx="6892643" cy="40233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7" y="3304550"/>
            <a:ext cx="4920939" cy="32918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317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1359269" y="0"/>
            <a:ext cx="642547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Hudson Bay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Hudson Bay is a massive gulf located in east-central Canada.</a:t>
            </a:r>
          </a:p>
          <a:p>
            <a:pPr marL="885825" lvl="1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(A gulf is an arm of a sea or ocean partly enclosed by land.)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connected to both the Atlantic and Arctic Oceans.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named after the English explorer Henry Hudson.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908969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5" name="Picture 2" descr="hudson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78" y="228600"/>
            <a:ext cx="7834081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72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6" name="Content Placeholder 3" descr="hudson-b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779" y="235931"/>
            <a:ext cx="846328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92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1359269" y="0"/>
            <a:ext cx="642547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Hudson Bay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Grain from Alberta and Saskatchewan is shipped from Hudson Bay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out to the Atlantic Ocean and on to other countries around the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the harsh climate, Hudson Bay is only navigable from July to October.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919165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9" y="890587"/>
            <a:ext cx="7620000" cy="50768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443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19" y="235931"/>
            <a:ext cx="64008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4990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1223562" y="0"/>
            <a:ext cx="6696898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Great Lakes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Great Lakes are five freshwater lakes in central North America.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are located along the border between the United States and Canada.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From east to west, the Great Lakes are Lake Ontario, Lake Erie, Lake Huron, Lake Michigan, and Lake Superior (HOMES).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73495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823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KG Second Chances Solid" panose="02000000000000000000" pitchFamily="2" charset="0"/>
              </a:rPr>
              <a:t>TEACHER INFO: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Print off the following 2 pages for each student. (Print front-to-back to save paper.)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Students should use an atlas to label the map and answer the questions </a:t>
            </a:r>
            <a:r>
              <a:rPr lang="en-US" sz="3200" b="1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before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 the presentation. This will help familiarize them with the different features.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82681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9" y="714375"/>
            <a:ext cx="8686800" cy="54292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4573419" y="4657726"/>
            <a:ext cx="1761564" cy="1506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79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5" name="Content Placeholder 3" descr="great_lakes_watershed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95" y="195590"/>
            <a:ext cx="8611447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119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1223562" y="0"/>
            <a:ext cx="6696898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Great Lakes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Great Lakes form a valuable transportation network for many products shipped to and from the US.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region is one of the world’s busiest shipping areas.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Much of Canada’s population lives around the Great Lakes region.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573372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8"/>
          <a:stretch/>
        </p:blipFill>
        <p:spPr>
          <a:xfrm>
            <a:off x="458619" y="960624"/>
            <a:ext cx="8229600" cy="493675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878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308343" y="0"/>
            <a:ext cx="8527334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Rocky Mountains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Rocky Mountains are a mountain range located in western Canada and the United States.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extend over 2000 miles from New Mexico to northern British Columbia.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the terrain, the Rocky Mountains are sparsely populated and contain few cities.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686206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5" name="Content Placeholder 3" descr="RockyMountains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219" y="235931"/>
            <a:ext cx="85344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3590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308343" y="0"/>
            <a:ext cx="8527334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Rocky Mountains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are numerous glaciers within the Canadian Rockies.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Mining is the biggest industry in the region, followed closely by logging.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Major minerals found here include iron ore, copper, coal, and gold.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Rockies are also a popular tourist destination, and most of the Canadian Rockies are now protected as national parks.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706732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72" y="457200"/>
            <a:ext cx="7981693" cy="5943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337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-80288" y="0"/>
            <a:ext cx="9304598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St. Lawrence River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St. Lawrence River connects the Great Lakes with the Atlantic Ocean.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St. Lawrence River is a huge producer of hydroelectricity.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also a major source of overseas and US-Canada shipping and trading.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681027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0"/>
          <a:stretch/>
        </p:blipFill>
        <p:spPr>
          <a:xfrm>
            <a:off x="458619" y="650031"/>
            <a:ext cx="8229600" cy="555793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0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4970"/>
            <a:ext cx="2807057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4D4D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CANADA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879108"/>
            <a:ext cx="2613986" cy="602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KG First Time In Forever" panose="02000506000000020003" pitchFamily="2" charset="0"/>
              </a:rPr>
              <a:t>Directions</a:t>
            </a:r>
            <a:r>
              <a:rPr lang="en-US" sz="1300" dirty="0">
                <a:latin typeface="KG First Time In Forever" panose="02000506000000020003" pitchFamily="2" charset="0"/>
              </a:rPr>
              <a:t>:</a:t>
            </a:r>
          </a:p>
          <a:p>
            <a:r>
              <a:rPr lang="en-US" sz="1300" dirty="0">
                <a:latin typeface="KG First Time In Forever" panose="02000506000000020003" pitchFamily="2" charset="0"/>
              </a:rPr>
              <a:t>1. Label the following physical features: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</a:rPr>
              <a:t>Pacific Ocean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</a:rPr>
              <a:t>Atlantic Ocean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</a:rPr>
              <a:t>Canadian Shield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</a:rPr>
              <a:t>Hudson bay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</a:rPr>
              <a:t>Great Lakes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</a:rPr>
              <a:t>Rocky Mountains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</a:rPr>
              <a:t>St. Lawrence River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300" dirty="0">
              <a:latin typeface="KG First Time In Forever" panose="02000506000000020003" pitchFamily="2" charset="0"/>
            </a:endParaRPr>
          </a:p>
          <a:p>
            <a:r>
              <a:rPr lang="en-US" sz="1300" dirty="0">
                <a:latin typeface="KG First Time In Forever" panose="02000506000000020003" pitchFamily="2" charset="0"/>
              </a:rPr>
              <a:t>2. Create a map key that includes symbols for: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</a:rPr>
              <a:t>Oceans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</a:rPr>
              <a:t>St. Lawrence River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</a:rPr>
              <a:t>Rocky Mountains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</a:rPr>
              <a:t>Hudson Bay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</a:rPr>
              <a:t>Great Lakes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</a:rPr>
              <a:t>Canadian Shield</a:t>
            </a:r>
          </a:p>
          <a:p>
            <a:endParaRPr lang="en-US" sz="1300" dirty="0">
              <a:latin typeface="KG First Time In Forever" panose="02000506000000020003" pitchFamily="2" charset="0"/>
            </a:endParaRPr>
          </a:p>
          <a:p>
            <a:r>
              <a:rPr lang="en-US" sz="1300" dirty="0">
                <a:latin typeface="KG First Time In Forever" panose="02000506000000020003" pitchFamily="2" charset="0"/>
              </a:rPr>
              <a:t>3. Draw the symbol for each feature next to the correct label on the map. Color all symbols! </a:t>
            </a:r>
          </a:p>
          <a:p>
            <a:endParaRPr lang="en-US" sz="1300" dirty="0">
              <a:latin typeface="KG First Time In Forever" panose="02000506000000020003" pitchFamily="2" charset="0"/>
            </a:endParaRPr>
          </a:p>
          <a:p>
            <a:r>
              <a:rPr lang="en-US" sz="1300" dirty="0">
                <a:latin typeface="KG First Time In Forever" panose="02000506000000020003" pitchFamily="2" charset="0"/>
              </a:rPr>
              <a:t>4. Label the province of Quebec.</a:t>
            </a:r>
          </a:p>
          <a:p>
            <a:pPr>
              <a:lnSpc>
                <a:spcPct val="150000"/>
              </a:lnSpc>
            </a:pPr>
            <a:endParaRPr lang="en-US" sz="9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900" dirty="0"/>
          </a:p>
          <a:p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-53788" y="6685961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 Brain Wrinkles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3EC8B709-C63D-4A05-8B1D-1CFD424AA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0"/>
          <a:stretch/>
        </p:blipFill>
        <p:spPr>
          <a:xfrm>
            <a:off x="2807057" y="138178"/>
            <a:ext cx="6250199" cy="5321585"/>
          </a:xfrm>
          <a:prstGeom prst="rect">
            <a:avLst/>
          </a:prstGeom>
          <a:ln w="38100">
            <a:solidFill>
              <a:schemeClr val="tx1"/>
            </a:solidFill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807057" y="5551638"/>
            <a:ext cx="6250199" cy="116818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ectangle 12"/>
          <p:cNvSpPr/>
          <p:nvPr/>
        </p:nvSpPr>
        <p:spPr>
          <a:xfrm>
            <a:off x="2820219" y="5563723"/>
            <a:ext cx="992003" cy="27699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350" dirty="0">
                <a:ln w="0"/>
                <a:latin typeface="KG Second Chances Solid" panose="02000000000000000000" pitchFamily="2" charset="0"/>
              </a:rPr>
              <a:t>Map Key:</a:t>
            </a:r>
          </a:p>
        </p:txBody>
      </p:sp>
    </p:spTree>
    <p:extLst>
      <p:ext uri="{BB962C8B-B14F-4D97-AF65-F5344CB8AC3E}">
        <p14:creationId xmlns:p14="http://schemas.microsoft.com/office/powerpoint/2010/main" val="22159754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-80288" y="0"/>
            <a:ext cx="9304598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St. Lawrence River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1959, the United States and Canada completed the St. Lawrence Seaway, which is a series of locks, canals, and dams that allow huge cargo ships to travel from the Atlantic Ocean to the Great Lakes.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seaway has made cities in eastern Canada home to many successful manufacturing companies.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the climate, the St. Lawrence Seaway is closed from November to April.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066284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9" y="945931"/>
            <a:ext cx="8229600" cy="496613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0123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9" y="645873"/>
            <a:ext cx="8229600" cy="556625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3681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2474163" y="0"/>
            <a:ext cx="419570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Quebec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73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Quebec is Canada’s largest province and second-most populated province.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in eastern Canada and is home to a major shipping route (St. Lawrence River).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French fur traders settled the region in the 1600s.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Quebec is French-speaking while the rest of Canada is predominately English-speaking.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0802340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F27E645-F869-4914-BAA8-7D6566D18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53" y="685800"/>
            <a:ext cx="6465094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68EDF6-14FF-49BA-ABCB-1E5AD177B6E0}"/>
              </a:ext>
            </a:extLst>
          </p:cNvPr>
          <p:cNvSpPr txBox="1"/>
          <p:nvPr/>
        </p:nvSpPr>
        <p:spPr>
          <a:xfrm>
            <a:off x="5422605" y="4189228"/>
            <a:ext cx="163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G First Time In Forever" panose="02000506000000020003" pitchFamily="2" charset="0"/>
              </a:rPr>
              <a:t>Quebec</a:t>
            </a:r>
            <a:endParaRPr lang="en-US" dirty="0">
              <a:latin typeface="KG First Time In Forev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36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5" name="Picture 4" descr="A view of a city&#10;&#10;Description automatically generated">
            <a:extLst>
              <a:ext uri="{FF2B5EF4-FFF2-40B4-BE49-F238E27FC236}">
                <a16:creationId xmlns:a16="http://schemas.microsoft.com/office/drawing/2014/main" id="{8C90E952-7F6E-484B-B1B4-4D002AC3F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7" y="594360"/>
            <a:ext cx="8733165" cy="56692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0619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ECAE1208-F0D0-4BE2-89CE-D76CFA9D0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8581"/>
            <a:ext cx="8229600" cy="550083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32635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-920148" y="879554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 Brain Wrinkles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7260961" y="3198048"/>
            <a:ext cx="3169457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dirty="0">
                <a:ln w="10160">
                  <a:noFill/>
                  <a:prstDash val="solid"/>
                </a:ln>
                <a:latin typeface="KG Second Chances Solid" panose="02000000000000000000" pitchFamily="2" charset="0"/>
              </a:rPr>
              <a:t>Canada’s Features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8245" y="228598"/>
          <a:ext cx="8071098" cy="6468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0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401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01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rot="5400000">
            <a:off x="4945869" y="3140428"/>
            <a:ext cx="6858000" cy="703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Directions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: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Complete the chart below with information that you learned during the presentation. If time allows, color your illustrations.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6737198" y="1512953"/>
            <a:ext cx="2418894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Pacific Ocean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6057449" y="740675"/>
            <a:ext cx="2418894" cy="1394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6329635" y="4810480"/>
            <a:ext cx="3234017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Great Lakes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6057449" y="3974693"/>
            <a:ext cx="2418894" cy="1394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4821789" y="1512953"/>
            <a:ext cx="2418894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Atlantic Ocean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5400000">
            <a:off x="4142040" y="740675"/>
            <a:ext cx="2418894" cy="1394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4821789" y="4746971"/>
            <a:ext cx="2418894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Rocky Mountains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5400000">
            <a:off x="4142040" y="3974693"/>
            <a:ext cx="2418894" cy="1394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5400000">
            <a:off x="2724200" y="1512952"/>
            <a:ext cx="2418894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Canadian Shield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5400000">
            <a:off x="1978151" y="740676"/>
            <a:ext cx="2418894" cy="1394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5400000">
            <a:off x="2659739" y="4786159"/>
            <a:ext cx="2418894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St. Lawrence River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5400000">
            <a:off x="1979990" y="4013881"/>
            <a:ext cx="2418894" cy="1394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5400000">
            <a:off x="660480" y="1512951"/>
            <a:ext cx="2418894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Hudson Bay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-19269" y="740673"/>
            <a:ext cx="2418894" cy="1394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250C9E-2625-4F96-93C6-7ECF02327530}"/>
              </a:ext>
            </a:extLst>
          </p:cNvPr>
          <p:cNvSpPr txBox="1"/>
          <p:nvPr/>
        </p:nvSpPr>
        <p:spPr>
          <a:xfrm rot="5400000">
            <a:off x="660480" y="4746972"/>
            <a:ext cx="2418894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Quebec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4CBFE4-210B-4D7D-AA40-9BCDCD972155}"/>
              </a:ext>
            </a:extLst>
          </p:cNvPr>
          <p:cNvSpPr txBox="1"/>
          <p:nvPr/>
        </p:nvSpPr>
        <p:spPr>
          <a:xfrm rot="5400000">
            <a:off x="-19269" y="3974694"/>
            <a:ext cx="2418894" cy="1394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324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2344" y="-45447"/>
            <a:ext cx="5457841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Canada’s Souvenir Hats</a:t>
            </a:r>
            <a:endParaRPr lang="en-US" sz="30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226" y="863217"/>
            <a:ext cx="3760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Sorry Not Sorry Chub" panose="02000506000000020004" pitchFamily="2" charset="0"/>
              </a:rPr>
              <a:t>Canadian Shield</a:t>
            </a:r>
            <a:endParaRPr lang="en-US" sz="1600" dirty="0">
              <a:latin typeface="KG Sorry Not Sorry Chub" panose="02000506000000020004" pitchFamily="2" charset="0"/>
            </a:endParaRPr>
          </a:p>
        </p:txBody>
      </p:sp>
      <p:pic>
        <p:nvPicPr>
          <p:cNvPr id="18" name="Picture 17" descr="A close up of a lamp&#10;&#10;Description automatically generated">
            <a:extLst>
              <a:ext uri="{FF2B5EF4-FFF2-40B4-BE49-F238E27FC236}">
                <a16:creationId xmlns:a16="http://schemas.microsoft.com/office/drawing/2014/main" id="{A69C737D-B3C2-4670-9F75-62FFC5FB1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88" y="3104922"/>
            <a:ext cx="5057423" cy="3657600"/>
          </a:xfrm>
          <a:prstGeom prst="rect">
            <a:avLst/>
          </a:prstGeom>
        </p:spPr>
      </p:pic>
      <p:pic>
        <p:nvPicPr>
          <p:cNvPr id="9" name="Picture 8" descr="A close up of a lamp&#10;&#10;Description automatically generated">
            <a:extLst>
              <a:ext uri="{FF2B5EF4-FFF2-40B4-BE49-F238E27FC236}">
                <a16:creationId xmlns:a16="http://schemas.microsoft.com/office/drawing/2014/main" id="{C013DF86-54B7-4040-9674-5856286E1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14" y="739153"/>
            <a:ext cx="5057423" cy="3657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2226" y="880011"/>
            <a:ext cx="3760888" cy="2169601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6627168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1834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Directions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: Imagine that you own a touristy gift shop in Canada. Design fun &amp; creative hats to sell that showcase a few of the country’s features. Include a brief description of each feature in the textbox.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37B8F-937D-4066-8DD3-3FBAB6C82DCE}"/>
              </a:ext>
            </a:extLst>
          </p:cNvPr>
          <p:cNvSpPr txBox="1"/>
          <p:nvPr/>
        </p:nvSpPr>
        <p:spPr>
          <a:xfrm>
            <a:off x="5215480" y="4513716"/>
            <a:ext cx="3760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Sorry Not Sorry Chub" panose="02000506000000020004" pitchFamily="2" charset="0"/>
              </a:rPr>
              <a:t>Hudson Bay</a:t>
            </a:r>
            <a:endParaRPr lang="en-US" sz="1600" dirty="0">
              <a:latin typeface="KG Sorry Not Sorry Chub" panose="02000506000000020004" pitchFamily="2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69F1CD3D-BA72-48E5-8F20-33C597E85DEE}"/>
              </a:ext>
            </a:extLst>
          </p:cNvPr>
          <p:cNvSpPr/>
          <p:nvPr/>
        </p:nvSpPr>
        <p:spPr>
          <a:xfrm>
            <a:off x="5215480" y="4513716"/>
            <a:ext cx="3760888" cy="2239519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621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27168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13" name="Picture 12" descr="A close up of a lamp&#10;&#10;Description automatically generated">
            <a:extLst>
              <a:ext uri="{FF2B5EF4-FFF2-40B4-BE49-F238E27FC236}">
                <a16:creationId xmlns:a16="http://schemas.microsoft.com/office/drawing/2014/main" id="{498CF68D-1986-440A-917E-D6A028679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00334"/>
            <a:ext cx="3291840" cy="2768263"/>
          </a:xfrm>
          <a:prstGeom prst="rect">
            <a:avLst/>
          </a:prstGeom>
        </p:spPr>
      </p:pic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BA89F844-A414-4793-B8E0-5A0AEE19098F}"/>
              </a:ext>
            </a:extLst>
          </p:cNvPr>
          <p:cNvSpPr/>
          <p:nvPr/>
        </p:nvSpPr>
        <p:spPr>
          <a:xfrm>
            <a:off x="239388" y="3178318"/>
            <a:ext cx="2488121" cy="3524113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close up of a lamp&#10;&#10;Description automatically generated">
            <a:extLst>
              <a:ext uri="{FF2B5EF4-FFF2-40B4-BE49-F238E27FC236}">
                <a16:creationId xmlns:a16="http://schemas.microsoft.com/office/drawing/2014/main" id="{3B0FA0B2-CD5B-4C78-AC5F-517F47304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6897" y="3889404"/>
            <a:ext cx="3413760" cy="2870791"/>
          </a:xfrm>
          <a:prstGeom prst="rect">
            <a:avLst/>
          </a:prstGeom>
        </p:spPr>
      </p:pic>
      <p:pic>
        <p:nvPicPr>
          <p:cNvPr id="22" name="Picture 21" descr="A close up of a lamp&#10;&#10;Description automatically generated">
            <a:extLst>
              <a:ext uri="{FF2B5EF4-FFF2-40B4-BE49-F238E27FC236}">
                <a16:creationId xmlns:a16="http://schemas.microsoft.com/office/drawing/2014/main" id="{E9D39D91-F24D-4024-9CC5-935EFA4A8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2160" y="200334"/>
            <a:ext cx="3291840" cy="2768263"/>
          </a:xfrm>
          <a:prstGeom prst="rect">
            <a:avLst/>
          </a:prstGeom>
        </p:spPr>
      </p:pic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8AAEE0AD-BC6A-4E4B-858B-09CC13BDD84C}"/>
              </a:ext>
            </a:extLst>
          </p:cNvPr>
          <p:cNvSpPr/>
          <p:nvPr/>
        </p:nvSpPr>
        <p:spPr>
          <a:xfrm>
            <a:off x="3327939" y="182645"/>
            <a:ext cx="2488121" cy="3524113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D9A69E85-2BBF-432B-B037-BD13DBCCEEB3}"/>
              </a:ext>
            </a:extLst>
          </p:cNvPr>
          <p:cNvSpPr/>
          <p:nvPr/>
        </p:nvSpPr>
        <p:spPr>
          <a:xfrm>
            <a:off x="6466478" y="3178318"/>
            <a:ext cx="2488121" cy="3524113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6127" y="3178318"/>
            <a:ext cx="204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Sorry Not Sorry Chub" panose="02000506000000020004" pitchFamily="2" charset="0"/>
              </a:rPr>
              <a:t>Rocky Mountains</a:t>
            </a:r>
            <a:endParaRPr lang="en-US" sz="1600" dirty="0">
              <a:latin typeface="KG Sorry Not Sorry Chub" panose="02000506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4F7913-88EA-4CD6-96F3-F2B4BB5B2083}"/>
              </a:ext>
            </a:extLst>
          </p:cNvPr>
          <p:cNvSpPr txBox="1"/>
          <p:nvPr/>
        </p:nvSpPr>
        <p:spPr>
          <a:xfrm>
            <a:off x="3327938" y="175064"/>
            <a:ext cx="2488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Sorry Not Sorry Chub" panose="02000506000000020004" pitchFamily="2" charset="0"/>
              </a:rPr>
              <a:t>St. Lawrence River</a:t>
            </a:r>
            <a:endParaRPr lang="en-US" sz="1600" dirty="0">
              <a:latin typeface="KG Sorry Not Sorry Chub" panose="0200050600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9F5097-62A7-4225-BD7C-D19720C419C1}"/>
              </a:ext>
            </a:extLst>
          </p:cNvPr>
          <p:cNvSpPr txBox="1"/>
          <p:nvPr/>
        </p:nvSpPr>
        <p:spPr>
          <a:xfrm>
            <a:off x="6466478" y="3178318"/>
            <a:ext cx="2488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Sorry Not Sorry Chub" panose="02000506000000020004" pitchFamily="2" charset="0"/>
              </a:rPr>
              <a:t>Great Lakes</a:t>
            </a:r>
            <a:endParaRPr lang="en-US" sz="1600" dirty="0">
              <a:latin typeface="KG Sorry Not Sorry Chub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4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ap&#10;&#10;Description automatically generated">
            <a:extLst>
              <a:ext uri="{FF2B5EF4-FFF2-40B4-BE49-F238E27FC236}">
                <a16:creationId xmlns:a16="http://schemas.microsoft.com/office/drawing/2014/main" id="{2BB1A623-3343-4591-9E18-283076D810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4495" b="10622"/>
          <a:stretch/>
        </p:blipFill>
        <p:spPr>
          <a:xfrm>
            <a:off x="695333" y="91440"/>
            <a:ext cx="7732068" cy="66751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0730" y="69518"/>
            <a:ext cx="4442540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dirty="0">
                <a:ln w="19050">
                  <a:noFill/>
                  <a:prstDash val="solid"/>
                </a:ln>
                <a:latin typeface="KG Eyes Wide Open" panose="02000506000000020004" pitchFamily="2" charset="0"/>
              </a:rPr>
              <a:t>Canada’s Features </a:t>
            </a:r>
          </a:p>
          <a:p>
            <a:pPr algn="ctr"/>
            <a:r>
              <a:rPr lang="en-U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Quick 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488" y="1294433"/>
            <a:ext cx="85737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Directions</a:t>
            </a:r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: Use an atlas to help you answer the following questions about different features of Canada.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1. What major landform covers most of eastern and southern Canada?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2. What country forms Canada southern border?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3. What body of water dominates central-eastern Canada?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4. What body of water forms Canada’s eastern coast?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5. What mountain range runs from western Canada down to New Mexico?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6. What is Canada’s largest province?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7. Which waterway consists of five large freshwater lakes?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8. Which body of water forms Canada’s western coast?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9. What river connects the Great Lakes to the Atlantic Ocean?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700027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4307" y="107576"/>
            <a:ext cx="8854120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986236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52" y="571115"/>
            <a:ext cx="8885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Directions: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</a:t>
            </a:r>
            <a:r>
              <a:rPr lang="en-US" alt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hoose one of Canada’s physical features and create a “welcome sign” that visitors will see as they enter the feature’s region. The sign should include key facts about the feature, as well as significant illustrations.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8670" y="12135"/>
            <a:ext cx="5466305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dirty="0">
                <a:ln w="10160">
                  <a:noFill/>
                  <a:prstDash val="solid"/>
                </a:ln>
                <a:latin typeface="KG Second Chances Solid" panose="02000000000000000000" pitchFamily="2" charset="0"/>
              </a:rPr>
              <a:t>You Are Now Entering…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3B2C5-5EAF-49C5-8FDC-C937C84A20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2" y="1004000"/>
            <a:ext cx="9025147" cy="639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719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6517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KG Second Chances Solid" panose="02000000000000000000" pitchFamily="2" charset="0"/>
              </a:rPr>
              <a:t>TEACHER INFO: Flyswatter 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Project the blank map of Canada on the whiteboard.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Put the students into groups and have one member from each group come to the board.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Call out different features in Canada and have the students use flyswatters to hit the location.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first person to hit it correctly wins!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0686646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184212" y="0"/>
            <a:ext cx="8775607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FLYSWATTER REVIEW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One member from each team will come to the board.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 will call out different political and physical features of Canada.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If you know where the feature or country is located, you should hit the location on the map.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first person to correctly hit the location wins a point!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263580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DF458A5A-3C54-4D1F-BFAC-001709081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0"/>
          <a:stretch/>
        </p:blipFill>
        <p:spPr>
          <a:xfrm>
            <a:off x="598341" y="45720"/>
            <a:ext cx="7947318" cy="6766560"/>
          </a:xfrm>
          <a:prstGeom prst="rect">
            <a:avLst/>
          </a:prstGeom>
          <a:ln w="38100">
            <a:solidFill>
              <a:schemeClr val="tx1"/>
            </a:solidFill>
          </a:ln>
          <a:effectLst/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566535-16DB-49DF-98D2-3CB14D8FD43E}"/>
              </a:ext>
            </a:extLst>
          </p:cNvPr>
          <p:cNvSpPr/>
          <p:nvPr/>
        </p:nvSpPr>
        <p:spPr>
          <a:xfrm>
            <a:off x="2358376" y="2305670"/>
            <a:ext cx="5063149" cy="3744256"/>
          </a:xfrm>
          <a:custGeom>
            <a:avLst/>
            <a:gdLst>
              <a:gd name="connsiteX0" fmla="*/ 53163 w 4008475"/>
              <a:gd name="connsiteY0" fmla="*/ 0 h 3019647"/>
              <a:gd name="connsiteX1" fmla="*/ 10633 w 4008475"/>
              <a:gd name="connsiteY1" fmla="*/ 116958 h 3019647"/>
              <a:gd name="connsiteX2" fmla="*/ 0 w 4008475"/>
              <a:gd name="connsiteY2" fmla="*/ 148856 h 3019647"/>
              <a:gd name="connsiteX3" fmla="*/ 10633 w 4008475"/>
              <a:gd name="connsiteY3" fmla="*/ 308345 h 3019647"/>
              <a:gd name="connsiteX4" fmla="*/ 53163 w 4008475"/>
              <a:gd name="connsiteY4" fmla="*/ 457200 h 3019647"/>
              <a:gd name="connsiteX5" fmla="*/ 95693 w 4008475"/>
              <a:gd name="connsiteY5" fmla="*/ 520996 h 3019647"/>
              <a:gd name="connsiteX6" fmla="*/ 127591 w 4008475"/>
              <a:gd name="connsiteY6" fmla="*/ 616689 h 3019647"/>
              <a:gd name="connsiteX7" fmla="*/ 138224 w 4008475"/>
              <a:gd name="connsiteY7" fmla="*/ 648586 h 3019647"/>
              <a:gd name="connsiteX8" fmla="*/ 148856 w 4008475"/>
              <a:gd name="connsiteY8" fmla="*/ 680484 h 3019647"/>
              <a:gd name="connsiteX9" fmla="*/ 170121 w 4008475"/>
              <a:gd name="connsiteY9" fmla="*/ 712382 h 3019647"/>
              <a:gd name="connsiteX10" fmla="*/ 191387 w 4008475"/>
              <a:gd name="connsiteY10" fmla="*/ 786810 h 3019647"/>
              <a:gd name="connsiteX11" fmla="*/ 212652 w 4008475"/>
              <a:gd name="connsiteY11" fmla="*/ 850605 h 3019647"/>
              <a:gd name="connsiteX12" fmla="*/ 223284 w 4008475"/>
              <a:gd name="connsiteY12" fmla="*/ 914400 h 3019647"/>
              <a:gd name="connsiteX13" fmla="*/ 233917 w 4008475"/>
              <a:gd name="connsiteY13" fmla="*/ 946298 h 3019647"/>
              <a:gd name="connsiteX14" fmla="*/ 255182 w 4008475"/>
              <a:gd name="connsiteY14" fmla="*/ 1041991 h 3019647"/>
              <a:gd name="connsiteX15" fmla="*/ 297712 w 4008475"/>
              <a:gd name="connsiteY15" fmla="*/ 1105786 h 3019647"/>
              <a:gd name="connsiteX16" fmla="*/ 340242 w 4008475"/>
              <a:gd name="connsiteY16" fmla="*/ 1233377 h 3019647"/>
              <a:gd name="connsiteX17" fmla="*/ 361507 w 4008475"/>
              <a:gd name="connsiteY17" fmla="*/ 1297172 h 3019647"/>
              <a:gd name="connsiteX18" fmla="*/ 372140 w 4008475"/>
              <a:gd name="connsiteY18" fmla="*/ 1339703 h 3019647"/>
              <a:gd name="connsiteX19" fmla="*/ 382773 w 4008475"/>
              <a:gd name="connsiteY19" fmla="*/ 1371600 h 3019647"/>
              <a:gd name="connsiteX20" fmla="*/ 393405 w 4008475"/>
              <a:gd name="connsiteY20" fmla="*/ 1424763 h 3019647"/>
              <a:gd name="connsiteX21" fmla="*/ 414670 w 4008475"/>
              <a:gd name="connsiteY21" fmla="*/ 1584252 h 3019647"/>
              <a:gd name="connsiteX22" fmla="*/ 435935 w 4008475"/>
              <a:gd name="connsiteY22" fmla="*/ 1616149 h 3019647"/>
              <a:gd name="connsiteX23" fmla="*/ 467833 w 4008475"/>
              <a:gd name="connsiteY23" fmla="*/ 1637414 h 3019647"/>
              <a:gd name="connsiteX24" fmla="*/ 552893 w 4008475"/>
              <a:gd name="connsiteY24" fmla="*/ 1711842 h 3019647"/>
              <a:gd name="connsiteX25" fmla="*/ 574159 w 4008475"/>
              <a:gd name="connsiteY25" fmla="*/ 1733107 h 3019647"/>
              <a:gd name="connsiteX26" fmla="*/ 606056 w 4008475"/>
              <a:gd name="connsiteY26" fmla="*/ 1743740 h 3019647"/>
              <a:gd name="connsiteX27" fmla="*/ 637954 w 4008475"/>
              <a:gd name="connsiteY27" fmla="*/ 1765005 h 3019647"/>
              <a:gd name="connsiteX28" fmla="*/ 701749 w 4008475"/>
              <a:gd name="connsiteY28" fmla="*/ 1786270 h 3019647"/>
              <a:gd name="connsiteX29" fmla="*/ 733647 w 4008475"/>
              <a:gd name="connsiteY29" fmla="*/ 1796903 h 3019647"/>
              <a:gd name="connsiteX30" fmla="*/ 765545 w 4008475"/>
              <a:gd name="connsiteY30" fmla="*/ 1807535 h 3019647"/>
              <a:gd name="connsiteX31" fmla="*/ 882503 w 4008475"/>
              <a:gd name="connsiteY31" fmla="*/ 1903228 h 3019647"/>
              <a:gd name="connsiteX32" fmla="*/ 903768 w 4008475"/>
              <a:gd name="connsiteY32" fmla="*/ 1935126 h 3019647"/>
              <a:gd name="connsiteX33" fmla="*/ 999461 w 4008475"/>
              <a:gd name="connsiteY33" fmla="*/ 1998921 h 3019647"/>
              <a:gd name="connsiteX34" fmla="*/ 1031359 w 4008475"/>
              <a:gd name="connsiteY34" fmla="*/ 2020186 h 3019647"/>
              <a:gd name="connsiteX35" fmla="*/ 1084521 w 4008475"/>
              <a:gd name="connsiteY35" fmla="*/ 2062717 h 3019647"/>
              <a:gd name="connsiteX36" fmla="*/ 1116419 w 4008475"/>
              <a:gd name="connsiteY36" fmla="*/ 2073349 h 3019647"/>
              <a:gd name="connsiteX37" fmla="*/ 1212112 w 4008475"/>
              <a:gd name="connsiteY37" fmla="*/ 2137145 h 3019647"/>
              <a:gd name="connsiteX38" fmla="*/ 1244010 w 4008475"/>
              <a:gd name="connsiteY38" fmla="*/ 2158410 h 3019647"/>
              <a:gd name="connsiteX39" fmla="*/ 1286540 w 4008475"/>
              <a:gd name="connsiteY39" fmla="*/ 2222205 h 3019647"/>
              <a:gd name="connsiteX40" fmla="*/ 1307805 w 4008475"/>
              <a:gd name="connsiteY40" fmla="*/ 2286000 h 3019647"/>
              <a:gd name="connsiteX41" fmla="*/ 1329070 w 4008475"/>
              <a:gd name="connsiteY41" fmla="*/ 2317898 h 3019647"/>
              <a:gd name="connsiteX42" fmla="*/ 1350335 w 4008475"/>
              <a:gd name="connsiteY42" fmla="*/ 2381693 h 3019647"/>
              <a:gd name="connsiteX43" fmla="*/ 1371600 w 4008475"/>
              <a:gd name="connsiteY43" fmla="*/ 2413591 h 3019647"/>
              <a:gd name="connsiteX44" fmla="*/ 1414131 w 4008475"/>
              <a:gd name="connsiteY44" fmla="*/ 2498652 h 3019647"/>
              <a:gd name="connsiteX45" fmla="*/ 1424763 w 4008475"/>
              <a:gd name="connsiteY45" fmla="*/ 2530549 h 3019647"/>
              <a:gd name="connsiteX46" fmla="*/ 1456661 w 4008475"/>
              <a:gd name="connsiteY46" fmla="*/ 2551814 h 3019647"/>
              <a:gd name="connsiteX47" fmla="*/ 1509824 w 4008475"/>
              <a:gd name="connsiteY47" fmla="*/ 2647507 h 3019647"/>
              <a:gd name="connsiteX48" fmla="*/ 1541721 w 4008475"/>
              <a:gd name="connsiteY48" fmla="*/ 2753833 h 3019647"/>
              <a:gd name="connsiteX49" fmla="*/ 1594884 w 4008475"/>
              <a:gd name="connsiteY49" fmla="*/ 2796363 h 3019647"/>
              <a:gd name="connsiteX50" fmla="*/ 1850066 w 4008475"/>
              <a:gd name="connsiteY50" fmla="*/ 2828261 h 3019647"/>
              <a:gd name="connsiteX51" fmla="*/ 1881963 w 4008475"/>
              <a:gd name="connsiteY51" fmla="*/ 2838893 h 3019647"/>
              <a:gd name="connsiteX52" fmla="*/ 1956391 w 4008475"/>
              <a:gd name="connsiteY52" fmla="*/ 2817628 h 3019647"/>
              <a:gd name="connsiteX53" fmla="*/ 2009554 w 4008475"/>
              <a:gd name="connsiteY53" fmla="*/ 2764465 h 3019647"/>
              <a:gd name="connsiteX54" fmla="*/ 2073349 w 4008475"/>
              <a:gd name="connsiteY54" fmla="*/ 2743200 h 3019647"/>
              <a:gd name="connsiteX55" fmla="*/ 2105247 w 4008475"/>
              <a:gd name="connsiteY55" fmla="*/ 2732568 h 3019647"/>
              <a:gd name="connsiteX56" fmla="*/ 2232838 w 4008475"/>
              <a:gd name="connsiteY56" fmla="*/ 2764465 h 3019647"/>
              <a:gd name="connsiteX57" fmla="*/ 2296633 w 4008475"/>
              <a:gd name="connsiteY57" fmla="*/ 2796363 h 3019647"/>
              <a:gd name="connsiteX58" fmla="*/ 2360428 w 4008475"/>
              <a:gd name="connsiteY58" fmla="*/ 2860158 h 3019647"/>
              <a:gd name="connsiteX59" fmla="*/ 2381693 w 4008475"/>
              <a:gd name="connsiteY59" fmla="*/ 2881424 h 3019647"/>
              <a:gd name="connsiteX60" fmla="*/ 2573080 w 4008475"/>
              <a:gd name="connsiteY60" fmla="*/ 2913321 h 3019647"/>
              <a:gd name="connsiteX61" fmla="*/ 2626242 w 4008475"/>
              <a:gd name="connsiteY61" fmla="*/ 2955852 h 3019647"/>
              <a:gd name="connsiteX62" fmla="*/ 2658140 w 4008475"/>
              <a:gd name="connsiteY62" fmla="*/ 2966484 h 3019647"/>
              <a:gd name="connsiteX63" fmla="*/ 2679405 w 4008475"/>
              <a:gd name="connsiteY63" fmla="*/ 2998382 h 3019647"/>
              <a:gd name="connsiteX64" fmla="*/ 2743200 w 4008475"/>
              <a:gd name="connsiteY64" fmla="*/ 3019647 h 3019647"/>
              <a:gd name="connsiteX65" fmla="*/ 2987749 w 4008475"/>
              <a:gd name="connsiteY65" fmla="*/ 3009014 h 3019647"/>
              <a:gd name="connsiteX66" fmla="*/ 3040912 w 4008475"/>
              <a:gd name="connsiteY66" fmla="*/ 2955852 h 3019647"/>
              <a:gd name="connsiteX67" fmla="*/ 3072810 w 4008475"/>
              <a:gd name="connsiteY67" fmla="*/ 2945219 h 3019647"/>
              <a:gd name="connsiteX68" fmla="*/ 3125973 w 4008475"/>
              <a:gd name="connsiteY68" fmla="*/ 2902689 h 3019647"/>
              <a:gd name="connsiteX69" fmla="*/ 3147238 w 4008475"/>
              <a:gd name="connsiteY69" fmla="*/ 2870791 h 3019647"/>
              <a:gd name="connsiteX70" fmla="*/ 3211033 w 4008475"/>
              <a:gd name="connsiteY70" fmla="*/ 2828261 h 3019647"/>
              <a:gd name="connsiteX71" fmla="*/ 3232298 w 4008475"/>
              <a:gd name="connsiteY71" fmla="*/ 2732568 h 3019647"/>
              <a:gd name="connsiteX72" fmla="*/ 3264196 w 4008475"/>
              <a:gd name="connsiteY72" fmla="*/ 2636875 h 3019647"/>
              <a:gd name="connsiteX73" fmla="*/ 3274828 w 4008475"/>
              <a:gd name="connsiteY73" fmla="*/ 2604977 h 3019647"/>
              <a:gd name="connsiteX74" fmla="*/ 3296093 w 4008475"/>
              <a:gd name="connsiteY74" fmla="*/ 2573079 h 3019647"/>
              <a:gd name="connsiteX75" fmla="*/ 3338624 w 4008475"/>
              <a:gd name="connsiteY75" fmla="*/ 2477386 h 3019647"/>
              <a:gd name="connsiteX76" fmla="*/ 3359889 w 4008475"/>
              <a:gd name="connsiteY76" fmla="*/ 2413591 h 3019647"/>
              <a:gd name="connsiteX77" fmla="*/ 3391787 w 4008475"/>
              <a:gd name="connsiteY77" fmla="*/ 2349796 h 3019647"/>
              <a:gd name="connsiteX78" fmla="*/ 3402419 w 4008475"/>
              <a:gd name="connsiteY78" fmla="*/ 2211572 h 3019647"/>
              <a:gd name="connsiteX79" fmla="*/ 3434317 w 4008475"/>
              <a:gd name="connsiteY79" fmla="*/ 2105247 h 3019647"/>
              <a:gd name="connsiteX80" fmla="*/ 3444949 w 4008475"/>
              <a:gd name="connsiteY80" fmla="*/ 2073349 h 3019647"/>
              <a:gd name="connsiteX81" fmla="*/ 3508745 w 4008475"/>
              <a:gd name="connsiteY81" fmla="*/ 1988289 h 3019647"/>
              <a:gd name="connsiteX82" fmla="*/ 3636335 w 4008475"/>
              <a:gd name="connsiteY82" fmla="*/ 1903228 h 3019647"/>
              <a:gd name="connsiteX83" fmla="*/ 3668233 w 4008475"/>
              <a:gd name="connsiteY83" fmla="*/ 1881963 h 3019647"/>
              <a:gd name="connsiteX84" fmla="*/ 3763926 w 4008475"/>
              <a:gd name="connsiteY84" fmla="*/ 1850065 h 3019647"/>
              <a:gd name="connsiteX85" fmla="*/ 3795824 w 4008475"/>
              <a:gd name="connsiteY85" fmla="*/ 1839433 h 3019647"/>
              <a:gd name="connsiteX86" fmla="*/ 3848987 w 4008475"/>
              <a:gd name="connsiteY86" fmla="*/ 1796903 h 3019647"/>
              <a:gd name="connsiteX87" fmla="*/ 3870252 w 4008475"/>
              <a:gd name="connsiteY87" fmla="*/ 1765005 h 3019647"/>
              <a:gd name="connsiteX88" fmla="*/ 3880884 w 4008475"/>
              <a:gd name="connsiteY88" fmla="*/ 1733107 h 3019647"/>
              <a:gd name="connsiteX89" fmla="*/ 3944680 w 4008475"/>
              <a:gd name="connsiteY89" fmla="*/ 1648047 h 3019647"/>
              <a:gd name="connsiteX90" fmla="*/ 4008475 w 4008475"/>
              <a:gd name="connsiteY90" fmla="*/ 1605517 h 3019647"/>
              <a:gd name="connsiteX91" fmla="*/ 4008475 w 4008475"/>
              <a:gd name="connsiteY91" fmla="*/ 1541721 h 301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008475" h="3019647">
                <a:moveTo>
                  <a:pt x="53163" y="0"/>
                </a:moveTo>
                <a:cubicBezTo>
                  <a:pt x="23572" y="73979"/>
                  <a:pt x="37935" y="35052"/>
                  <a:pt x="10633" y="116958"/>
                </a:cubicBezTo>
                <a:lnTo>
                  <a:pt x="0" y="148856"/>
                </a:lnTo>
                <a:cubicBezTo>
                  <a:pt x="3544" y="202019"/>
                  <a:pt x="3742" y="255512"/>
                  <a:pt x="10633" y="308345"/>
                </a:cubicBezTo>
                <a:cubicBezTo>
                  <a:pt x="11783" y="317159"/>
                  <a:pt x="42253" y="440835"/>
                  <a:pt x="53163" y="457200"/>
                </a:cubicBezTo>
                <a:cubicBezTo>
                  <a:pt x="67340" y="478465"/>
                  <a:pt x="87611" y="496750"/>
                  <a:pt x="95693" y="520996"/>
                </a:cubicBezTo>
                <a:lnTo>
                  <a:pt x="127591" y="616689"/>
                </a:lnTo>
                <a:lnTo>
                  <a:pt x="138224" y="648586"/>
                </a:lnTo>
                <a:cubicBezTo>
                  <a:pt x="141768" y="659219"/>
                  <a:pt x="142639" y="671159"/>
                  <a:pt x="148856" y="680484"/>
                </a:cubicBezTo>
                <a:cubicBezTo>
                  <a:pt x="155944" y="691117"/>
                  <a:pt x="164406" y="700952"/>
                  <a:pt x="170121" y="712382"/>
                </a:cubicBezTo>
                <a:cubicBezTo>
                  <a:pt x="179056" y="730251"/>
                  <a:pt x="186276" y="769773"/>
                  <a:pt x="191387" y="786810"/>
                </a:cubicBezTo>
                <a:cubicBezTo>
                  <a:pt x="197828" y="808280"/>
                  <a:pt x="212652" y="850605"/>
                  <a:pt x="212652" y="850605"/>
                </a:cubicBezTo>
                <a:cubicBezTo>
                  <a:pt x="216196" y="871870"/>
                  <a:pt x="218607" y="893355"/>
                  <a:pt x="223284" y="914400"/>
                </a:cubicBezTo>
                <a:cubicBezTo>
                  <a:pt x="225715" y="925341"/>
                  <a:pt x="231486" y="935357"/>
                  <a:pt x="233917" y="946298"/>
                </a:cubicBezTo>
                <a:cubicBezTo>
                  <a:pt x="238406" y="966498"/>
                  <a:pt x="241883" y="1018053"/>
                  <a:pt x="255182" y="1041991"/>
                </a:cubicBezTo>
                <a:cubicBezTo>
                  <a:pt x="267594" y="1064332"/>
                  <a:pt x="289630" y="1081540"/>
                  <a:pt x="297712" y="1105786"/>
                </a:cubicBezTo>
                <a:lnTo>
                  <a:pt x="340242" y="1233377"/>
                </a:lnTo>
                <a:cubicBezTo>
                  <a:pt x="340245" y="1233387"/>
                  <a:pt x="361504" y="1297161"/>
                  <a:pt x="361507" y="1297172"/>
                </a:cubicBezTo>
                <a:cubicBezTo>
                  <a:pt x="365051" y="1311349"/>
                  <a:pt x="368125" y="1325652"/>
                  <a:pt x="372140" y="1339703"/>
                </a:cubicBezTo>
                <a:cubicBezTo>
                  <a:pt x="375219" y="1350479"/>
                  <a:pt x="380055" y="1360727"/>
                  <a:pt x="382773" y="1371600"/>
                </a:cubicBezTo>
                <a:cubicBezTo>
                  <a:pt x="387156" y="1389132"/>
                  <a:pt x="389861" y="1407042"/>
                  <a:pt x="393405" y="1424763"/>
                </a:cubicBezTo>
                <a:cubicBezTo>
                  <a:pt x="395780" y="1453257"/>
                  <a:pt x="392956" y="1540823"/>
                  <a:pt x="414670" y="1584252"/>
                </a:cubicBezTo>
                <a:cubicBezTo>
                  <a:pt x="420385" y="1595682"/>
                  <a:pt x="426899" y="1607113"/>
                  <a:pt x="435935" y="1616149"/>
                </a:cubicBezTo>
                <a:cubicBezTo>
                  <a:pt x="444971" y="1625185"/>
                  <a:pt x="457200" y="1630326"/>
                  <a:pt x="467833" y="1637414"/>
                </a:cubicBezTo>
                <a:cubicBezTo>
                  <a:pt x="528077" y="1727781"/>
                  <a:pt x="428861" y="1587816"/>
                  <a:pt x="552893" y="1711842"/>
                </a:cubicBezTo>
                <a:cubicBezTo>
                  <a:pt x="559982" y="1718930"/>
                  <a:pt x="565563" y="1727949"/>
                  <a:pt x="574159" y="1733107"/>
                </a:cubicBezTo>
                <a:cubicBezTo>
                  <a:pt x="583769" y="1738873"/>
                  <a:pt x="596032" y="1738728"/>
                  <a:pt x="606056" y="1743740"/>
                </a:cubicBezTo>
                <a:cubicBezTo>
                  <a:pt x="617486" y="1749455"/>
                  <a:pt x="626277" y="1759815"/>
                  <a:pt x="637954" y="1765005"/>
                </a:cubicBezTo>
                <a:cubicBezTo>
                  <a:pt x="658437" y="1774109"/>
                  <a:pt x="680484" y="1779182"/>
                  <a:pt x="701749" y="1786270"/>
                </a:cubicBezTo>
                <a:lnTo>
                  <a:pt x="733647" y="1796903"/>
                </a:lnTo>
                <a:lnTo>
                  <a:pt x="765545" y="1807535"/>
                </a:lnTo>
                <a:cubicBezTo>
                  <a:pt x="806605" y="1834908"/>
                  <a:pt x="854010" y="1860488"/>
                  <a:pt x="882503" y="1903228"/>
                </a:cubicBezTo>
                <a:cubicBezTo>
                  <a:pt x="889591" y="1913861"/>
                  <a:pt x="894151" y="1926711"/>
                  <a:pt x="903768" y="1935126"/>
                </a:cubicBezTo>
                <a:cubicBezTo>
                  <a:pt x="903772" y="1935129"/>
                  <a:pt x="983510" y="1988287"/>
                  <a:pt x="999461" y="1998921"/>
                </a:cubicBezTo>
                <a:cubicBezTo>
                  <a:pt x="1010094" y="2006009"/>
                  <a:pt x="1022323" y="2011150"/>
                  <a:pt x="1031359" y="2020186"/>
                </a:cubicBezTo>
                <a:cubicBezTo>
                  <a:pt x="1051137" y="2039965"/>
                  <a:pt x="1057696" y="2049305"/>
                  <a:pt x="1084521" y="2062717"/>
                </a:cubicBezTo>
                <a:cubicBezTo>
                  <a:pt x="1094546" y="2067729"/>
                  <a:pt x="1105786" y="2069805"/>
                  <a:pt x="1116419" y="2073349"/>
                </a:cubicBezTo>
                <a:lnTo>
                  <a:pt x="1212112" y="2137145"/>
                </a:lnTo>
                <a:lnTo>
                  <a:pt x="1244010" y="2158410"/>
                </a:lnTo>
                <a:cubicBezTo>
                  <a:pt x="1279183" y="2263931"/>
                  <a:pt x="1220171" y="2102741"/>
                  <a:pt x="1286540" y="2222205"/>
                </a:cubicBezTo>
                <a:cubicBezTo>
                  <a:pt x="1297426" y="2241799"/>
                  <a:pt x="1295371" y="2267349"/>
                  <a:pt x="1307805" y="2286000"/>
                </a:cubicBezTo>
                <a:cubicBezTo>
                  <a:pt x="1314893" y="2296633"/>
                  <a:pt x="1323880" y="2306221"/>
                  <a:pt x="1329070" y="2317898"/>
                </a:cubicBezTo>
                <a:cubicBezTo>
                  <a:pt x="1338174" y="2338381"/>
                  <a:pt x="1337901" y="2363042"/>
                  <a:pt x="1350335" y="2381693"/>
                </a:cubicBezTo>
                <a:cubicBezTo>
                  <a:pt x="1357423" y="2392326"/>
                  <a:pt x="1366410" y="2401914"/>
                  <a:pt x="1371600" y="2413591"/>
                </a:cubicBezTo>
                <a:cubicBezTo>
                  <a:pt x="1410697" y="2501558"/>
                  <a:pt x="1370460" y="2454979"/>
                  <a:pt x="1414131" y="2498652"/>
                </a:cubicBezTo>
                <a:cubicBezTo>
                  <a:pt x="1417675" y="2509284"/>
                  <a:pt x="1417762" y="2521798"/>
                  <a:pt x="1424763" y="2530549"/>
                </a:cubicBezTo>
                <a:cubicBezTo>
                  <a:pt x="1432746" y="2540528"/>
                  <a:pt x="1449888" y="2540978"/>
                  <a:pt x="1456661" y="2551814"/>
                </a:cubicBezTo>
                <a:cubicBezTo>
                  <a:pt x="1543392" y="2690585"/>
                  <a:pt x="1421350" y="2559035"/>
                  <a:pt x="1509824" y="2647507"/>
                </a:cubicBezTo>
                <a:cubicBezTo>
                  <a:pt x="1514642" y="2666782"/>
                  <a:pt x="1533091" y="2745203"/>
                  <a:pt x="1541721" y="2753833"/>
                </a:cubicBezTo>
                <a:cubicBezTo>
                  <a:pt x="1559395" y="2771506"/>
                  <a:pt x="1570743" y="2785634"/>
                  <a:pt x="1594884" y="2796363"/>
                </a:cubicBezTo>
                <a:cubicBezTo>
                  <a:pt x="1683748" y="2835858"/>
                  <a:pt x="1737624" y="2822014"/>
                  <a:pt x="1850066" y="2828261"/>
                </a:cubicBezTo>
                <a:cubicBezTo>
                  <a:pt x="1860698" y="2831805"/>
                  <a:pt x="1870756" y="2838893"/>
                  <a:pt x="1881963" y="2838893"/>
                </a:cubicBezTo>
                <a:cubicBezTo>
                  <a:pt x="1895317" y="2838893"/>
                  <a:pt x="1941347" y="2822643"/>
                  <a:pt x="1956391" y="2817628"/>
                </a:cubicBezTo>
                <a:cubicBezTo>
                  <a:pt x="1974112" y="2799907"/>
                  <a:pt x="1985779" y="2772390"/>
                  <a:pt x="2009554" y="2764465"/>
                </a:cubicBezTo>
                <a:lnTo>
                  <a:pt x="2073349" y="2743200"/>
                </a:lnTo>
                <a:lnTo>
                  <a:pt x="2105247" y="2732568"/>
                </a:lnTo>
                <a:cubicBezTo>
                  <a:pt x="2191148" y="2746884"/>
                  <a:pt x="2148594" y="2736383"/>
                  <a:pt x="2232838" y="2764465"/>
                </a:cubicBezTo>
                <a:cubicBezTo>
                  <a:pt x="2262394" y="2774317"/>
                  <a:pt x="2271901" y="2774379"/>
                  <a:pt x="2296633" y="2796363"/>
                </a:cubicBezTo>
                <a:cubicBezTo>
                  <a:pt x="2319110" y="2816343"/>
                  <a:pt x="2339163" y="2838893"/>
                  <a:pt x="2360428" y="2860158"/>
                </a:cubicBezTo>
                <a:cubicBezTo>
                  <a:pt x="2367516" y="2867247"/>
                  <a:pt x="2372183" y="2878254"/>
                  <a:pt x="2381693" y="2881424"/>
                </a:cubicBezTo>
                <a:cubicBezTo>
                  <a:pt x="2485977" y="2916185"/>
                  <a:pt x="2423151" y="2900828"/>
                  <a:pt x="2573080" y="2913321"/>
                </a:cubicBezTo>
                <a:cubicBezTo>
                  <a:pt x="2653258" y="2940049"/>
                  <a:pt x="2557533" y="2900886"/>
                  <a:pt x="2626242" y="2955852"/>
                </a:cubicBezTo>
                <a:cubicBezTo>
                  <a:pt x="2634994" y="2962853"/>
                  <a:pt x="2647507" y="2962940"/>
                  <a:pt x="2658140" y="2966484"/>
                </a:cubicBezTo>
                <a:cubicBezTo>
                  <a:pt x="2665228" y="2977117"/>
                  <a:pt x="2668569" y="2991609"/>
                  <a:pt x="2679405" y="2998382"/>
                </a:cubicBezTo>
                <a:cubicBezTo>
                  <a:pt x="2698413" y="3010262"/>
                  <a:pt x="2743200" y="3019647"/>
                  <a:pt x="2743200" y="3019647"/>
                </a:cubicBezTo>
                <a:cubicBezTo>
                  <a:pt x="2824716" y="3016103"/>
                  <a:pt x="2906693" y="3018367"/>
                  <a:pt x="2987749" y="3009014"/>
                </a:cubicBezTo>
                <a:cubicBezTo>
                  <a:pt x="3025023" y="3004713"/>
                  <a:pt x="3017814" y="2974330"/>
                  <a:pt x="3040912" y="2955852"/>
                </a:cubicBezTo>
                <a:cubicBezTo>
                  <a:pt x="3049664" y="2948851"/>
                  <a:pt x="3062177" y="2948763"/>
                  <a:pt x="3072810" y="2945219"/>
                </a:cubicBezTo>
                <a:cubicBezTo>
                  <a:pt x="3133753" y="2853804"/>
                  <a:pt x="3052605" y="2961383"/>
                  <a:pt x="3125973" y="2902689"/>
                </a:cubicBezTo>
                <a:cubicBezTo>
                  <a:pt x="3135952" y="2894706"/>
                  <a:pt x="3137621" y="2879206"/>
                  <a:pt x="3147238" y="2870791"/>
                </a:cubicBezTo>
                <a:cubicBezTo>
                  <a:pt x="3166472" y="2853961"/>
                  <a:pt x="3211033" y="2828261"/>
                  <a:pt x="3211033" y="2828261"/>
                </a:cubicBezTo>
                <a:cubicBezTo>
                  <a:pt x="3241453" y="2737004"/>
                  <a:pt x="3194877" y="2882256"/>
                  <a:pt x="3232298" y="2732568"/>
                </a:cubicBezTo>
                <a:cubicBezTo>
                  <a:pt x="3232306" y="2732537"/>
                  <a:pt x="3258875" y="2652839"/>
                  <a:pt x="3264196" y="2636875"/>
                </a:cubicBezTo>
                <a:cubicBezTo>
                  <a:pt x="3267740" y="2626242"/>
                  <a:pt x="3268611" y="2614302"/>
                  <a:pt x="3274828" y="2604977"/>
                </a:cubicBezTo>
                <a:cubicBezTo>
                  <a:pt x="3281916" y="2594344"/>
                  <a:pt x="3290903" y="2584756"/>
                  <a:pt x="3296093" y="2573079"/>
                </a:cubicBezTo>
                <a:cubicBezTo>
                  <a:pt x="3346706" y="2459201"/>
                  <a:pt x="3290499" y="2549575"/>
                  <a:pt x="3338624" y="2477386"/>
                </a:cubicBezTo>
                <a:cubicBezTo>
                  <a:pt x="3345712" y="2456121"/>
                  <a:pt x="3347455" y="2432242"/>
                  <a:pt x="3359889" y="2413591"/>
                </a:cubicBezTo>
                <a:cubicBezTo>
                  <a:pt x="3387371" y="2372368"/>
                  <a:pt x="3377113" y="2393816"/>
                  <a:pt x="3391787" y="2349796"/>
                </a:cubicBezTo>
                <a:cubicBezTo>
                  <a:pt x="3395331" y="2303721"/>
                  <a:pt x="3397020" y="2257466"/>
                  <a:pt x="3402419" y="2211572"/>
                </a:cubicBezTo>
                <a:cubicBezTo>
                  <a:pt x="3405340" y="2186741"/>
                  <a:pt x="3428600" y="2122399"/>
                  <a:pt x="3434317" y="2105247"/>
                </a:cubicBezTo>
                <a:lnTo>
                  <a:pt x="3444949" y="2073349"/>
                </a:lnTo>
                <a:cubicBezTo>
                  <a:pt x="3459603" y="2029386"/>
                  <a:pt x="3456387" y="2023195"/>
                  <a:pt x="3508745" y="1988289"/>
                </a:cubicBezTo>
                <a:lnTo>
                  <a:pt x="3636335" y="1903228"/>
                </a:lnTo>
                <a:cubicBezTo>
                  <a:pt x="3646968" y="1896140"/>
                  <a:pt x="3656110" y="1886004"/>
                  <a:pt x="3668233" y="1881963"/>
                </a:cubicBezTo>
                <a:lnTo>
                  <a:pt x="3763926" y="1850065"/>
                </a:lnTo>
                <a:lnTo>
                  <a:pt x="3795824" y="1839433"/>
                </a:lnTo>
                <a:cubicBezTo>
                  <a:pt x="3819505" y="1823645"/>
                  <a:pt x="3831674" y="1818544"/>
                  <a:pt x="3848987" y="1796903"/>
                </a:cubicBezTo>
                <a:cubicBezTo>
                  <a:pt x="3856970" y="1786924"/>
                  <a:pt x="3863164" y="1775638"/>
                  <a:pt x="3870252" y="1765005"/>
                </a:cubicBezTo>
                <a:cubicBezTo>
                  <a:pt x="3873796" y="1754372"/>
                  <a:pt x="3875441" y="1742904"/>
                  <a:pt x="3880884" y="1733107"/>
                </a:cubicBezTo>
                <a:cubicBezTo>
                  <a:pt x="3891359" y="1714251"/>
                  <a:pt x="3920096" y="1666485"/>
                  <a:pt x="3944680" y="1648047"/>
                </a:cubicBezTo>
                <a:cubicBezTo>
                  <a:pt x="3965126" y="1632713"/>
                  <a:pt x="4008475" y="1631074"/>
                  <a:pt x="4008475" y="1605517"/>
                </a:cubicBezTo>
                <a:lnTo>
                  <a:pt x="4008475" y="1541721"/>
                </a:lnTo>
              </a:path>
            </a:pathLst>
          </a:cu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2230B4E-CA7D-4079-84AC-409371D24C51}"/>
              </a:ext>
            </a:extLst>
          </p:cNvPr>
          <p:cNvSpPr/>
          <p:nvPr/>
        </p:nvSpPr>
        <p:spPr>
          <a:xfrm>
            <a:off x="1936514" y="4798687"/>
            <a:ext cx="177960" cy="192683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ABC5B25-3253-4652-9DE2-BC3523D5F066}"/>
              </a:ext>
            </a:extLst>
          </p:cNvPr>
          <p:cNvSpPr/>
          <p:nvPr/>
        </p:nvSpPr>
        <p:spPr>
          <a:xfrm>
            <a:off x="1517890" y="3744403"/>
            <a:ext cx="177960" cy="192683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2D32B2D-E432-48F8-B290-AB568C08EAF5}"/>
              </a:ext>
            </a:extLst>
          </p:cNvPr>
          <p:cNvSpPr/>
          <p:nvPr/>
        </p:nvSpPr>
        <p:spPr>
          <a:xfrm>
            <a:off x="1300399" y="3332658"/>
            <a:ext cx="177960" cy="192683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67943B9-A4BB-475C-929D-582634BE3E24}"/>
              </a:ext>
            </a:extLst>
          </p:cNvPr>
          <p:cNvSpPr/>
          <p:nvPr/>
        </p:nvSpPr>
        <p:spPr>
          <a:xfrm>
            <a:off x="1712356" y="4023904"/>
            <a:ext cx="177960" cy="192683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E3058DC7-9BF9-46A2-825B-5A2437911402}"/>
              </a:ext>
            </a:extLst>
          </p:cNvPr>
          <p:cNvSpPr/>
          <p:nvPr/>
        </p:nvSpPr>
        <p:spPr>
          <a:xfrm>
            <a:off x="1968072" y="4348404"/>
            <a:ext cx="177960" cy="192683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1BC4988-0B32-43BC-B696-4C7563056F8C}"/>
              </a:ext>
            </a:extLst>
          </p:cNvPr>
          <p:cNvSpPr/>
          <p:nvPr/>
        </p:nvSpPr>
        <p:spPr>
          <a:xfrm>
            <a:off x="2176433" y="5146547"/>
            <a:ext cx="177960" cy="192683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426E3A5-2A5F-4048-AD36-3236CE5C9426}"/>
              </a:ext>
            </a:extLst>
          </p:cNvPr>
          <p:cNvSpPr/>
          <p:nvPr/>
        </p:nvSpPr>
        <p:spPr>
          <a:xfrm>
            <a:off x="1862852" y="5139513"/>
            <a:ext cx="177960" cy="192683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B84B8ED-3208-47E5-B501-4A4CB70236BF}"/>
              </a:ext>
            </a:extLst>
          </p:cNvPr>
          <p:cNvSpPr/>
          <p:nvPr/>
        </p:nvSpPr>
        <p:spPr>
          <a:xfrm>
            <a:off x="2335919" y="5499042"/>
            <a:ext cx="177960" cy="192683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A251973-4ED5-4107-9BF3-B03E86AC63C5}"/>
              </a:ext>
            </a:extLst>
          </p:cNvPr>
          <p:cNvSpPr/>
          <p:nvPr/>
        </p:nvSpPr>
        <p:spPr>
          <a:xfrm>
            <a:off x="2035366" y="5539444"/>
            <a:ext cx="177960" cy="192683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857A68A-A3C5-4CDC-8919-F22B8FE698AC}"/>
              </a:ext>
            </a:extLst>
          </p:cNvPr>
          <p:cNvSpPr/>
          <p:nvPr/>
        </p:nvSpPr>
        <p:spPr>
          <a:xfrm>
            <a:off x="2428549" y="5986858"/>
            <a:ext cx="177960" cy="192683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37ABFD6-0F11-4F10-A653-56011F8FE280}"/>
              </a:ext>
            </a:extLst>
          </p:cNvPr>
          <p:cNvSpPr/>
          <p:nvPr/>
        </p:nvSpPr>
        <p:spPr>
          <a:xfrm rot="21344899">
            <a:off x="6178037" y="5354965"/>
            <a:ext cx="446567" cy="595423"/>
          </a:xfrm>
          <a:custGeom>
            <a:avLst/>
            <a:gdLst>
              <a:gd name="connsiteX0" fmla="*/ 446567 w 446567"/>
              <a:gd name="connsiteY0" fmla="*/ 0 h 595423"/>
              <a:gd name="connsiteX1" fmla="*/ 404037 w 446567"/>
              <a:gd name="connsiteY1" fmla="*/ 53162 h 595423"/>
              <a:gd name="connsiteX2" fmla="*/ 393405 w 446567"/>
              <a:gd name="connsiteY2" fmla="*/ 85060 h 595423"/>
              <a:gd name="connsiteX3" fmla="*/ 372139 w 446567"/>
              <a:gd name="connsiteY3" fmla="*/ 106325 h 595423"/>
              <a:gd name="connsiteX4" fmla="*/ 329609 w 446567"/>
              <a:gd name="connsiteY4" fmla="*/ 170121 h 595423"/>
              <a:gd name="connsiteX5" fmla="*/ 308344 w 446567"/>
              <a:gd name="connsiteY5" fmla="*/ 202018 h 595423"/>
              <a:gd name="connsiteX6" fmla="*/ 287079 w 446567"/>
              <a:gd name="connsiteY6" fmla="*/ 233916 h 595423"/>
              <a:gd name="connsiteX7" fmla="*/ 265814 w 446567"/>
              <a:gd name="connsiteY7" fmla="*/ 297711 h 595423"/>
              <a:gd name="connsiteX8" fmla="*/ 223284 w 446567"/>
              <a:gd name="connsiteY8" fmla="*/ 425302 h 595423"/>
              <a:gd name="connsiteX9" fmla="*/ 191386 w 446567"/>
              <a:gd name="connsiteY9" fmla="*/ 446567 h 595423"/>
              <a:gd name="connsiteX10" fmla="*/ 148856 w 446567"/>
              <a:gd name="connsiteY10" fmla="*/ 499730 h 595423"/>
              <a:gd name="connsiteX11" fmla="*/ 106326 w 446567"/>
              <a:gd name="connsiteY11" fmla="*/ 563525 h 595423"/>
              <a:gd name="connsiteX12" fmla="*/ 42530 w 446567"/>
              <a:gd name="connsiteY12" fmla="*/ 584790 h 595423"/>
              <a:gd name="connsiteX13" fmla="*/ 0 w 446567"/>
              <a:gd name="connsiteY13" fmla="*/ 595423 h 5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6567" h="595423">
                <a:moveTo>
                  <a:pt x="446567" y="0"/>
                </a:moveTo>
                <a:cubicBezTo>
                  <a:pt x="432390" y="17721"/>
                  <a:pt x="416065" y="33918"/>
                  <a:pt x="404037" y="53162"/>
                </a:cubicBezTo>
                <a:cubicBezTo>
                  <a:pt x="398097" y="62666"/>
                  <a:pt x="399171" y="75449"/>
                  <a:pt x="393405" y="85060"/>
                </a:cubicBezTo>
                <a:cubicBezTo>
                  <a:pt x="388247" y="93656"/>
                  <a:pt x="378154" y="98305"/>
                  <a:pt x="372139" y="106325"/>
                </a:cubicBezTo>
                <a:cubicBezTo>
                  <a:pt x="356804" y="126771"/>
                  <a:pt x="343786" y="148856"/>
                  <a:pt x="329609" y="170121"/>
                </a:cubicBezTo>
                <a:lnTo>
                  <a:pt x="308344" y="202018"/>
                </a:lnTo>
                <a:cubicBezTo>
                  <a:pt x="301256" y="212651"/>
                  <a:pt x="291120" y="221793"/>
                  <a:pt x="287079" y="233916"/>
                </a:cubicBezTo>
                <a:cubicBezTo>
                  <a:pt x="279991" y="255181"/>
                  <a:pt x="269499" y="275601"/>
                  <a:pt x="265814" y="297711"/>
                </a:cubicBezTo>
                <a:cubicBezTo>
                  <a:pt x="258770" y="339976"/>
                  <a:pt x="256248" y="392338"/>
                  <a:pt x="223284" y="425302"/>
                </a:cubicBezTo>
                <a:cubicBezTo>
                  <a:pt x="214248" y="434338"/>
                  <a:pt x="202019" y="439479"/>
                  <a:pt x="191386" y="446567"/>
                </a:cubicBezTo>
                <a:cubicBezTo>
                  <a:pt x="167441" y="518400"/>
                  <a:pt x="200649" y="440538"/>
                  <a:pt x="148856" y="499730"/>
                </a:cubicBezTo>
                <a:cubicBezTo>
                  <a:pt x="132026" y="518964"/>
                  <a:pt x="130572" y="555443"/>
                  <a:pt x="106326" y="563525"/>
                </a:cubicBezTo>
                <a:cubicBezTo>
                  <a:pt x="85061" y="570613"/>
                  <a:pt x="64276" y="579353"/>
                  <a:pt x="42530" y="584790"/>
                </a:cubicBezTo>
                <a:lnTo>
                  <a:pt x="0" y="595423"/>
                </a:ln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B3EC609-DE1D-4AFE-9378-215B2E65D1DA}"/>
              </a:ext>
            </a:extLst>
          </p:cNvPr>
          <p:cNvSpPr/>
          <p:nvPr/>
        </p:nvSpPr>
        <p:spPr>
          <a:xfrm>
            <a:off x="1440134" y="3151057"/>
            <a:ext cx="177960" cy="192683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C5853FB3-AE7D-4A53-AF1A-517F2DED4B89}"/>
              </a:ext>
            </a:extLst>
          </p:cNvPr>
          <p:cNvSpPr/>
          <p:nvPr/>
        </p:nvSpPr>
        <p:spPr>
          <a:xfrm>
            <a:off x="1222643" y="2739312"/>
            <a:ext cx="177960" cy="192683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73B38AC-1B45-4DCC-A93F-73F781587515}"/>
              </a:ext>
            </a:extLst>
          </p:cNvPr>
          <p:cNvSpPr/>
          <p:nvPr/>
        </p:nvSpPr>
        <p:spPr>
          <a:xfrm>
            <a:off x="1634600" y="3430558"/>
            <a:ext cx="177960" cy="192683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83DA5D27-DD62-4297-8167-7E4094DE55CE}"/>
              </a:ext>
            </a:extLst>
          </p:cNvPr>
          <p:cNvSpPr/>
          <p:nvPr/>
        </p:nvSpPr>
        <p:spPr>
          <a:xfrm>
            <a:off x="1890316" y="3755058"/>
            <a:ext cx="177960" cy="192683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487973F-B166-4877-B62D-F847F16BF0CD}"/>
              </a:ext>
            </a:extLst>
          </p:cNvPr>
          <p:cNvSpPr/>
          <p:nvPr/>
        </p:nvSpPr>
        <p:spPr>
          <a:xfrm>
            <a:off x="2246433" y="5748399"/>
            <a:ext cx="177960" cy="192683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AD8E9725-24D3-4DA3-A7AF-DCFD4CCA9383}"/>
              </a:ext>
            </a:extLst>
          </p:cNvPr>
          <p:cNvSpPr/>
          <p:nvPr/>
        </p:nvSpPr>
        <p:spPr>
          <a:xfrm>
            <a:off x="2719500" y="6107928"/>
            <a:ext cx="177960" cy="192683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92087BCD-F98A-4F27-9B31-7E9F5282C0EB}"/>
              </a:ext>
            </a:extLst>
          </p:cNvPr>
          <p:cNvSpPr/>
          <p:nvPr/>
        </p:nvSpPr>
        <p:spPr>
          <a:xfrm>
            <a:off x="2486335" y="6313072"/>
            <a:ext cx="177960" cy="192683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C99663C-1A03-46F8-872D-2703E6F82677}"/>
              </a:ext>
            </a:extLst>
          </p:cNvPr>
          <p:cNvSpPr/>
          <p:nvPr/>
        </p:nvSpPr>
        <p:spPr>
          <a:xfrm>
            <a:off x="2812130" y="6595744"/>
            <a:ext cx="177960" cy="192683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864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758369" y="3040432"/>
            <a:ext cx="3704156" cy="77713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3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Canada’s Geography</a:t>
            </a:r>
          </a:p>
          <a:p>
            <a:pPr algn="ctr"/>
            <a:r>
              <a:rPr lang="en-US" sz="23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Comprehension Check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037858" y="-433596"/>
            <a:ext cx="6642848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latin typeface="KG First Time In Forever" panose="02000506000000020003" pitchFamily="2" charset="0"/>
              </a:rPr>
              <a:t>1. Canada is located on which continent?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</a:endParaRPr>
          </a:p>
          <a:p>
            <a:pPr>
              <a:defRPr/>
            </a:pPr>
            <a:r>
              <a:rPr lang="en-US" sz="1600" dirty="0">
                <a:latin typeface="KG First Time In Forever" panose="02000506000000020003" pitchFamily="2" charset="0"/>
              </a:rPr>
              <a:t>2. Canada is in which two hemispheres?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</a:endParaRPr>
          </a:p>
          <a:p>
            <a:pPr>
              <a:defRPr/>
            </a:pPr>
            <a:r>
              <a:rPr lang="en-US" sz="1600" dirty="0">
                <a:latin typeface="KG First Time In Forever" panose="02000506000000020003" pitchFamily="2" charset="0"/>
              </a:rPr>
              <a:t>3. Which nation forms Canada southern border?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</a:endParaRPr>
          </a:p>
          <a:p>
            <a:pPr>
              <a:defRPr/>
            </a:pPr>
            <a:r>
              <a:rPr lang="en-US" sz="1600" dirty="0">
                <a:latin typeface="KG First Time In Forever" panose="02000506000000020003" pitchFamily="2" charset="0"/>
              </a:rPr>
              <a:t>4. Which landform in Canada, located along the Hudson Bay, is rich in minerals?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5. Why are the Great Lakes valuable to the United States and Canada?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6. Which ocean forms Canada’s western border?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7. What body of water connects the Great Lakes with the Atlantic Ocean?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8. What body of water is in east-central Canada?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</a:endParaRPr>
          </a:p>
          <a:p>
            <a:pPr>
              <a:defRPr/>
            </a:pPr>
            <a:r>
              <a:rPr lang="en-US" sz="1600" dirty="0">
                <a:latin typeface="KG First Time In Forever" panose="02000506000000020003" pitchFamily="2" charset="0"/>
              </a:rPr>
              <a:t>9. What mountain range do the United States and Canada share along the western coast?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</a:endParaRPr>
          </a:p>
          <a:p>
            <a:pPr>
              <a:defRPr/>
            </a:pPr>
            <a:r>
              <a:rPr lang="en-US" sz="1600" dirty="0">
                <a:latin typeface="KG First Time In Forever" panose="02000506000000020003" pitchFamily="2" charset="0"/>
              </a:rPr>
              <a:t>10. What did Canada and the United States build in 1959 to open the Great Lakes up to shipping in the Atlantic Ocean?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11. Which ocean forms Canada’s eastern border?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12. Name three natural resources found in the Canadian Shield: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13. While most of Canada is English-speaking, what province in eastern Canada is French-speaking?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5101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913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Oval 6"/>
          <p:cNvSpPr/>
          <p:nvPr/>
        </p:nvSpPr>
        <p:spPr>
          <a:xfrm>
            <a:off x="1688727" y="548640"/>
            <a:ext cx="5760720" cy="5760720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Oval 1"/>
          <p:cNvSpPr/>
          <p:nvPr/>
        </p:nvSpPr>
        <p:spPr>
          <a:xfrm>
            <a:off x="1828799" y="685800"/>
            <a:ext cx="5486400" cy="5486400"/>
          </a:xfrm>
          <a:prstGeom prst="ellipse">
            <a:avLst/>
          </a:prstGeom>
          <a:solidFill>
            <a:srgbClr val="5C9D7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3470" y="2378712"/>
            <a:ext cx="5671233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B3DDC9"/>
                </a:solidFill>
                <a:effectLst>
                  <a:glow rad="139700">
                    <a:srgbClr val="B3DDC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CANADA’S</a:t>
            </a:r>
          </a:p>
          <a:p>
            <a:pPr algn="ctr"/>
            <a:r>
              <a:rPr lang="en-US" sz="6600" b="1" dirty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B3DDC9"/>
                </a:solidFill>
                <a:effectLst>
                  <a:glow rad="139700">
                    <a:srgbClr val="B3DDC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GEOGRAPHY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634574"/>
            <a:ext cx="1989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947" y="5117961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032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2373610" y="0"/>
            <a:ext cx="439678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Canada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Canada lies on the North American continent, in the northern and western hemispheres.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the second largest country in the world—only Russia is bigger.</a:t>
            </a:r>
          </a:p>
          <a:p>
            <a:pPr marL="885825" lvl="1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Its land stretches over 3,000 miles from one side to the other.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United States forms Canada’s southern border.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72070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BA8DB-489C-4F56-971B-6FB85CB1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697"/>
            <a:ext cx="9144000" cy="53253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A419B9-7C31-430D-B18B-2B4B2EA46EB8}"/>
              </a:ext>
            </a:extLst>
          </p:cNvPr>
          <p:cNvSpPr/>
          <p:nvPr/>
        </p:nvSpPr>
        <p:spPr>
          <a:xfrm>
            <a:off x="1509823" y="956930"/>
            <a:ext cx="2041451" cy="105262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0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9" y="366213"/>
            <a:ext cx="8229600" cy="612557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340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6548F32719B4BB9374B17F8C697B3" ma:contentTypeVersion="4" ma:contentTypeDescription="Create a new document." ma:contentTypeScope="" ma:versionID="3bc0d126e292186a87941633c646f152">
  <xsd:schema xmlns:xsd="http://www.w3.org/2001/XMLSchema" xmlns:xs="http://www.w3.org/2001/XMLSchema" xmlns:p="http://schemas.microsoft.com/office/2006/metadata/properties" xmlns:ns2="3c57d4e1-ebfd-4a1b-820e-882f67796656" xmlns:ns3="a384c69d-fc83-436a-b075-532e4af6bca6" targetNamespace="http://schemas.microsoft.com/office/2006/metadata/properties" ma:root="true" ma:fieldsID="bf5574bb83388a709a28351a1f66f576" ns2:_="" ns3:_="">
    <xsd:import namespace="3c57d4e1-ebfd-4a1b-820e-882f67796656"/>
    <xsd:import namespace="a384c69d-fc83-436a-b075-532e4af6bc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7d4e1-ebfd-4a1b-820e-882f677966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4c69d-fc83-436a-b075-532e4af6bc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2983D1-DF35-4FF8-9CBC-37852CAD24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50F2EA-3BDF-48C8-9BA0-C5455A5C9F85}">
  <ds:schemaRefs>
    <ds:schemaRef ds:uri="http://schemas.microsoft.com/office/2006/metadata/properties"/>
    <ds:schemaRef ds:uri="http://schemas.microsoft.com/office/infopath/2007/PartnerControls"/>
    <ds:schemaRef ds:uri="ed7618c4-66ad-48aa-939d-15aa4899caae"/>
  </ds:schemaRefs>
</ds:datastoreItem>
</file>

<file path=customXml/itemProps3.xml><?xml version="1.0" encoding="utf-8"?>
<ds:datastoreItem xmlns:ds="http://schemas.openxmlformats.org/officeDocument/2006/customXml" ds:itemID="{3C840129-A36B-4BEC-A117-05626206B4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57d4e1-ebfd-4a1b-820e-882f67796656"/>
    <ds:schemaRef ds:uri="a384c69d-fc83-436a-b075-532e4af6bc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3755</TotalTime>
  <Words>1725</Words>
  <Application>Microsoft Office PowerPoint</Application>
  <PresentationFormat>On-screen Show (4:3)</PresentationFormat>
  <Paragraphs>334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Calibri</vt:lpstr>
      <vt:lpstr>Calibri Light</vt:lpstr>
      <vt:lpstr>KBScaredStraight</vt:lpstr>
      <vt:lpstr>KG Eyes Wide Open</vt:lpstr>
      <vt:lpstr>KG First Time In Forever</vt:lpstr>
      <vt:lpstr>KG HAPPY</vt:lpstr>
      <vt:lpstr>KG Second Chances Solid</vt:lpstr>
      <vt:lpstr>KG Sorry Not Sorry Chub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Calloway, Kenneth R</cp:lastModifiedBy>
  <cp:revision>175</cp:revision>
  <cp:lastPrinted>2019-12-03T17:19:41Z</cp:lastPrinted>
  <dcterms:created xsi:type="dcterms:W3CDTF">2014-12-29T15:18:45Z</dcterms:created>
  <dcterms:modified xsi:type="dcterms:W3CDTF">2020-01-10T22:32:33Z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FordS@fultonschools.org</vt:lpwstr>
  </property>
  <property fmtid="{D5CDD505-2E9C-101B-9397-08002B2CF9AE}" pid="5" name="MSIP_Label_0ee3c538-ec52-435f-ae58-017644bd9513_SetDate">
    <vt:lpwstr>2019-12-04T18:58:46.1062734Z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0x0101002856548F32719B4BB9374B17F8C697B3</vt:lpwstr>
  </property>
</Properties>
</file>