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24"/>
  </p:handoutMasterIdLst>
  <p:sldIdLst>
    <p:sldId id="265" r:id="rId4"/>
    <p:sldId id="256" r:id="rId5"/>
    <p:sldId id="282" r:id="rId6"/>
    <p:sldId id="283" r:id="rId7"/>
    <p:sldId id="261" r:id="rId8"/>
    <p:sldId id="257" r:id="rId9"/>
    <p:sldId id="270" r:id="rId10"/>
    <p:sldId id="281" r:id="rId11"/>
    <p:sldId id="277" r:id="rId12"/>
    <p:sldId id="263" r:id="rId13"/>
    <p:sldId id="258" r:id="rId14"/>
    <p:sldId id="279" r:id="rId15"/>
    <p:sldId id="267" r:id="rId16"/>
    <p:sldId id="264" r:id="rId17"/>
    <p:sldId id="269" r:id="rId18"/>
    <p:sldId id="271" r:id="rId19"/>
    <p:sldId id="260" r:id="rId20"/>
    <p:sldId id="280" r:id="rId21"/>
    <p:sldId id="266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4660"/>
  </p:normalViewPr>
  <p:slideViewPr>
    <p:cSldViewPr>
      <p:cViewPr varScale="1">
        <p:scale>
          <a:sx n="66" d="100"/>
          <a:sy n="66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F17A-0913-46A7-BEEF-2A2741926607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CBC3A-DC5E-46DA-B561-3E2E1222FD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7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CC5EE-B994-4CDA-94F2-A01095EE5CA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6FC9-7ACB-494A-9B7E-33A798D97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p3.blogger.com/_u4AaNGZm1xw/RYn08zBtuaI/AAAAAAAAAIM/PjVPJgi91CQ/s320/tigris-euphrates-river-map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SS7G7 The students will explain the impact of location, climate, physical characteristics, distribution of natural resources, and population in Southwest Asia (Middle East)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a.  Explain how the distribution of oil has affected the development of Southwest Asia (Middle East).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heathersanimations.com/backgrounds/ani/mo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Water pollution is a growing problem in the region</a:t>
            </a:r>
          </a:p>
          <a:p>
            <a:r>
              <a:rPr lang="en-US" dirty="0" smtClean="0"/>
              <a:t>Over production has forced farmers to use dangerous fertilizers that goes into the water supply</a:t>
            </a:r>
          </a:p>
          <a:p>
            <a:r>
              <a:rPr lang="en-US" dirty="0" smtClean="0"/>
              <a:t>Constant planting and fertilizers build up salt level in the soil</a:t>
            </a:r>
          </a:p>
          <a:p>
            <a:r>
              <a:rPr lang="en-US" dirty="0" smtClean="0"/>
              <a:t>Cities grow but they have not figured out to have their own waste management grow with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The Fertile Crescent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 smtClean="0"/>
              <a:t>Tigris River -  begins in the mountains of Turkey and flows south through Iraq.</a:t>
            </a:r>
          </a:p>
          <a:p>
            <a:pPr lvl="1"/>
            <a:r>
              <a:rPr lang="en-US" sz="4000" dirty="0" smtClean="0"/>
              <a:t>Both the Euphrates and Tigris provide drinking water and farming</a:t>
            </a:r>
          </a:p>
          <a:p>
            <a:pPr lvl="1"/>
            <a:r>
              <a:rPr lang="en-US" sz="4000" dirty="0" smtClean="0"/>
              <a:t>The countries that share these rivers have problems over sharing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4" descr="http://www.heathersanimations.com/backgrounds/ani/black-ra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marL="53975" eaLnBrk="1" hangingPunct="1"/>
            <a:r>
              <a:rPr lang="en-US" sz="2400" dirty="0" smtClean="0">
                <a:solidFill>
                  <a:srgbClr val="FFFF00"/>
                </a:solidFill>
                <a:latin typeface="Calibri" charset="0"/>
              </a:rPr>
              <a:t>Less Oil More Problems</a:t>
            </a:r>
            <a:endParaRPr lang="en-US" sz="2400" dirty="0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90115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5791200"/>
          </a:xfrm>
        </p:spPr>
        <p:txBody>
          <a:bodyPr/>
          <a:lstStyle/>
          <a:p>
            <a:pPr marL="547688" indent="-411163" eaLnBrk="1" hangingPunct="1">
              <a:spcBef>
                <a:spcPct val="0"/>
              </a:spcBef>
              <a:buClr>
                <a:srgbClr val="000000"/>
              </a:buClr>
              <a:buFont typeface="Wingdings" charset="0"/>
              <a:buChar char="v"/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A major environmental issue facing the countries of the Middle East is the pollution of the Persian Gulf due to oil spills</a:t>
            </a:r>
          </a:p>
          <a:p>
            <a:pPr marL="547688" indent="-411163" eaLnBrk="1" hangingPunct="1">
              <a:spcBef>
                <a:spcPct val="0"/>
              </a:spcBef>
              <a:buClr>
                <a:srgbClr val="000000"/>
              </a:buClr>
              <a:buFont typeface="Wingdings" charset="0"/>
              <a:buChar char="v"/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Wars over water and oil are a problem for many Middle Eastern countries</a:t>
            </a:r>
          </a:p>
          <a:p>
            <a:pPr marL="547688" indent="-411163" eaLnBrk="1" hangingPunct="1">
              <a:spcBef>
                <a:spcPct val="0"/>
              </a:spcBef>
              <a:buClr>
                <a:srgbClr val="000000"/>
              </a:buClr>
              <a:buFont typeface="Wingdings" charset="0"/>
              <a:buChar char="v"/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Iraq invaded Kuwait primarily to gain control over oil resource</a:t>
            </a:r>
          </a:p>
          <a:p>
            <a:pPr marL="547688" indent="-411163" eaLnBrk="1" hangingPunct="1">
              <a:spcBef>
                <a:spcPct val="0"/>
              </a:spcBef>
              <a:buClr>
                <a:srgbClr val="000000"/>
              </a:buClr>
              <a:buFont typeface="Wingdings" charset="0"/>
              <a:buChar char="v"/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Oil, a non-renewable natural resource has help the growth of the Middle East</a:t>
            </a:r>
          </a:p>
          <a:p>
            <a:pPr marL="547688" indent="-411163" eaLnBrk="1" hangingPunct="1">
              <a:spcBef>
                <a:spcPct val="0"/>
              </a:spcBef>
              <a:buClr>
                <a:srgbClr val="000000"/>
              </a:buClr>
              <a:buFont typeface="Wingdings" charset="0"/>
              <a:buChar char="v"/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Saudi Arabia has the world</a:t>
            </a:r>
            <a:r>
              <a:rPr lang="ja-JP" altLang="en-US" dirty="0">
                <a:solidFill>
                  <a:schemeClr val="bg1"/>
                </a:solidFill>
                <a:latin typeface="Calibri" charset="0"/>
              </a:rPr>
              <a:t>’</a:t>
            </a:r>
            <a:r>
              <a:rPr lang="en-US" altLang="ja-JP" dirty="0">
                <a:solidFill>
                  <a:schemeClr val="bg1"/>
                </a:solidFill>
                <a:latin typeface="Calibri" charset="0"/>
              </a:rPr>
              <a:t>s largest oil deposit in the Middle East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90116" name="Picture 19" descr="http://www.heathersanimations.com/africa/00-08_outlook_angol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592763"/>
            <a:ext cx="9144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21" descr="http://www.heathersanimations.com/africa/gusher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2192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119" descr="saddam_escape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3733800"/>
            <a:ext cx="7350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23" descr="http://www.heathersanimations.com/military/marcodoublekil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27146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0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www.heathersanimations.com/backgrounds/ani/018501b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3014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OPEC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Southwest Asian countries team up to create in the 1960s OPEC – Organization of Petroleum Exporting Countries</a:t>
            </a:r>
          </a:p>
          <a:p>
            <a:r>
              <a:rPr lang="en-US" dirty="0" smtClean="0"/>
              <a:t>Control over the supply and price of oil</a:t>
            </a:r>
          </a:p>
          <a:p>
            <a:r>
              <a:rPr lang="en-US" dirty="0" smtClean="0"/>
              <a:t>Used embargos as tool (slow down or halt the sale of oil)</a:t>
            </a:r>
          </a:p>
          <a:p>
            <a:r>
              <a:rPr lang="en-US" dirty="0" smtClean="0"/>
              <a:t>While some countries are rich others are very poor</a:t>
            </a:r>
          </a:p>
          <a:p>
            <a:r>
              <a:rPr lang="en-US" dirty="0">
                <a:latin typeface="Calibri" charset="0"/>
              </a:rPr>
              <a:t>Although Iran has oil and natural gas resources, they had made an attempt to develop nuclear power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Water Wars!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914400"/>
            <a:ext cx="5334000" cy="56388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sz="3600" dirty="0" smtClean="0"/>
              <a:t>Access to water is also a conflict because the many uses for the water</a:t>
            </a:r>
          </a:p>
          <a:p>
            <a:r>
              <a:rPr lang="en-US" sz="3600" dirty="0" smtClean="0"/>
              <a:t>Dams have been built to create reservoirs (man made lakes) and for creating hydroelectric power</a:t>
            </a:r>
          </a:p>
          <a:p>
            <a:r>
              <a:rPr lang="en-US" sz="3600" dirty="0" smtClean="0"/>
              <a:t>Once a dam is built it limits the water down the river</a:t>
            </a:r>
          </a:p>
          <a:p>
            <a:endParaRPr lang="en-US" dirty="0"/>
          </a:p>
        </p:txBody>
      </p:sp>
      <p:pic>
        <p:nvPicPr>
          <p:cNvPr id="4" name="Picture 2" descr="http://www.usbr.gov/mp/ncao/images/shasta_dam_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3289300" cy="2163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eathersanimations.com/backgrounds/ani/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78636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Exit Tickets </a:t>
            </a:r>
            <a:r>
              <a:rPr lang="en-US" dirty="0" smtClean="0">
                <a:solidFill>
                  <a:schemeClr val="bg1"/>
                </a:solidFill>
              </a:rPr>
              <a:t>(2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Fill </a:t>
            </a:r>
            <a:r>
              <a:rPr lang="en-US" dirty="0">
                <a:solidFill>
                  <a:schemeClr val="bg1"/>
                </a:solidFill>
              </a:rPr>
              <a:t>in the Blank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1.  What are the two biggest natural resources in the Middle East?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2.  What does OPEC stand for?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3.  Where is over half of the world’s oil supplies found?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4. Looking at the map where are your petroleum located?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5.   Name two Middle Eastern countries with high reserves of natural gas.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Exit Tickets (Fill in the Blank)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000" dirty="0" smtClean="0"/>
              <a:t>1. What countries are along the Euphrates River?</a:t>
            </a:r>
          </a:p>
          <a:p>
            <a:r>
              <a:rPr lang="en-US" sz="4000" dirty="0" smtClean="0"/>
              <a:t>2. What is the advantage of using Drip Irrigation?</a:t>
            </a:r>
          </a:p>
          <a:p>
            <a:r>
              <a:rPr lang="en-US" sz="4000" dirty="0" smtClean="0"/>
              <a:t>3. What causes water pollution in the M.E.?</a:t>
            </a:r>
          </a:p>
          <a:p>
            <a:r>
              <a:rPr lang="en-US" sz="4000" dirty="0" smtClean="0"/>
              <a:t>4. What is desalinization?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eathersanimations.com/backgrounds/ani/0315m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How does the M.E. get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types of irrigation can be found in Southwest Asia</a:t>
            </a:r>
          </a:p>
          <a:p>
            <a:r>
              <a:rPr lang="en-US" dirty="0" smtClean="0"/>
              <a:t>Farmers bring water to fields from local rivers and underground aquifers (underwater water supplies)</a:t>
            </a:r>
          </a:p>
          <a:p>
            <a:r>
              <a:rPr lang="en-US" dirty="0" smtClean="0"/>
              <a:t>Some farmers tap underwater supplies of fossil water (ancient well water)</a:t>
            </a:r>
          </a:p>
          <a:p>
            <a:r>
              <a:rPr lang="en-US" dirty="0" smtClean="0"/>
              <a:t>Drip Irrigation – used by Israel it drops only the exact amount of water on each plant.</a:t>
            </a:r>
          </a:p>
          <a:p>
            <a:r>
              <a:rPr lang="en-US" dirty="0" smtClean="0"/>
              <a:t>Desalination is also used but it is very expensive and requires lots of energy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Land Use and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8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www.heathersanimations.com/backgrounds/ani/6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13854"/>
            <a:ext cx="8929255" cy="66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Making Money!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Two of the biggest natural resources in the Middle East are;</a:t>
            </a:r>
          </a:p>
          <a:p>
            <a:pPr lvl="1"/>
            <a:r>
              <a:rPr lang="en-US" dirty="0" smtClean="0"/>
              <a:t>1.  Natural Gas</a:t>
            </a:r>
          </a:p>
          <a:p>
            <a:pPr lvl="1"/>
            <a:r>
              <a:rPr lang="en-US" dirty="0" smtClean="0"/>
              <a:t>2.  Oil</a:t>
            </a:r>
          </a:p>
          <a:p>
            <a:r>
              <a:rPr lang="en-US" dirty="0" smtClean="0"/>
              <a:t>Discovered in the early 1900s</a:t>
            </a:r>
          </a:p>
          <a:p>
            <a:r>
              <a:rPr lang="en-US" dirty="0" smtClean="0"/>
              <a:t>Over half of the worlds Oil supply has been found in this region</a:t>
            </a:r>
          </a:p>
          <a:p>
            <a:r>
              <a:rPr lang="en-US" dirty="0" smtClean="0"/>
              <a:t>Made some Middle Eastern countries very rich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SS7G6 The student will discuss environmental issues across Southwest Asia (Middle East).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  Explain how water pollution and unequal distribution of water impacts irrigation and drinking water.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www.heathersanimations.com/backgrounds/ani/newwhtsnow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232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The Haves/Have Not's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400" dirty="0" smtClean="0"/>
              <a:t>Largest reserves of natural gas are found in Saudi Arabia, Iraq, Iran and Kuwait</a:t>
            </a:r>
          </a:p>
          <a:p>
            <a:r>
              <a:rPr lang="en-US" sz="4400" dirty="0" smtClean="0"/>
              <a:t>Countries with low reserves of gas or oil have had a difficult time.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Precip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1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Population 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9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heathersanimations.com/backgrounds/ani/mo0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Irrigation – the use of water for crops</a:t>
            </a:r>
          </a:p>
          <a:p>
            <a:r>
              <a:rPr lang="en-US" dirty="0" smtClean="0"/>
              <a:t>Aquifers – Underground lakes</a:t>
            </a:r>
          </a:p>
          <a:p>
            <a:r>
              <a:rPr lang="en-US" dirty="0" smtClean="0"/>
              <a:t>Fossil Water – ancient wells</a:t>
            </a:r>
          </a:p>
          <a:p>
            <a:r>
              <a:rPr lang="en-US" dirty="0" smtClean="0"/>
              <a:t>Drip Irrigation – using exactly that amount of water each plant needs</a:t>
            </a:r>
          </a:p>
          <a:p>
            <a:r>
              <a:rPr lang="en-US" dirty="0" smtClean="0"/>
              <a:t>Desalination – removing salt from sea water to make it safe for drinking</a:t>
            </a:r>
          </a:p>
          <a:p>
            <a:r>
              <a:rPr lang="en-US" dirty="0" smtClean="0"/>
              <a:t>Hydroelectric power – damming up a river and using the current to create electricity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The Fertile Crescent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219200"/>
            <a:ext cx="5562600" cy="5334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Much of region is dry and desert or semi-desert.</a:t>
            </a:r>
          </a:p>
          <a:p>
            <a:r>
              <a:rPr lang="en-US" dirty="0" smtClean="0"/>
              <a:t>Euphrates River – longest river in the region</a:t>
            </a:r>
          </a:p>
          <a:p>
            <a:pPr lvl="1"/>
            <a:r>
              <a:rPr lang="en-US" dirty="0" smtClean="0"/>
              <a:t>Begins in Turkey, and flows through Syria and Iraq</a:t>
            </a:r>
          </a:p>
          <a:p>
            <a:pPr lvl="1"/>
            <a:r>
              <a:rPr lang="en-US" dirty="0" smtClean="0"/>
              <a:t>Joins into one waterway in Iraq</a:t>
            </a:r>
          </a:p>
          <a:p>
            <a:pPr lvl="1"/>
            <a:r>
              <a:rPr lang="en-US" dirty="0" smtClean="0"/>
              <a:t>Then flows into the Persian Gulf</a:t>
            </a:r>
          </a:p>
          <a:p>
            <a:pPr lvl="1"/>
            <a:endParaRPr lang="en-US" dirty="0"/>
          </a:p>
        </p:txBody>
      </p:sp>
      <p:pic>
        <p:nvPicPr>
          <p:cNvPr id="21506" name="Picture 2" descr="http://bp3.blogger.com/_u4AaNGZm1xw/RYn08zBtuaI/AAAAAAAAAIM/PjVPJgi91CQ/s320/tigris-euphrates-river-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3141941" cy="315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Percentage of Oil 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gtm-media.discoveryeducation.com/videos/imagelibrary/web/EF6DE634-B97E-33B3-799E266A28310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6705600" cy="503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Middle East – Polit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1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  <a:cs typeface="+mj-cs"/>
              </a:rPr>
              <a:t>Fertile Crescent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65538" name="Picture1" descr="110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371600"/>
            <a:ext cx="4962525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7661275" y="6350000"/>
            <a:ext cx="14811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/>
          <a:p>
            <a:pPr algn="r" defTabSz="820738"/>
            <a:r>
              <a:rPr lang="en-US" sz="1400" b="1"/>
              <a:t>Fig. 11-1, p. 227</a:t>
            </a:r>
          </a:p>
        </p:txBody>
      </p:sp>
    </p:spTree>
    <p:extLst>
      <p:ext uri="{BB962C8B-B14F-4D97-AF65-F5344CB8AC3E}">
        <p14:creationId xmlns:p14="http://schemas.microsoft.com/office/powerpoint/2010/main" val="17509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750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PGothic</vt:lpstr>
      <vt:lpstr>Arial</vt:lpstr>
      <vt:lpstr>Calibri</vt:lpstr>
      <vt:lpstr>Wingdings</vt:lpstr>
      <vt:lpstr>Office Theme</vt:lpstr>
      <vt:lpstr>iRespondQuestionMaster</vt:lpstr>
      <vt:lpstr>iRespondGraphMaster</vt:lpstr>
      <vt:lpstr>SS7G7 The students will explain the impact of location, climate, physical characteristics, distribution of natural resources, and population in Southwest Asia (Middle East)</vt:lpstr>
      <vt:lpstr>SS7G6 The student will discuss environmental issues across Southwest Asia (Middle East).</vt:lpstr>
      <vt:lpstr>PowerPoint Presentation</vt:lpstr>
      <vt:lpstr>PowerPoint Presentation</vt:lpstr>
      <vt:lpstr>Vocabulary</vt:lpstr>
      <vt:lpstr>The Fertile Crescent</vt:lpstr>
      <vt:lpstr>Percentage of Oil Around the World</vt:lpstr>
      <vt:lpstr>PowerPoint Presentation</vt:lpstr>
      <vt:lpstr>Fertile Crescent</vt:lpstr>
      <vt:lpstr>Pollution</vt:lpstr>
      <vt:lpstr>The Fertile Crescent</vt:lpstr>
      <vt:lpstr>Less Oil More Problems</vt:lpstr>
      <vt:lpstr>OPEC</vt:lpstr>
      <vt:lpstr>Water Wars!</vt:lpstr>
      <vt:lpstr>Exit Tickets (2nd Fill in the Blank) </vt:lpstr>
      <vt:lpstr>Exit Tickets (Fill in the Blank)</vt:lpstr>
      <vt:lpstr>How does the M.E. get water?</vt:lpstr>
      <vt:lpstr>PowerPoint Presentation</vt:lpstr>
      <vt:lpstr>Making Money!</vt:lpstr>
      <vt:lpstr>The Haves/Have Not's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install</dc:creator>
  <cp:lastModifiedBy>Windows User</cp:lastModifiedBy>
  <cp:revision>54</cp:revision>
  <dcterms:created xsi:type="dcterms:W3CDTF">2010-08-16T12:14:54Z</dcterms:created>
  <dcterms:modified xsi:type="dcterms:W3CDTF">2015-08-31T14:29:05Z</dcterms:modified>
</cp:coreProperties>
</file>