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58" r:id="rId4"/>
    <p:sldId id="259" r:id="rId5"/>
    <p:sldId id="264" r:id="rId6"/>
    <p:sldId id="260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C4BE2-6C03-40C4-B01F-43D3B03BBE1C}" v="9" dt="2020-12-08T19:01:14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8108" autoAdjust="0"/>
  </p:normalViewPr>
  <p:slideViewPr>
    <p:cSldViewPr>
      <p:cViewPr varScale="1">
        <p:scale>
          <a:sx n="55" d="100"/>
          <a:sy n="55" d="100"/>
        </p:scale>
        <p:origin x="16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517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oway, Kenneth R" userId="619ece33-026f-4661-be46-0ab926357b0a" providerId="ADAL" clId="{303C4BE2-6C03-40C4-B01F-43D3B03BBE1C}"/>
    <pc:docChg chg="modSld">
      <pc:chgData name="Calloway, Kenneth R" userId="619ece33-026f-4661-be46-0ab926357b0a" providerId="ADAL" clId="{303C4BE2-6C03-40C4-B01F-43D3B03BBE1C}" dt="2020-12-08T19:01:14.007" v="8" actId="20577"/>
      <pc:docMkLst>
        <pc:docMk/>
      </pc:docMkLst>
      <pc:sldChg chg="modSp">
        <pc:chgData name="Calloway, Kenneth R" userId="619ece33-026f-4661-be46-0ab926357b0a" providerId="ADAL" clId="{303C4BE2-6C03-40C4-B01F-43D3B03BBE1C}" dt="2020-12-08T19:01:14.007" v="8" actId="20577"/>
        <pc:sldMkLst>
          <pc:docMk/>
          <pc:sldMk cId="0" sldId="259"/>
        </pc:sldMkLst>
        <pc:spChg chg="mod">
          <ac:chgData name="Calloway, Kenneth R" userId="619ece33-026f-4661-be46-0ab926357b0a" providerId="ADAL" clId="{303C4BE2-6C03-40C4-B01F-43D3B03BBE1C}" dt="2020-12-08T19:01:14.007" v="8" actId="20577"/>
          <ac:spMkLst>
            <pc:docMk/>
            <pc:sldMk cId="0" sldId="259"/>
            <ac:spMk id="4" creationId="{85A52CA5-D3E5-4151-858C-0345BB1639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878BC-D9BF-4522-838F-53EF874F52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4FBD-E730-4CCA-9C37-4B3A3B382D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CD6435-D6DC-4F4E-AF5D-603647F35CF7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C6FDAE-EBA8-4473-AD5D-E3AC6A1A16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77DA9A-1006-46DE-B0AA-0E3CB8D2F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AEE4-EFC2-4451-9C43-23BCB1A236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D149F-110A-481C-8549-AB73AED9F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EC23165-ACC7-4A5B-B67C-34A9349786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300C3E8-7309-40B0-9C98-C38A74DBDB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72837C0-0078-4D4F-A9B1-03613504B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60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A884DC6-8ABC-4664-BCB3-D50EE9886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F508D0-AB53-4973-B191-E12B5084302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251261D-F7AC-43CF-BD31-869A87150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9B5DF88-B49C-429A-9D42-71029A223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"/>
              <a:t>The World and Its People, p. 162, The McGraw-Hill Companies, 2005</a:t>
            </a:r>
          </a:p>
          <a:p>
            <a:r>
              <a:rPr lang="en-US" altLang="en-US" sz="600"/>
              <a:t>Government involvement in the economy.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5B62DD-5852-4A94-935E-296E6C4EC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BADAA-3658-483B-99F3-C1C71A5B30C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69E9B2-EC79-498B-8F3C-31AF7C965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FF50682-FE1E-4FDB-A2D3-C83CEE2A1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6</a:t>
            </a:r>
            <a:r>
              <a:rPr lang="en-US" altLang="en-US" baseline="30000"/>
              <a:t>th</a:t>
            </a:r>
            <a:r>
              <a:rPr lang="en-US" altLang="en-US"/>
              <a:t> Grade- This information is meant to be used in conjunction with the 6</a:t>
            </a:r>
            <a:r>
              <a:rPr lang="en-US" altLang="en-US" baseline="30000"/>
              <a:t>th</a:t>
            </a:r>
            <a:r>
              <a:rPr lang="en-US" altLang="en-US"/>
              <a:t> and 7</a:t>
            </a:r>
            <a:r>
              <a:rPr lang="en-US" altLang="en-US" baseline="30000"/>
              <a:t>th</a:t>
            </a:r>
            <a:r>
              <a:rPr lang="en-US" altLang="en-US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9026CEB-55D0-4976-915E-E136D8B74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847FC-9C31-4579-9A5E-0FB9AC6A8F0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050DFA7-235D-4666-BD4C-FE6132C96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1359CD1-D29E-4437-91C3-5F2B9EA96A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6</a:t>
            </a:r>
            <a:r>
              <a:rPr lang="en-US" altLang="en-US" baseline="30000"/>
              <a:t>th</a:t>
            </a:r>
            <a:r>
              <a:rPr lang="en-US" altLang="en-US"/>
              <a:t> Grade- This information is meant to be used in conjunction with the 6</a:t>
            </a:r>
            <a:r>
              <a:rPr lang="en-US" altLang="en-US" baseline="30000"/>
              <a:t>th</a:t>
            </a:r>
            <a:r>
              <a:rPr lang="en-US" altLang="en-US"/>
              <a:t> and 7</a:t>
            </a:r>
            <a:r>
              <a:rPr lang="en-US" altLang="en-US" baseline="30000"/>
              <a:t>th</a:t>
            </a:r>
            <a:r>
              <a:rPr lang="en-US" altLang="en-US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7F5183D-4BB5-4F60-A2DD-79F8F7461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4D8EDC-15A5-4BDE-BAC9-3404FE6E5F6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97A26A9-028A-4824-9DF6-3B0A48D624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FAA5A1A-D2C2-4B8E-9B88-309A3FDFF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6</a:t>
            </a:r>
            <a:r>
              <a:rPr lang="en-US" altLang="en-US" baseline="30000"/>
              <a:t>th</a:t>
            </a:r>
            <a:r>
              <a:rPr lang="en-US" altLang="en-US"/>
              <a:t> Grade- This information is meant to be used in conjunction with the 6</a:t>
            </a:r>
            <a:r>
              <a:rPr lang="en-US" altLang="en-US" baseline="30000"/>
              <a:t>th</a:t>
            </a:r>
            <a:r>
              <a:rPr lang="en-US" altLang="en-US"/>
              <a:t> and 7</a:t>
            </a:r>
            <a:r>
              <a:rPr lang="en-US" altLang="en-US" baseline="30000"/>
              <a:t>th</a:t>
            </a:r>
            <a:r>
              <a:rPr lang="en-US" altLang="en-US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818329B-F463-489A-9B74-5091D3899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0BAF68-0F55-4B1F-A1FB-CAF2B020384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DCF3C-3023-489D-BBEC-71B97315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2660-E90D-44B1-B8DA-05066CB53F6C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68852-7922-4816-B8BF-62D8D52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55411-ED07-4A94-B7CD-37215A9C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0D95-C0D0-4F04-BF55-204B83B50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2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F402-AD9D-4446-94F0-FB85D068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329D-A2D0-4806-918C-1C89398BC961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431BC-40B9-4968-8C10-58EADE4B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1EEAA-C937-477A-8C00-1380FA09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3BB6D-1ABA-4965-82CF-2D99A8B07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2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11168-DD10-40C6-AFFA-C9C1CD33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DF97-2982-45AA-887E-08D2A4F7F6C3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E4266-1EE7-47C8-B6B5-58921E23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E5587-46D7-4FD0-988C-027B9333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F1D84-C806-4810-91D5-27A26FC17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7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D708-0013-48A0-904E-372032E8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5F55-1A9B-4087-B822-9C518097F661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3274-0CBB-46D9-9617-EB5FB16E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76B8-A668-49EC-8D18-79E3298F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3CF2-FAA1-4685-B9D5-036358C7E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B90FF-266C-4AB4-97FD-A9DF74B8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E35C-8190-4608-9CE2-203AEFAFBFD3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BDB-3A73-4ADA-BEFA-0A445F49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7C077-ADE8-4629-9846-15FA1C5E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6964-0880-4A18-83BC-1B7DB9A05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49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B4E41B-E15F-49C7-A41B-88776324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0266-C532-482D-B5DB-9D2F35AC8E70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400136-19E9-4327-A93E-2E8AD753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E685E-DC91-4240-932B-56A4D7D9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6232-8103-4AC7-8742-BE21C98BB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75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BA1DD8-1E8A-407E-911D-6EF910BE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64BF-68D9-4D35-8BAD-D8798435C0A0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ADAABC-948A-4238-922A-0780A3F4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D322F9-64DD-49F5-80A3-EFBC4A78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160C-0DCA-4631-A661-241935A8B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1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975D1B-7705-414B-8282-DB022240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597B-6A56-48AB-8B36-E788AFFF19AF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6A251F-E6E1-43F8-A6E0-A89394A6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DAB176-328C-4B93-98B5-E34F735F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E1946-9B92-4FBC-B90C-FA3213804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61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C067FF-F7CB-4BF6-9B53-C589C938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391B-C2AA-4060-9C57-A80949969FC3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A71C15-4AFF-401B-9EFD-B44F7920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D66DEA-3CAA-4442-91D9-B9B5C795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45CB-AC94-4D76-AA9B-2FEAB6854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9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D729C1-19F9-449C-875F-23D45C70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8987-5EF2-4189-887C-2698CA20F302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D3A3C9-FE66-4D02-9B15-2AEE3C95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530174-22BA-40CD-80F2-E777DA3E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F4A50-1550-409D-9922-35AEDA191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8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FDB52-0EA1-4633-B798-265F11D8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528E-4B0C-4A43-AFAC-F2DB5E625BCD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2BC52B-9CA5-4B40-8E6B-9BD11B08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A9D409-4C15-456D-B147-3F8CF357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47D81-DB2D-49A7-A3B8-94CBB074E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2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2934868-1136-408D-B3D6-1A04CEE321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F33CEC-AC78-45E3-8AEA-AFE3F4B4B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479C-10F2-476E-8B90-5D6D9E5EF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6DBEDE-5115-403E-A339-E8945AF2AAAF}" type="datetimeFigureOut">
              <a:rPr lang="en-US"/>
              <a:pPr>
                <a:defRPr/>
              </a:pPr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95AE-6459-48DB-81B1-34DABCDC8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374A8-5742-402A-8404-D53089D29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E5236E1-A83C-4E73-AAE6-844E24A45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>
            <a:extLst>
              <a:ext uri="{FF2B5EF4-FFF2-40B4-BE49-F238E27FC236}">
                <a16:creationId xmlns:a16="http://schemas.microsoft.com/office/drawing/2014/main" id="{4D953AC9-7433-4113-B77A-4F006269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964861D0-081A-452B-805A-2B949FE2C9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 panose="02020904090505020303" pitchFamily="18" charset="0"/>
              </a:rPr>
              <a:t>Economics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192F69-3448-49B6-ABC7-0F236B847E03}"/>
              </a:ext>
            </a:extLst>
          </p:cNvPr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How many basic types of economic systems are there?</a:t>
            </a:r>
            <a:r>
              <a:rPr lang="en-US" altLang="en-US" b="1"/>
              <a:t> 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Name the economic systems.</a:t>
            </a:r>
            <a:r>
              <a:rPr lang="en-US" altLang="en-US" b="1"/>
              <a:t>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Which economic system do most textbooks say is the most common throughout  the world? </a:t>
            </a:r>
            <a:r>
              <a:rPr lang="en-US" altLang="en-US" b="1"/>
              <a:t> </a:t>
            </a:r>
            <a:endParaRPr lang="en-US" altLang="en-US" b="1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un Owens\Local Settings\Temporary Internet Files\Content.IE5\CEEAPZ4Z\MPj04331180000[1].jpg">
            <a:extLst>
              <a:ext uri="{FF2B5EF4-FFF2-40B4-BE49-F238E27FC236}">
                <a16:creationId xmlns:a16="http://schemas.microsoft.com/office/drawing/2014/main" id="{E7FFF68B-9248-4E46-819D-D19D0220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F5C434E0-E5C3-4562-B2AD-5C576B7DA2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 panose="02020904090505020303" pitchFamily="18" charset="0"/>
              </a:rPr>
              <a:t>Economics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52CA5-D3E5-4151-858C-0345BB163920}"/>
              </a:ext>
            </a:extLst>
          </p:cNvPr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dirty="0">
                <a:solidFill>
                  <a:srgbClr val="FFFF00"/>
                </a:solidFill>
              </a:rPr>
              <a:t>How many basic types of economic systems are there?</a:t>
            </a:r>
            <a:r>
              <a:rPr lang="en-US" altLang="en-US" b="1" dirty="0"/>
              <a:t>  </a:t>
            </a:r>
            <a:r>
              <a:rPr lang="en-US" altLang="en-US" b="1" dirty="0">
                <a:solidFill>
                  <a:srgbClr val="66FF33"/>
                </a:solidFill>
              </a:rPr>
              <a:t>4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dirty="0">
                <a:solidFill>
                  <a:srgbClr val="FFFF00"/>
                </a:solidFill>
              </a:rPr>
              <a:t>Name the economic systems.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66FF33"/>
                </a:solidFill>
              </a:rPr>
              <a:t>Traditional, Command, Market, Mixed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dirty="0">
                <a:solidFill>
                  <a:srgbClr val="FFFF00"/>
                </a:solidFill>
              </a:rPr>
              <a:t>Which economic system do most textbooks say is the most common throughout  the world? 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66FF33"/>
                </a:solidFill>
              </a:rPr>
              <a:t>Mixed.  The GCEE states that mixed is not an economic system but rather a blending of two different types of systems.  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haun Owens\Local Settings\Temporary Internet Files\Content.IE5\GLEV0HUV\MPj04387200000[1].jpg">
            <a:extLst>
              <a:ext uri="{FF2B5EF4-FFF2-40B4-BE49-F238E27FC236}">
                <a16:creationId xmlns:a16="http://schemas.microsoft.com/office/drawing/2014/main" id="{A1887ADB-51FD-4ABC-A328-5919BF42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BB0240ED-8572-4DF9-B92D-8F44E8A3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6148" name="Content Placeholder 3">
            <a:extLst>
              <a:ext uri="{FF2B5EF4-FFF2-40B4-BE49-F238E27FC236}">
                <a16:creationId xmlns:a16="http://schemas.microsoft.com/office/drawing/2014/main" id="{FAC8085E-7FAC-46FD-9C19-88D604430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3856038"/>
            <a:ext cx="2057400" cy="7921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7DC2E0-93FA-4B8C-A260-0F19F9AA9D39}"/>
              </a:ext>
            </a:extLst>
          </p:cNvPr>
          <p:cNvCxnSpPr/>
          <p:nvPr/>
        </p:nvCxnSpPr>
        <p:spPr>
          <a:xfrm>
            <a:off x="457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3">
            <a:extLst>
              <a:ext uri="{FF2B5EF4-FFF2-40B4-BE49-F238E27FC236}">
                <a16:creationId xmlns:a16="http://schemas.microsoft.com/office/drawing/2014/main" id="{F49A2101-B986-4BB5-AA84-27152A9A369B}"/>
              </a:ext>
            </a:extLst>
          </p:cNvPr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400" b="1"/>
          </a:p>
        </p:txBody>
      </p:sp>
      <p:sp>
        <p:nvSpPr>
          <p:cNvPr id="6151" name="Content Placeholder 3">
            <a:extLst>
              <a:ext uri="{FF2B5EF4-FFF2-40B4-BE49-F238E27FC236}">
                <a16:creationId xmlns:a16="http://schemas.microsoft.com/office/drawing/2014/main" id="{DA129E09-2324-472F-9BBC-3E645F83E1D4}"/>
              </a:ext>
            </a:extLst>
          </p:cNvPr>
          <p:cNvSpPr txBox="1">
            <a:spLocks/>
          </p:cNvSpPr>
          <p:nvPr/>
        </p:nvSpPr>
        <p:spPr bwMode="auto">
          <a:xfrm>
            <a:off x="-76200" y="3886200"/>
            <a:ext cx="205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Pure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Command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FCACCF-470A-4A4B-808F-B66442A48CC3}"/>
              </a:ext>
            </a:extLst>
          </p:cNvPr>
          <p:cNvSpPr/>
          <p:nvPr/>
        </p:nvSpPr>
        <p:spPr>
          <a:xfrm>
            <a:off x="2922822" y="49016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pic>
        <p:nvPicPr>
          <p:cNvPr id="6153" name="Picture 2" descr="C:\Documents and Settings\Shaun Owens\Local Settings\Temporary Internet Files\Content.IE5\CZB7MS51\MCj04414240000[1].png">
            <a:extLst>
              <a:ext uri="{FF2B5EF4-FFF2-40B4-BE49-F238E27FC236}">
                <a16:creationId xmlns:a16="http://schemas.microsoft.com/office/drawing/2014/main" id="{5ED33A2A-6FEC-4404-849B-D7280E1C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5154" name="Picture 2" descr="C:\Documents and Settings\Shaun Owens\Local Settings\Temporary Internet Files\Content.IE5\K9DS51KW\MPj04340590000[1].jpg">
            <a:extLst>
              <a:ext uri="{FF2B5EF4-FFF2-40B4-BE49-F238E27FC236}">
                <a16:creationId xmlns:a16="http://schemas.microsoft.com/office/drawing/2014/main" id="{E1643186-0B22-41F8-AB5D-EC6D38361F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200" y="-193675"/>
            <a:ext cx="10820400" cy="7204075"/>
          </a:xfrm>
          <a:noFill/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395161EC-20B5-46B7-8090-D4F94A78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FF00"/>
                </a:solidFill>
              </a:rPr>
              <a:t>Oh Canada!</a:t>
            </a:r>
          </a:p>
        </p:txBody>
      </p:sp>
      <p:sp>
        <p:nvSpPr>
          <p:cNvPr id="414724" name="Content Placeholder 3">
            <a:extLst>
              <a:ext uri="{FF2B5EF4-FFF2-40B4-BE49-F238E27FC236}">
                <a16:creationId xmlns:a16="http://schemas.microsoft.com/office/drawing/2014/main" id="{B96EA6C9-AD8E-4FD5-AFBF-7F51F862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9154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66FF33"/>
                </a:solidFill>
              </a:rPr>
              <a:t>Canada’s national and provincial governments provide health care for all citizens.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66FF33"/>
                </a:solidFill>
              </a:rPr>
              <a:t>Broadcasting, transportation, and electric power are heavily regulated.  These public services might not have been available in Canada’s remote area without government support.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66FF33"/>
                </a:solidFill>
              </a:rPr>
              <a:t>The Grand Banks, one of the best fishing grounds in the world, is now regulated by the government because of overfishing.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25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2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haun Owens\Local Settings\Temporary Internet Files\Content.IE5\GLEV0HUV\MPj04387200000[1].jpg">
            <a:extLst>
              <a:ext uri="{FF2B5EF4-FFF2-40B4-BE49-F238E27FC236}">
                <a16:creationId xmlns:a16="http://schemas.microsoft.com/office/drawing/2014/main" id="{981A7AE3-1C79-41A1-8924-3220B638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88FDFD53-09E1-4681-BBAD-B1F866BF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31267">
            <a:off x="-1260475" y="42545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Economic 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878D24E8-E87E-473A-9AB3-DCB8EEE8C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5562600"/>
            <a:ext cx="2057400" cy="792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9221" name="Content Placeholder 3">
            <a:extLst>
              <a:ext uri="{FF2B5EF4-FFF2-40B4-BE49-F238E27FC236}">
                <a16:creationId xmlns:a16="http://schemas.microsoft.com/office/drawing/2014/main" id="{00B0F002-BD16-44AF-8ABA-579C8EB3EEC0}"/>
              </a:ext>
            </a:extLst>
          </p:cNvPr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400" b="1"/>
          </a:p>
        </p:txBody>
      </p:sp>
      <p:sp>
        <p:nvSpPr>
          <p:cNvPr id="9222" name="Content Placeholder 3">
            <a:extLst>
              <a:ext uri="{FF2B5EF4-FFF2-40B4-BE49-F238E27FC236}">
                <a16:creationId xmlns:a16="http://schemas.microsoft.com/office/drawing/2014/main" id="{885CF2F7-A8F8-4708-AB33-26EF68132604}"/>
              </a:ext>
            </a:extLst>
          </p:cNvPr>
          <p:cNvSpPr txBox="1">
            <a:spLocks/>
          </p:cNvSpPr>
          <p:nvPr/>
        </p:nvSpPr>
        <p:spPr bwMode="auto">
          <a:xfrm>
            <a:off x="-152400" y="5608638"/>
            <a:ext cx="205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Pure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Command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496BF-07B9-4A52-B71B-F063E64FF804}"/>
              </a:ext>
            </a:extLst>
          </p:cNvPr>
          <p:cNvSpPr/>
          <p:nvPr/>
        </p:nvSpPr>
        <p:spPr>
          <a:xfrm>
            <a:off x="2819400" y="61208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548B8-A450-4AEB-B8FC-8D37D5195DFB}"/>
              </a:ext>
            </a:extLst>
          </p:cNvPr>
          <p:cNvSpPr/>
          <p:nvPr/>
        </p:nvSpPr>
        <p:spPr>
          <a:xfrm>
            <a:off x="7785935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534A6-BCE8-4C7A-94A1-C96F02E9592A}"/>
              </a:ext>
            </a:extLst>
          </p:cNvPr>
          <p:cNvSpPr/>
          <p:nvPr/>
        </p:nvSpPr>
        <p:spPr>
          <a:xfrm>
            <a:off x="567201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9226" name="Content Placeholder 3">
            <a:extLst>
              <a:ext uri="{FF2B5EF4-FFF2-40B4-BE49-F238E27FC236}">
                <a16:creationId xmlns:a16="http://schemas.microsoft.com/office/drawing/2014/main" id="{DABC80DB-990F-4163-BFD6-89629DC7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0" y="1905000"/>
            <a:ext cx="2057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Russia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51%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DAF5AB-DCEE-4A53-9B8C-28A36B5AA0DA}"/>
              </a:ext>
            </a:extLst>
          </p:cNvPr>
          <p:cNvCxnSpPr/>
          <p:nvPr/>
        </p:nvCxnSpPr>
        <p:spPr>
          <a:xfrm rot="5400000" flipH="1" flipV="1">
            <a:off x="4456113" y="3238500"/>
            <a:ext cx="534988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F11CA3-2E63-4300-BAC0-68872CB8D6A9}"/>
              </a:ext>
            </a:extLst>
          </p:cNvPr>
          <p:cNvCxnSpPr/>
          <p:nvPr/>
        </p:nvCxnSpPr>
        <p:spPr>
          <a:xfrm rot="5400000" flipH="1" flipV="1">
            <a:off x="6323807" y="2437606"/>
            <a:ext cx="19812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713647-7F33-4616-AABE-5D9E989385CD}"/>
              </a:ext>
            </a:extLst>
          </p:cNvPr>
          <p:cNvCxnSpPr/>
          <p:nvPr/>
        </p:nvCxnSpPr>
        <p:spPr>
          <a:xfrm rot="5400000" flipH="1" flipV="1">
            <a:off x="5942807" y="3047206"/>
            <a:ext cx="9144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A9951-357D-42C4-BC9D-5CBBDF9057C6}"/>
              </a:ext>
            </a:extLst>
          </p:cNvPr>
          <p:cNvCxnSpPr/>
          <p:nvPr/>
        </p:nvCxnSpPr>
        <p:spPr>
          <a:xfrm>
            <a:off x="228600" y="3427413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1" name="Picture 2" descr="C:\Documents and Settings\Shaun Owens\Local Settings\Temporary Internet Files\Content.IE5\CZB7MS51\MCj04414240000[1].png">
            <a:extLst>
              <a:ext uri="{FF2B5EF4-FFF2-40B4-BE49-F238E27FC236}">
                <a16:creationId xmlns:a16="http://schemas.microsoft.com/office/drawing/2014/main" id="{8654A59A-EE41-42B5-AC70-3CF337C4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Content Placeholder 3">
            <a:extLst>
              <a:ext uri="{FF2B5EF4-FFF2-40B4-BE49-F238E27FC236}">
                <a16:creationId xmlns:a16="http://schemas.microsoft.com/office/drawing/2014/main" id="{28AAB978-DCF6-4790-B8B6-65C84A58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2057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Germany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71%</a:t>
            </a:r>
          </a:p>
        </p:txBody>
      </p:sp>
      <p:sp>
        <p:nvSpPr>
          <p:cNvPr id="9233" name="Content Placeholder 3">
            <a:extLst>
              <a:ext uri="{FF2B5EF4-FFF2-40B4-BE49-F238E27FC236}">
                <a16:creationId xmlns:a16="http://schemas.microsoft.com/office/drawing/2014/main" id="{F412E061-1AB5-44AD-8421-478922A12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304800"/>
            <a:ext cx="3200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United  Kingdom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79%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haun Owens\Local Settings\Temporary Internet Files\Content.IE5\GLEV0HUV\MPj04387200000[1].jpg">
            <a:extLst>
              <a:ext uri="{FF2B5EF4-FFF2-40B4-BE49-F238E27FC236}">
                <a16:creationId xmlns:a16="http://schemas.microsoft.com/office/drawing/2014/main" id="{1E7FFE8E-1672-4560-A767-68A08F2B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27E1BD84-F8BA-48F6-B55E-83BEA61C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31267">
            <a:off x="-1260475" y="42545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Economic 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0BA13C17-18CB-4C7E-8BF8-20E1C769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5562600"/>
            <a:ext cx="2057400" cy="792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11269" name="Content Placeholder 3">
            <a:extLst>
              <a:ext uri="{FF2B5EF4-FFF2-40B4-BE49-F238E27FC236}">
                <a16:creationId xmlns:a16="http://schemas.microsoft.com/office/drawing/2014/main" id="{7F8EE608-4D99-4D4A-A898-FBF426B956F7}"/>
              </a:ext>
            </a:extLst>
          </p:cNvPr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400" b="1"/>
          </a:p>
        </p:txBody>
      </p:sp>
      <p:sp>
        <p:nvSpPr>
          <p:cNvPr id="11270" name="Content Placeholder 3">
            <a:extLst>
              <a:ext uri="{FF2B5EF4-FFF2-40B4-BE49-F238E27FC236}">
                <a16:creationId xmlns:a16="http://schemas.microsoft.com/office/drawing/2014/main" id="{8245094B-908E-44B0-ACD6-584BC011A93B}"/>
              </a:ext>
            </a:extLst>
          </p:cNvPr>
          <p:cNvSpPr txBox="1">
            <a:spLocks/>
          </p:cNvSpPr>
          <p:nvPr/>
        </p:nvSpPr>
        <p:spPr bwMode="auto">
          <a:xfrm>
            <a:off x="-152400" y="5608638"/>
            <a:ext cx="205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Pure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Command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90467-1354-4BC6-A998-9512F0CE02D9}"/>
              </a:ext>
            </a:extLst>
          </p:cNvPr>
          <p:cNvSpPr/>
          <p:nvPr/>
        </p:nvSpPr>
        <p:spPr>
          <a:xfrm>
            <a:off x="2743200" y="61208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7868D-7548-491B-A22D-AD9705F44155}"/>
              </a:ext>
            </a:extLst>
          </p:cNvPr>
          <p:cNvSpPr/>
          <p:nvPr/>
        </p:nvSpPr>
        <p:spPr>
          <a:xfrm>
            <a:off x="7785935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B6D97-F111-4C91-85F0-6F228BB30BC6}"/>
              </a:ext>
            </a:extLst>
          </p:cNvPr>
          <p:cNvSpPr/>
          <p:nvPr/>
        </p:nvSpPr>
        <p:spPr>
          <a:xfrm>
            <a:off x="567201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1274" name="Content Placeholder 3">
            <a:extLst>
              <a:ext uri="{FF2B5EF4-FFF2-40B4-BE49-F238E27FC236}">
                <a16:creationId xmlns:a16="http://schemas.microsoft.com/office/drawing/2014/main" id="{C1B41BC9-5DBD-496B-B7E4-9A4282DD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828800"/>
            <a:ext cx="2057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Cuba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28%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BAD929-D701-4946-A79A-07D45E304EDE}"/>
              </a:ext>
            </a:extLst>
          </p:cNvPr>
          <p:cNvCxnSpPr/>
          <p:nvPr/>
        </p:nvCxnSpPr>
        <p:spPr>
          <a:xfrm rot="5400000" flipH="1" flipV="1">
            <a:off x="2093913" y="3238500"/>
            <a:ext cx="534988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7C9854-B41A-4256-BABC-075913996E51}"/>
              </a:ext>
            </a:extLst>
          </p:cNvPr>
          <p:cNvCxnSpPr/>
          <p:nvPr/>
        </p:nvCxnSpPr>
        <p:spPr>
          <a:xfrm rot="5400000" flipH="1" flipV="1">
            <a:off x="6476207" y="2437606"/>
            <a:ext cx="19812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F663C1-8AE5-4116-AB50-34FFD2BC94CE}"/>
              </a:ext>
            </a:extLst>
          </p:cNvPr>
          <p:cNvCxnSpPr/>
          <p:nvPr/>
        </p:nvCxnSpPr>
        <p:spPr>
          <a:xfrm rot="5400000" flipH="1" flipV="1">
            <a:off x="5106194" y="3047206"/>
            <a:ext cx="9144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1A8863-0431-4064-A7BE-89AF4663514B}"/>
              </a:ext>
            </a:extLst>
          </p:cNvPr>
          <p:cNvCxnSpPr/>
          <p:nvPr/>
        </p:nvCxnSpPr>
        <p:spPr>
          <a:xfrm>
            <a:off x="228600" y="3427413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9" name="Picture 2" descr="C:\Documents and Settings\Shaun Owens\Local Settings\Temporary Internet Files\Content.IE5\CZB7MS51\MCj04414240000[1].png">
            <a:extLst>
              <a:ext uri="{FF2B5EF4-FFF2-40B4-BE49-F238E27FC236}">
                <a16:creationId xmlns:a16="http://schemas.microsoft.com/office/drawing/2014/main" id="{BECB4E00-96A2-4489-9687-5771A2E2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Content Placeholder 3">
            <a:extLst>
              <a:ext uri="{FF2B5EF4-FFF2-40B4-BE49-F238E27FC236}">
                <a16:creationId xmlns:a16="http://schemas.microsoft.com/office/drawing/2014/main" id="{837DC248-F585-4192-B79B-DA805408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2057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Brazil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57%</a:t>
            </a:r>
          </a:p>
        </p:txBody>
      </p:sp>
      <p:sp>
        <p:nvSpPr>
          <p:cNvPr id="11281" name="Content Placeholder 3">
            <a:extLst>
              <a:ext uri="{FF2B5EF4-FFF2-40B4-BE49-F238E27FC236}">
                <a16:creationId xmlns:a16="http://schemas.microsoft.com/office/drawing/2014/main" id="{C55C1F06-ACEB-4BE7-97A6-B74916FF0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304800"/>
            <a:ext cx="3200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Canada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81%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haun Owens\Local Settings\Temporary Internet Files\Content.IE5\GLEV0HUV\MPj04387200000[1].jpg">
            <a:extLst>
              <a:ext uri="{FF2B5EF4-FFF2-40B4-BE49-F238E27FC236}">
                <a16:creationId xmlns:a16="http://schemas.microsoft.com/office/drawing/2014/main" id="{9B23E069-6C35-460E-8293-E4805F90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75F75B1F-E38C-40EE-97AB-8556950A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31267">
            <a:off x="-1260475" y="42545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Economic 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13316" name="Content Placeholder 3">
            <a:extLst>
              <a:ext uri="{FF2B5EF4-FFF2-40B4-BE49-F238E27FC236}">
                <a16:creationId xmlns:a16="http://schemas.microsoft.com/office/drawing/2014/main" id="{42854263-8526-41A1-8124-8A32829A1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5562600"/>
            <a:ext cx="2057400" cy="792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13317" name="Content Placeholder 3">
            <a:extLst>
              <a:ext uri="{FF2B5EF4-FFF2-40B4-BE49-F238E27FC236}">
                <a16:creationId xmlns:a16="http://schemas.microsoft.com/office/drawing/2014/main" id="{E1FAAD8C-7F52-4EE7-BED1-8B45121F9556}"/>
              </a:ext>
            </a:extLst>
          </p:cNvPr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400" b="1"/>
          </a:p>
        </p:txBody>
      </p:sp>
      <p:sp>
        <p:nvSpPr>
          <p:cNvPr id="13318" name="Content Placeholder 3">
            <a:extLst>
              <a:ext uri="{FF2B5EF4-FFF2-40B4-BE49-F238E27FC236}">
                <a16:creationId xmlns:a16="http://schemas.microsoft.com/office/drawing/2014/main" id="{8A62B8B2-1952-478B-AF97-336521CE196A}"/>
              </a:ext>
            </a:extLst>
          </p:cNvPr>
          <p:cNvSpPr txBox="1">
            <a:spLocks/>
          </p:cNvSpPr>
          <p:nvPr/>
        </p:nvSpPr>
        <p:spPr bwMode="auto">
          <a:xfrm>
            <a:off x="-152400" y="5608638"/>
            <a:ext cx="205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Pure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Command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A5966-2BCA-4C78-A115-25F5E204F3BD}"/>
              </a:ext>
            </a:extLst>
          </p:cNvPr>
          <p:cNvSpPr/>
          <p:nvPr/>
        </p:nvSpPr>
        <p:spPr>
          <a:xfrm>
            <a:off x="2743200" y="61208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0ABA9-06D4-4EF7-9034-741D0B29466A}"/>
              </a:ext>
            </a:extLst>
          </p:cNvPr>
          <p:cNvSpPr/>
          <p:nvPr/>
        </p:nvSpPr>
        <p:spPr>
          <a:xfrm>
            <a:off x="7785935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DCF53-9912-4250-ACA0-73F11F478FE2}"/>
              </a:ext>
            </a:extLst>
          </p:cNvPr>
          <p:cNvSpPr/>
          <p:nvPr/>
        </p:nvSpPr>
        <p:spPr>
          <a:xfrm>
            <a:off x="567201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A96765-420B-45DD-AAC2-FA3A53025262}"/>
              </a:ext>
            </a:extLst>
          </p:cNvPr>
          <p:cNvCxnSpPr/>
          <p:nvPr/>
        </p:nvCxnSpPr>
        <p:spPr>
          <a:xfrm rot="5400000" flipH="1" flipV="1">
            <a:off x="6552407" y="2437606"/>
            <a:ext cx="19812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D3ADB1-9E92-4475-B2BA-228619BB58CD}"/>
              </a:ext>
            </a:extLst>
          </p:cNvPr>
          <p:cNvCxnSpPr/>
          <p:nvPr/>
        </p:nvCxnSpPr>
        <p:spPr>
          <a:xfrm>
            <a:off x="228600" y="3427413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2" descr="C:\Documents and Settings\Shaun Owens\Local Settings\Temporary Internet Files\Content.IE5\CZB7MS51\MCj04414240000[1].png">
            <a:extLst>
              <a:ext uri="{FF2B5EF4-FFF2-40B4-BE49-F238E27FC236}">
                <a16:creationId xmlns:a16="http://schemas.microsoft.com/office/drawing/2014/main" id="{50C1589F-19FB-46E7-869D-AC078890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Content Placeholder 3">
            <a:extLst>
              <a:ext uri="{FF2B5EF4-FFF2-40B4-BE49-F238E27FC236}">
                <a16:creationId xmlns:a16="http://schemas.microsoft.com/office/drawing/2014/main" id="{71880AB2-A8B7-42C8-AE7B-DBD0F54FC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304800"/>
            <a:ext cx="3200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Australia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83%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SO Framework Document" ma:contentTypeID="0x010100CD1C0BDEA4C44EBFAA93A223E5121882007E85AE4213761D48A6C3660084415DDB" ma:contentTypeVersion="8" ma:contentTypeDescription="Use this content type for a Framework document from Georgia Standards" ma:contentTypeScope="" ma:versionID="4688229b49c9504cb3e64587dd731552">
  <xsd:schema xmlns:xsd="http://www.w3.org/2001/XMLSchema" xmlns:p="http://schemas.microsoft.com/office/2006/metadata/properties" xmlns:ns1="http://schemas.microsoft.com/sharepoint/v3" xmlns:ns2="964bb5f2-6342-4480-8fc2-6c4d0f9f2504" targetNamespace="http://schemas.microsoft.com/office/2006/metadata/properties" ma:root="true" ma:fieldsID="4e504374676c97d8d602040a636556c1" ns1:_="" ns2:_="">
    <xsd:import namespace="http://schemas.microsoft.com/sharepoint/v3"/>
    <xsd:import namespace="964bb5f2-6342-4480-8fc2-6c4d0f9f2504"/>
    <xsd:element name="properties">
      <xsd:complexType>
        <xsd:sequence>
          <xsd:element name="documentManagement">
            <xsd:complexType>
              <xsd:all>
                <xsd:element ref="ns1:GPS_Grade" minOccurs="0"/>
                <xsd:element ref="ns1:Subject_Parent" minOccurs="0"/>
                <xsd:element ref="ns1:Course_Child" minOccurs="0"/>
                <xsd:element ref="ns1:Level_Child" minOccurs="0"/>
                <xsd:element ref="ns2:TabIndent" minOccurs="0"/>
                <xsd:element ref="ns2:SortOrder" minOccurs="0"/>
                <xsd:element ref="ns2:Complimentary_x0020_Subject1" minOccurs="0"/>
                <xsd:element ref="ns2:Complimentary_x0020_Subject2" minOccurs="0"/>
                <xsd:element ref="ns1:Exclude From Search"/>
                <xsd:element ref="ns2:Text_x0020_Placehol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GPS_Grade" ma:index="8" nillable="true" ma:displayName="Grade" ma:internalName="GPS_Gra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K"/>
                    <xsd:enumeration value="1"/>
                    <xsd:enumeration value="2"/>
                    <xsd:enumeration value="3"/>
                    <xsd:enumeration value="4"/>
                    <xsd:enumeration value="5"/>
                    <xsd:enumeration value="6"/>
                    <xsd:enumeration value="6/7A"/>
                    <xsd:enumeration value="7"/>
                    <xsd:enumeration value="7B/8"/>
                    <xsd:enumeration value="8"/>
                    <xsd:enumeration value="9"/>
                    <xsd:enumeration value="10"/>
                    <xsd:enumeration value="11"/>
                    <xsd:enumeration value="12"/>
                  </xsd:restriction>
                </xsd:simpleType>
              </xsd:element>
            </xsd:sequence>
          </xsd:extension>
        </xsd:complexContent>
      </xsd:complexType>
    </xsd:element>
    <xsd:element name="Subject_Parent" ma:index="9" nillable="true" ma:displayName="Subject" ma:internalName="Subject_Parent" ma:readOnly="false">
      <xsd:simpleType>
        <xsd:restriction base="dms:Unknown"/>
      </xsd:simpleType>
    </xsd:element>
    <xsd:element name="Course_Child" ma:index="10" nillable="true" ma:displayName="Course" ma:internalName="Course_Child" ma:readOnly="false">
      <xsd:simpleType>
        <xsd:restriction base="dms:Unknown"/>
      </xsd:simpleType>
    </xsd:element>
    <xsd:element name="Level_Child" ma:index="11" nillable="true" ma:displayName="Level" ma:internalName="Level_Child" ma:readOnly="false">
      <xsd:simpleType>
        <xsd:restriction base="dms:Unknown"/>
      </xsd:simpleType>
    </xsd:element>
    <xsd:element name="Exclude From Search" ma:index="16" ma:displayName="Exclude From Search" ma:default="0" ma:internalName="Exclude_x0020_From_x0020_Search" ma:readOnly="fals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964bb5f2-6342-4480-8fc2-6c4d0f9f2504" elementFormDefault="qualified">
    <xsd:import namespace="http://schemas.microsoft.com/office/2006/documentManagement/types"/>
    <xsd:element name="TabIndent" ma:index="12" nillable="true" ma:displayName="TabIndent" ma:decimals="0" ma:default="0" ma:internalName="TabIndent">
      <xsd:simpleType>
        <xsd:restriction base="dms:Number"/>
      </xsd:simpleType>
    </xsd:element>
    <xsd:element name="SortOrder" ma:index="13" nillable="true" ma:displayName="SortOrder" ma:decimals="0" ma:default="0" ma:internalName="SortOrder">
      <xsd:simpleType>
        <xsd:restriction base="dms:Number"/>
      </xsd:simpleType>
    </xsd:element>
    <xsd:element name="Complimentary_x0020_Subject1" ma:index="14" nillable="true" ma:displayName="Complimentary Subject1" ma:internalName="Complimentary_x0020_Subject1">
      <xsd:simpleType>
        <xsd:restriction base="dms:Unknown"/>
      </xsd:simpleType>
    </xsd:element>
    <xsd:element name="Complimentary_x0020_Subject2" ma:index="15" nillable="true" ma:displayName="Complimentary Subject2" ma:internalName="Complimentary_x0020_Subject2">
      <xsd:simpleType>
        <xsd:restriction base="dms:Unknown"/>
      </xsd:simpleType>
    </xsd:element>
    <xsd:element name="Text_x0020_Placeholder" ma:index="17" nillable="true" ma:displayName="Text Placeholder" ma:default="0" ma:internalName="Text_x0020_Placehol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731E900-A68C-45A9-9091-64898C59DAD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0BAD157-401E-43BD-BB49-AFCEDFA7E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4bb5f2-6342-4480-8fc2-6c4d0f9f250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611</Words>
  <Application>Microsoft Office PowerPoint</Application>
  <PresentationFormat>On-screen Show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Economic Systems</vt:lpstr>
      <vt:lpstr>Oh Canada!</vt:lpstr>
      <vt:lpstr>Economic  Systems</vt:lpstr>
      <vt:lpstr>Economic  Systems</vt:lpstr>
      <vt:lpstr>Economic  Systems</vt:lpstr>
    </vt:vector>
  </TitlesOfParts>
  <Company>Georgia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(ppt)</dc:title>
  <dc:creator>GaDOE</dc:creator>
  <cp:lastModifiedBy>Calloway, Kenneth R</cp:lastModifiedBy>
  <cp:revision>25</cp:revision>
  <dcterms:created xsi:type="dcterms:W3CDTF">2008-12-02T06:53:58Z</dcterms:created>
  <dcterms:modified xsi:type="dcterms:W3CDTF">2020-12-08T19:01:26Z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vel_Child">
    <vt:lpwstr/>
  </property>
  <property fmtid="{D5CDD505-2E9C-101B-9397-08002B2CF9AE}" pid="3" name="SortOrder">
    <vt:lpwstr>15.0000000000000</vt:lpwstr>
  </property>
  <property fmtid="{D5CDD505-2E9C-101B-9397-08002B2CF9AE}" pid="4" name="Complimentary Subject1">
    <vt:lpwstr/>
  </property>
  <property fmtid="{D5CDD505-2E9C-101B-9397-08002B2CF9AE}" pid="5" name="Exclude From Search">
    <vt:lpwstr>0</vt:lpwstr>
  </property>
  <property fmtid="{D5CDD505-2E9C-101B-9397-08002B2CF9AE}" pid="6" name="Text Placeholder">
    <vt:lpwstr>0</vt:lpwstr>
  </property>
  <property fmtid="{D5CDD505-2E9C-101B-9397-08002B2CF9AE}" pid="7" name="Complimentary Subject2">
    <vt:lpwstr/>
  </property>
  <property fmtid="{D5CDD505-2E9C-101B-9397-08002B2CF9AE}" pid="8" name="GPS_Grade">
    <vt:lpwstr>;#6;#</vt:lpwstr>
  </property>
  <property fmtid="{D5CDD505-2E9C-101B-9397-08002B2CF9AE}" pid="9" name="Subject_Parent">
    <vt:lpwstr>Social Studies</vt:lpwstr>
  </property>
  <property fmtid="{D5CDD505-2E9C-101B-9397-08002B2CF9AE}" pid="10" name="Course_Child">
    <vt:lpwstr/>
  </property>
  <property fmtid="{D5CDD505-2E9C-101B-9397-08002B2CF9AE}" pid="11" name="ContentType">
    <vt:lpwstr>GSO Framework Document</vt:lpwstr>
  </property>
  <property fmtid="{D5CDD505-2E9C-101B-9397-08002B2CF9AE}" pid="12" name="TabIndent">
    <vt:lpwstr>2.00000000000000</vt:lpwstr>
  </property>
  <property fmtid="{D5CDD505-2E9C-101B-9397-08002B2CF9AE}" pid="13" name="MSIP_Label_0ee3c538-ec52-435f-ae58-017644bd9513_Enabled">
    <vt:lpwstr>True</vt:lpwstr>
  </property>
  <property fmtid="{D5CDD505-2E9C-101B-9397-08002B2CF9AE}" pid="14" name="MSIP_Label_0ee3c538-ec52-435f-ae58-017644bd9513_SiteId">
    <vt:lpwstr>0cdcb198-8169-4b70-ba9f-da7e3ba700c2</vt:lpwstr>
  </property>
  <property fmtid="{D5CDD505-2E9C-101B-9397-08002B2CF9AE}" pid="15" name="MSIP_Label_0ee3c538-ec52-435f-ae58-017644bd9513_Owner">
    <vt:lpwstr>calloway@fultonschools.org</vt:lpwstr>
  </property>
  <property fmtid="{D5CDD505-2E9C-101B-9397-08002B2CF9AE}" pid="16" name="MSIP_Label_0ee3c538-ec52-435f-ae58-017644bd9513_SetDate">
    <vt:lpwstr>2020-12-08T19:00:49.9916270Z</vt:lpwstr>
  </property>
  <property fmtid="{D5CDD505-2E9C-101B-9397-08002B2CF9AE}" pid="17" name="MSIP_Label_0ee3c538-ec52-435f-ae58-017644bd9513_Name">
    <vt:lpwstr>General</vt:lpwstr>
  </property>
  <property fmtid="{D5CDD505-2E9C-101B-9397-08002B2CF9AE}" pid="18" name="MSIP_Label_0ee3c538-ec52-435f-ae58-017644bd9513_Application">
    <vt:lpwstr>Microsoft Azure Information Protection</vt:lpwstr>
  </property>
  <property fmtid="{D5CDD505-2E9C-101B-9397-08002B2CF9AE}" pid="19" name="MSIP_Label_0ee3c538-ec52-435f-ae58-017644bd9513_Extended_MSFT_Method">
    <vt:lpwstr>Automatic</vt:lpwstr>
  </property>
  <property fmtid="{D5CDD505-2E9C-101B-9397-08002B2CF9AE}" pid="20" name="Sensitivity">
    <vt:lpwstr>General</vt:lpwstr>
  </property>
</Properties>
</file>