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8" r:id="rId23"/>
    <p:sldId id="282" r:id="rId24"/>
    <p:sldId id="279" r:id="rId25"/>
    <p:sldId id="277" r:id="rId26"/>
    <p:sldId id="280" r:id="rId27"/>
    <p:sldId id="283" r:id="rId28"/>
    <p:sldId id="284" r:id="rId29"/>
    <p:sldId id="285"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18" autoAdjust="0"/>
    <p:restoredTop sz="94660"/>
  </p:normalViewPr>
  <p:slideViewPr>
    <p:cSldViewPr snapToGrid="0">
      <p:cViewPr varScale="1">
        <p:scale>
          <a:sx n="74" d="100"/>
          <a:sy n="74" d="100"/>
        </p:scale>
        <p:origin x="4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02A8CC1-DD8E-4410-99F2-A925865F6CAC}" type="datetimeFigureOut">
              <a:rPr lang="en-US" smtClean="0"/>
              <a:t>10/22/2017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145145-8837-48A7-8ECF-0B16DDF7E6A1}" type="slidenum">
              <a:rPr lang="en-US" smtClean="0"/>
              <a:t>‹#›</a:t>
            </a:fld>
            <a:endParaRPr lang="en-US" dirty="0"/>
          </a:p>
        </p:txBody>
      </p:sp>
    </p:spTree>
    <p:extLst>
      <p:ext uri="{BB962C8B-B14F-4D97-AF65-F5344CB8AC3E}">
        <p14:creationId xmlns:p14="http://schemas.microsoft.com/office/powerpoint/2010/main" val="2332471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02A8CC1-DD8E-4410-99F2-A925865F6CAC}" type="datetimeFigureOut">
              <a:rPr lang="en-US" smtClean="0"/>
              <a:t>10/22/2017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145145-8837-48A7-8ECF-0B16DDF7E6A1}" type="slidenum">
              <a:rPr lang="en-US" smtClean="0"/>
              <a:t>‹#›</a:t>
            </a:fld>
            <a:endParaRPr lang="en-US" dirty="0"/>
          </a:p>
        </p:txBody>
      </p:sp>
    </p:spTree>
    <p:extLst>
      <p:ext uri="{BB962C8B-B14F-4D97-AF65-F5344CB8AC3E}">
        <p14:creationId xmlns:p14="http://schemas.microsoft.com/office/powerpoint/2010/main" val="1212816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02A8CC1-DD8E-4410-99F2-A925865F6CAC}" type="datetimeFigureOut">
              <a:rPr lang="en-US" smtClean="0"/>
              <a:t>10/22/2017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145145-8837-48A7-8ECF-0B16DDF7E6A1}"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9495103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02A8CC1-DD8E-4410-99F2-A925865F6CAC}" type="datetimeFigureOut">
              <a:rPr lang="en-US" smtClean="0"/>
              <a:t>10/22/2017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145145-8837-48A7-8ECF-0B16DDF7E6A1}" type="slidenum">
              <a:rPr lang="en-US" smtClean="0"/>
              <a:t>‹#›</a:t>
            </a:fld>
            <a:endParaRPr lang="en-US" dirty="0"/>
          </a:p>
        </p:txBody>
      </p:sp>
    </p:spTree>
    <p:extLst>
      <p:ext uri="{BB962C8B-B14F-4D97-AF65-F5344CB8AC3E}">
        <p14:creationId xmlns:p14="http://schemas.microsoft.com/office/powerpoint/2010/main" val="10366046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02A8CC1-DD8E-4410-99F2-A925865F6CAC}" type="datetimeFigureOut">
              <a:rPr lang="en-US" smtClean="0"/>
              <a:t>10/22/2017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145145-8837-48A7-8ECF-0B16DDF7E6A1}"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101112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02A8CC1-DD8E-4410-99F2-A925865F6CAC}" type="datetimeFigureOut">
              <a:rPr lang="en-US" smtClean="0"/>
              <a:t>10/22/2017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145145-8837-48A7-8ECF-0B16DDF7E6A1}" type="slidenum">
              <a:rPr lang="en-US" smtClean="0"/>
              <a:t>‹#›</a:t>
            </a:fld>
            <a:endParaRPr lang="en-US" dirty="0"/>
          </a:p>
        </p:txBody>
      </p:sp>
    </p:spTree>
    <p:extLst>
      <p:ext uri="{BB962C8B-B14F-4D97-AF65-F5344CB8AC3E}">
        <p14:creationId xmlns:p14="http://schemas.microsoft.com/office/powerpoint/2010/main" val="5299902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2A8CC1-DD8E-4410-99F2-A925865F6CAC}" type="datetimeFigureOut">
              <a:rPr lang="en-US" smtClean="0"/>
              <a:t>10/22/2017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145145-8837-48A7-8ECF-0B16DDF7E6A1}" type="slidenum">
              <a:rPr lang="en-US" smtClean="0"/>
              <a:t>‹#›</a:t>
            </a:fld>
            <a:endParaRPr lang="en-US" dirty="0"/>
          </a:p>
        </p:txBody>
      </p:sp>
    </p:spTree>
    <p:extLst>
      <p:ext uri="{BB962C8B-B14F-4D97-AF65-F5344CB8AC3E}">
        <p14:creationId xmlns:p14="http://schemas.microsoft.com/office/powerpoint/2010/main" val="41455973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2A8CC1-DD8E-4410-99F2-A925865F6CAC}" type="datetimeFigureOut">
              <a:rPr lang="en-US" smtClean="0"/>
              <a:t>10/22/2017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145145-8837-48A7-8ECF-0B16DDF7E6A1}" type="slidenum">
              <a:rPr lang="en-US" smtClean="0"/>
              <a:t>‹#›</a:t>
            </a:fld>
            <a:endParaRPr lang="en-US" dirty="0"/>
          </a:p>
        </p:txBody>
      </p:sp>
    </p:spTree>
    <p:extLst>
      <p:ext uri="{BB962C8B-B14F-4D97-AF65-F5344CB8AC3E}">
        <p14:creationId xmlns:p14="http://schemas.microsoft.com/office/powerpoint/2010/main" val="3061626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2A8CC1-DD8E-4410-99F2-A925865F6CAC}" type="datetimeFigureOut">
              <a:rPr lang="en-US" smtClean="0"/>
              <a:t>10/22/2017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145145-8837-48A7-8ECF-0B16DDF7E6A1}" type="slidenum">
              <a:rPr lang="en-US" smtClean="0"/>
              <a:t>‹#›</a:t>
            </a:fld>
            <a:endParaRPr lang="en-US" dirty="0"/>
          </a:p>
        </p:txBody>
      </p:sp>
    </p:spTree>
    <p:extLst>
      <p:ext uri="{BB962C8B-B14F-4D97-AF65-F5344CB8AC3E}">
        <p14:creationId xmlns:p14="http://schemas.microsoft.com/office/powerpoint/2010/main" val="3797379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02A8CC1-DD8E-4410-99F2-A925865F6CAC}" type="datetimeFigureOut">
              <a:rPr lang="en-US" smtClean="0"/>
              <a:t>10/22/2017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145145-8837-48A7-8ECF-0B16DDF7E6A1}" type="slidenum">
              <a:rPr lang="en-US" smtClean="0"/>
              <a:t>‹#›</a:t>
            </a:fld>
            <a:endParaRPr lang="en-US" dirty="0"/>
          </a:p>
        </p:txBody>
      </p:sp>
    </p:spTree>
    <p:extLst>
      <p:ext uri="{BB962C8B-B14F-4D97-AF65-F5344CB8AC3E}">
        <p14:creationId xmlns:p14="http://schemas.microsoft.com/office/powerpoint/2010/main" val="1960792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02A8CC1-DD8E-4410-99F2-A925865F6CAC}" type="datetimeFigureOut">
              <a:rPr lang="en-US" smtClean="0"/>
              <a:t>10/22/2017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F145145-8837-48A7-8ECF-0B16DDF7E6A1}" type="slidenum">
              <a:rPr lang="en-US" smtClean="0"/>
              <a:t>‹#›</a:t>
            </a:fld>
            <a:endParaRPr lang="en-US" dirty="0"/>
          </a:p>
        </p:txBody>
      </p:sp>
    </p:spTree>
    <p:extLst>
      <p:ext uri="{BB962C8B-B14F-4D97-AF65-F5344CB8AC3E}">
        <p14:creationId xmlns:p14="http://schemas.microsoft.com/office/powerpoint/2010/main" val="1553884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02A8CC1-DD8E-4410-99F2-A925865F6CAC}" type="datetimeFigureOut">
              <a:rPr lang="en-US" smtClean="0"/>
              <a:t>10/22/2017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F145145-8837-48A7-8ECF-0B16DDF7E6A1}" type="slidenum">
              <a:rPr lang="en-US" smtClean="0"/>
              <a:t>‹#›</a:t>
            </a:fld>
            <a:endParaRPr lang="en-US" dirty="0"/>
          </a:p>
        </p:txBody>
      </p:sp>
    </p:spTree>
    <p:extLst>
      <p:ext uri="{BB962C8B-B14F-4D97-AF65-F5344CB8AC3E}">
        <p14:creationId xmlns:p14="http://schemas.microsoft.com/office/powerpoint/2010/main" val="1377998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02A8CC1-DD8E-4410-99F2-A925865F6CAC}" type="datetimeFigureOut">
              <a:rPr lang="en-US" smtClean="0"/>
              <a:t>10/22/2017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F145145-8837-48A7-8ECF-0B16DDF7E6A1}" type="slidenum">
              <a:rPr lang="en-US" smtClean="0"/>
              <a:t>‹#›</a:t>
            </a:fld>
            <a:endParaRPr lang="en-US" dirty="0"/>
          </a:p>
        </p:txBody>
      </p:sp>
    </p:spTree>
    <p:extLst>
      <p:ext uri="{BB962C8B-B14F-4D97-AF65-F5344CB8AC3E}">
        <p14:creationId xmlns:p14="http://schemas.microsoft.com/office/powerpoint/2010/main" val="2474250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2A8CC1-DD8E-4410-99F2-A925865F6CAC}" type="datetimeFigureOut">
              <a:rPr lang="en-US" smtClean="0"/>
              <a:t>10/22/2017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F145145-8837-48A7-8ECF-0B16DDF7E6A1}" type="slidenum">
              <a:rPr lang="en-US" smtClean="0"/>
              <a:t>‹#›</a:t>
            </a:fld>
            <a:endParaRPr lang="en-US" dirty="0"/>
          </a:p>
        </p:txBody>
      </p:sp>
    </p:spTree>
    <p:extLst>
      <p:ext uri="{BB962C8B-B14F-4D97-AF65-F5344CB8AC3E}">
        <p14:creationId xmlns:p14="http://schemas.microsoft.com/office/powerpoint/2010/main" val="1728526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02A8CC1-DD8E-4410-99F2-A925865F6CAC}" type="datetimeFigureOut">
              <a:rPr lang="en-US" smtClean="0"/>
              <a:t>10/22/2017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F145145-8837-48A7-8ECF-0B16DDF7E6A1}" type="slidenum">
              <a:rPr lang="en-US" smtClean="0"/>
              <a:t>‹#›</a:t>
            </a:fld>
            <a:endParaRPr lang="en-US" dirty="0"/>
          </a:p>
        </p:txBody>
      </p:sp>
    </p:spTree>
    <p:extLst>
      <p:ext uri="{BB962C8B-B14F-4D97-AF65-F5344CB8AC3E}">
        <p14:creationId xmlns:p14="http://schemas.microsoft.com/office/powerpoint/2010/main" val="3191013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02A8CC1-DD8E-4410-99F2-A925865F6CAC}" type="datetimeFigureOut">
              <a:rPr lang="en-US" smtClean="0"/>
              <a:t>10/22/2017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F145145-8837-48A7-8ECF-0B16DDF7E6A1}" type="slidenum">
              <a:rPr lang="en-US" smtClean="0"/>
              <a:t>‹#›</a:t>
            </a:fld>
            <a:endParaRPr lang="en-US" dirty="0"/>
          </a:p>
        </p:txBody>
      </p:sp>
    </p:spTree>
    <p:extLst>
      <p:ext uri="{BB962C8B-B14F-4D97-AF65-F5344CB8AC3E}">
        <p14:creationId xmlns:p14="http://schemas.microsoft.com/office/powerpoint/2010/main" val="3442554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02A8CC1-DD8E-4410-99F2-A925865F6CAC}" type="datetimeFigureOut">
              <a:rPr lang="en-US" smtClean="0"/>
              <a:t>10/22/2017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F145145-8837-48A7-8ECF-0B16DDF7E6A1}" type="slidenum">
              <a:rPr lang="en-US" smtClean="0"/>
              <a:t>‹#›</a:t>
            </a:fld>
            <a:endParaRPr lang="en-US" dirty="0"/>
          </a:p>
        </p:txBody>
      </p:sp>
    </p:spTree>
    <p:extLst>
      <p:ext uri="{BB962C8B-B14F-4D97-AF65-F5344CB8AC3E}">
        <p14:creationId xmlns:p14="http://schemas.microsoft.com/office/powerpoint/2010/main" val="371980931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Study guide</a:t>
            </a:r>
          </a:p>
        </p:txBody>
      </p:sp>
      <p:sp>
        <p:nvSpPr>
          <p:cNvPr id="3" name="Subtitle 2"/>
          <p:cNvSpPr>
            <a:spLocks noGrp="1"/>
          </p:cNvSpPr>
          <p:nvPr>
            <p:ph type="subTitle" idx="1"/>
          </p:nvPr>
        </p:nvSpPr>
        <p:spPr/>
        <p:txBody>
          <a:bodyPr/>
          <a:lstStyle/>
          <a:p>
            <a:r>
              <a:rPr lang="en-US" dirty="0"/>
              <a:t>By: Osvaldo desantos</a:t>
            </a:r>
          </a:p>
        </p:txBody>
      </p:sp>
    </p:spTree>
    <p:extLst>
      <p:ext uri="{BB962C8B-B14F-4D97-AF65-F5344CB8AC3E}">
        <p14:creationId xmlns:p14="http://schemas.microsoft.com/office/powerpoint/2010/main" val="4942839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9.	What are the three basic questions that all economic systems have to answer?</a:t>
            </a:r>
          </a:p>
        </p:txBody>
      </p:sp>
      <p:sp>
        <p:nvSpPr>
          <p:cNvPr id="3" name="Content Placeholder 2"/>
          <p:cNvSpPr>
            <a:spLocks noGrp="1"/>
          </p:cNvSpPr>
          <p:nvPr>
            <p:ph idx="1"/>
          </p:nvPr>
        </p:nvSpPr>
        <p:spPr>
          <a:xfrm>
            <a:off x="677334" y="2160589"/>
            <a:ext cx="8981016" cy="3880773"/>
          </a:xfrm>
        </p:spPr>
        <p:txBody>
          <a:bodyPr>
            <a:normAutofit lnSpcReduction="10000"/>
          </a:bodyPr>
          <a:lstStyle/>
          <a:p>
            <a:r>
              <a:rPr lang="en-US" sz="4800" dirty="0"/>
              <a:t>The three basic questions that are commonly asked are:</a:t>
            </a:r>
          </a:p>
          <a:p>
            <a:pPr marL="914400" indent="-914400">
              <a:buFont typeface="+mj-lt"/>
              <a:buAutoNum type="arabicPeriod"/>
            </a:pPr>
            <a:r>
              <a:rPr lang="en-US" sz="4800" dirty="0"/>
              <a:t>What to produce?</a:t>
            </a:r>
          </a:p>
          <a:p>
            <a:pPr marL="914400" indent="-914400">
              <a:buFont typeface="+mj-lt"/>
              <a:buAutoNum type="arabicPeriod"/>
            </a:pPr>
            <a:r>
              <a:rPr lang="en-US" sz="4800" dirty="0"/>
              <a:t>How to produce?</a:t>
            </a:r>
          </a:p>
          <a:p>
            <a:pPr marL="914400" indent="-914400">
              <a:buFont typeface="+mj-lt"/>
              <a:buAutoNum type="arabicPeriod"/>
            </a:pPr>
            <a:r>
              <a:rPr lang="en-US" sz="4800" dirty="0"/>
              <a:t>For whom to produce?</a:t>
            </a:r>
          </a:p>
        </p:txBody>
      </p:sp>
    </p:spTree>
    <p:extLst>
      <p:ext uri="{BB962C8B-B14F-4D97-AF65-F5344CB8AC3E}">
        <p14:creationId xmlns:p14="http://schemas.microsoft.com/office/powerpoint/2010/main" val="21460522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10.What is a traditional economy?</a:t>
            </a:r>
          </a:p>
        </p:txBody>
      </p:sp>
      <p:sp>
        <p:nvSpPr>
          <p:cNvPr id="3" name="Content Placeholder 2"/>
          <p:cNvSpPr>
            <a:spLocks noGrp="1"/>
          </p:cNvSpPr>
          <p:nvPr>
            <p:ph idx="1"/>
          </p:nvPr>
        </p:nvSpPr>
        <p:spPr/>
        <p:txBody>
          <a:bodyPr>
            <a:normAutofit fontScale="55000" lnSpcReduction="20000"/>
          </a:bodyPr>
          <a:lstStyle/>
          <a:p>
            <a:r>
              <a:rPr lang="en-US" sz="6600" dirty="0"/>
              <a:t>Traditional economy is an original economic system in which traditions, customs, and beliefs help shape the goods and the services the economy produces, as well as the rules and manner of their distribution. Countries that use this type of economic system are often rural and farm-based</a:t>
            </a:r>
            <a:r>
              <a:rPr lang="en-US" dirty="0"/>
              <a:t>.</a:t>
            </a:r>
          </a:p>
        </p:txBody>
      </p:sp>
    </p:spTree>
    <p:extLst>
      <p:ext uri="{BB962C8B-B14F-4D97-AF65-F5344CB8AC3E}">
        <p14:creationId xmlns:p14="http://schemas.microsoft.com/office/powerpoint/2010/main" val="6627333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11.What is a pure market economy?</a:t>
            </a:r>
          </a:p>
        </p:txBody>
      </p:sp>
      <p:sp>
        <p:nvSpPr>
          <p:cNvPr id="3" name="Content Placeholder 2"/>
          <p:cNvSpPr>
            <a:spLocks noGrp="1"/>
          </p:cNvSpPr>
          <p:nvPr>
            <p:ph idx="1"/>
          </p:nvPr>
        </p:nvSpPr>
        <p:spPr/>
        <p:txBody>
          <a:bodyPr>
            <a:normAutofit/>
          </a:bodyPr>
          <a:lstStyle/>
          <a:p>
            <a:r>
              <a:rPr lang="en-US" sz="3200" dirty="0"/>
              <a:t>Free market is a system in which the prices for goods and services are determined by the open market and consumers, in which the laws and forces of supply and demand are free from any intervention by a government, price-setting monopoly, or other authority.</a:t>
            </a:r>
          </a:p>
        </p:txBody>
      </p:sp>
    </p:spTree>
    <p:extLst>
      <p:ext uri="{BB962C8B-B14F-4D97-AF65-F5344CB8AC3E}">
        <p14:creationId xmlns:p14="http://schemas.microsoft.com/office/powerpoint/2010/main" val="7420533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12.What is a pure command economy?</a:t>
            </a:r>
          </a:p>
        </p:txBody>
      </p:sp>
      <p:sp>
        <p:nvSpPr>
          <p:cNvPr id="3" name="Content Placeholder 2"/>
          <p:cNvSpPr>
            <a:spLocks noGrp="1"/>
          </p:cNvSpPr>
          <p:nvPr>
            <p:ph idx="1"/>
          </p:nvPr>
        </p:nvSpPr>
        <p:spPr/>
        <p:txBody>
          <a:bodyPr>
            <a:normAutofit/>
          </a:bodyPr>
          <a:lstStyle/>
          <a:p>
            <a:r>
              <a:rPr lang="en-US" sz="3600" dirty="0"/>
              <a:t>Command economy is a system where the government, rather than the free market, determines what goods should be produced, how much should be produced and the price at which the goods are offered for sale.</a:t>
            </a:r>
          </a:p>
        </p:txBody>
      </p:sp>
    </p:spTree>
    <p:extLst>
      <p:ext uri="{BB962C8B-B14F-4D97-AF65-F5344CB8AC3E}">
        <p14:creationId xmlns:p14="http://schemas.microsoft.com/office/powerpoint/2010/main" val="25638577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13.What is a type of economic system do most Latin American countries have ?</a:t>
            </a:r>
          </a:p>
        </p:txBody>
      </p:sp>
      <p:sp>
        <p:nvSpPr>
          <p:cNvPr id="3" name="Content Placeholder 2"/>
          <p:cNvSpPr>
            <a:spLocks noGrp="1"/>
          </p:cNvSpPr>
          <p:nvPr>
            <p:ph idx="1"/>
          </p:nvPr>
        </p:nvSpPr>
        <p:spPr/>
        <p:txBody>
          <a:bodyPr>
            <a:noAutofit/>
          </a:bodyPr>
          <a:lstStyle/>
          <a:p>
            <a:pPr>
              <a:buFont typeface="Wingdings" panose="05000000000000000000" pitchFamily="2" charset="2"/>
              <a:buChar char="Ø"/>
            </a:pPr>
            <a:r>
              <a:rPr lang="en-US" sz="4400" dirty="0"/>
              <a:t>Traditional </a:t>
            </a:r>
          </a:p>
          <a:p>
            <a:pPr>
              <a:buFont typeface="Wingdings" panose="05000000000000000000" pitchFamily="2" charset="2"/>
              <a:buChar char="Ø"/>
            </a:pPr>
            <a:r>
              <a:rPr lang="en-US" sz="4400" dirty="0"/>
              <a:t>Common </a:t>
            </a:r>
          </a:p>
          <a:p>
            <a:pPr>
              <a:buFont typeface="Wingdings" panose="05000000000000000000" pitchFamily="2" charset="2"/>
              <a:buChar char="Ø"/>
            </a:pPr>
            <a:r>
              <a:rPr lang="en-US" sz="4400" dirty="0"/>
              <a:t>Market</a:t>
            </a:r>
          </a:p>
          <a:p>
            <a:pPr>
              <a:buFont typeface="Wingdings" panose="05000000000000000000" pitchFamily="2" charset="2"/>
              <a:buChar char="Ø"/>
            </a:pPr>
            <a:r>
              <a:rPr lang="en-US" sz="4400" dirty="0"/>
              <a:t>Mixed</a:t>
            </a:r>
          </a:p>
        </p:txBody>
      </p:sp>
    </p:spTree>
    <p:extLst>
      <p:ext uri="{BB962C8B-B14F-4D97-AF65-F5344CB8AC3E}">
        <p14:creationId xmlns:p14="http://schemas.microsoft.com/office/powerpoint/2010/main" val="32043856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a:t> 14.	Where are Brazil, Cuba, and Mexico located on the economic continuum? </a:t>
            </a:r>
          </a:p>
        </p:txBody>
      </p:sp>
      <p:sp>
        <p:nvSpPr>
          <p:cNvPr id="3" name="Content Placeholder 2"/>
          <p:cNvSpPr>
            <a:spLocks noGrp="1"/>
          </p:cNvSpPr>
          <p:nvPr>
            <p:ph idx="1"/>
          </p:nvPr>
        </p:nvSpPr>
        <p:spPr/>
        <p:txBody>
          <a:bodyPr>
            <a:normAutofit/>
          </a:bodyPr>
          <a:lstStyle/>
          <a:p>
            <a:r>
              <a:rPr lang="en-US" sz="3600" dirty="0"/>
              <a:t>Government - Presidential democracy and dictatorship.</a:t>
            </a:r>
          </a:p>
          <a:p>
            <a:r>
              <a:rPr lang="en-US" sz="3600" dirty="0"/>
              <a:t>Economic Systems - Traditional, command, and market.</a:t>
            </a:r>
          </a:p>
        </p:txBody>
      </p:sp>
    </p:spTree>
    <p:extLst>
      <p:ext uri="{BB962C8B-B14F-4D97-AF65-F5344CB8AC3E}">
        <p14:creationId xmlns:p14="http://schemas.microsoft.com/office/powerpoint/2010/main" val="31983018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t>15. Define GDP?</a:t>
            </a:r>
          </a:p>
        </p:txBody>
      </p:sp>
      <p:sp>
        <p:nvSpPr>
          <p:cNvPr id="3" name="Content Placeholder 2"/>
          <p:cNvSpPr>
            <a:spLocks noGrp="1"/>
          </p:cNvSpPr>
          <p:nvPr>
            <p:ph idx="1"/>
          </p:nvPr>
        </p:nvSpPr>
        <p:spPr/>
        <p:txBody>
          <a:bodyPr>
            <a:normAutofit/>
          </a:bodyPr>
          <a:lstStyle/>
          <a:p>
            <a:r>
              <a:rPr lang="en-US" sz="5400" dirty="0"/>
              <a:t>Gross Domestic Product.</a:t>
            </a:r>
          </a:p>
        </p:txBody>
      </p:sp>
    </p:spTree>
    <p:extLst>
      <p:ext uri="{BB962C8B-B14F-4D97-AF65-F5344CB8AC3E}">
        <p14:creationId xmlns:p14="http://schemas.microsoft.com/office/powerpoint/2010/main" val="21286077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16.	Define human capital?</a:t>
            </a:r>
          </a:p>
        </p:txBody>
      </p:sp>
      <p:sp>
        <p:nvSpPr>
          <p:cNvPr id="3" name="Content Placeholder 2"/>
          <p:cNvSpPr>
            <a:spLocks noGrp="1"/>
          </p:cNvSpPr>
          <p:nvPr>
            <p:ph idx="1"/>
          </p:nvPr>
        </p:nvSpPr>
        <p:spPr>
          <a:xfrm>
            <a:off x="530377" y="1572760"/>
            <a:ext cx="8596668" cy="3880773"/>
          </a:xfrm>
        </p:spPr>
        <p:txBody>
          <a:bodyPr>
            <a:noAutofit/>
          </a:bodyPr>
          <a:lstStyle/>
          <a:p>
            <a:r>
              <a:rPr lang="en-US" sz="3600" dirty="0"/>
              <a:t>Human capital is a term popularized by Gary Becker, an economist from the University of Chicago, and Jacob Mincer that refers to the stock of knowledge, habits, social and personality attributes, including creativity, embodied in the ability to perform labor so as to produce economic value.</a:t>
            </a:r>
          </a:p>
        </p:txBody>
      </p:sp>
    </p:spTree>
    <p:extLst>
      <p:ext uri="{BB962C8B-B14F-4D97-AF65-F5344CB8AC3E}">
        <p14:creationId xmlns:p14="http://schemas.microsoft.com/office/powerpoint/2010/main" val="6141506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17.	Name two things that influence human capital.</a:t>
            </a:r>
          </a:p>
        </p:txBody>
      </p:sp>
      <p:sp>
        <p:nvSpPr>
          <p:cNvPr id="5" name="Content Placeholder 4"/>
          <p:cNvSpPr>
            <a:spLocks noGrp="1"/>
          </p:cNvSpPr>
          <p:nvPr>
            <p:ph idx="1"/>
          </p:nvPr>
        </p:nvSpPr>
        <p:spPr/>
        <p:txBody>
          <a:bodyPr>
            <a:normAutofit/>
          </a:bodyPr>
          <a:lstStyle/>
          <a:p>
            <a:r>
              <a:rPr lang="en-US" sz="2400" dirty="0"/>
              <a:t>A country’s literacy impact human capital. The percent of the population over 15 that can read/write.</a:t>
            </a:r>
          </a:p>
          <a:p>
            <a:r>
              <a:rPr lang="en-US" sz="2400" dirty="0"/>
              <a:t>Human capital includes education,training,skills,and healthcare of the workers and the value that they bring to the country’s economy. Examples-computers/reading/writing/math skills, talent in music/sports/acting, ability to follow directions, ability to serve as a group leader and cooperate with group members.</a:t>
            </a:r>
          </a:p>
        </p:txBody>
      </p:sp>
    </p:spTree>
    <p:extLst>
      <p:ext uri="{BB962C8B-B14F-4D97-AF65-F5344CB8AC3E}">
        <p14:creationId xmlns:p14="http://schemas.microsoft.com/office/powerpoint/2010/main" val="26640539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18.	Define capital goods.</a:t>
            </a:r>
          </a:p>
        </p:txBody>
      </p:sp>
      <p:sp>
        <p:nvSpPr>
          <p:cNvPr id="3" name="Content Placeholder 2"/>
          <p:cNvSpPr>
            <a:spLocks noGrp="1"/>
          </p:cNvSpPr>
          <p:nvPr>
            <p:ph idx="1"/>
          </p:nvPr>
        </p:nvSpPr>
        <p:spPr/>
        <p:txBody>
          <a:bodyPr>
            <a:normAutofit fontScale="92500" lnSpcReduction="20000"/>
          </a:bodyPr>
          <a:lstStyle/>
          <a:p>
            <a:r>
              <a:rPr lang="en-US" sz="6600" dirty="0"/>
              <a:t>Capital goods mean that are used in producing other goods, rather than being bought by consumers. </a:t>
            </a:r>
          </a:p>
        </p:txBody>
      </p:sp>
    </p:spTree>
    <p:extLst>
      <p:ext uri="{BB962C8B-B14F-4D97-AF65-F5344CB8AC3E}">
        <p14:creationId xmlns:p14="http://schemas.microsoft.com/office/powerpoint/2010/main" val="25278661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600" dirty="0"/>
              <a:t>1</a:t>
            </a:r>
            <a:r>
              <a:rPr lang="en-US" sz="7200" dirty="0"/>
              <a:t>. Define unitary</a:t>
            </a:r>
          </a:p>
        </p:txBody>
      </p:sp>
      <p:sp>
        <p:nvSpPr>
          <p:cNvPr id="3" name="Content Placeholder 2"/>
          <p:cNvSpPr>
            <a:spLocks noGrp="1"/>
          </p:cNvSpPr>
          <p:nvPr>
            <p:ph idx="1"/>
          </p:nvPr>
        </p:nvSpPr>
        <p:spPr/>
        <p:txBody>
          <a:bodyPr>
            <a:normAutofit fontScale="85000" lnSpcReduction="10000"/>
          </a:bodyPr>
          <a:lstStyle/>
          <a:p>
            <a:r>
              <a:rPr lang="en-US" sz="8800" dirty="0"/>
              <a:t>Unitary means forming a single or uniform entity.</a:t>
            </a:r>
          </a:p>
        </p:txBody>
      </p:sp>
    </p:spTree>
    <p:extLst>
      <p:ext uri="{BB962C8B-B14F-4D97-AF65-F5344CB8AC3E}">
        <p14:creationId xmlns:p14="http://schemas.microsoft.com/office/powerpoint/2010/main" val="25287500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19.	Define Entrepreneur.</a:t>
            </a:r>
          </a:p>
        </p:txBody>
      </p:sp>
      <p:sp>
        <p:nvSpPr>
          <p:cNvPr id="3" name="Content Placeholder 2"/>
          <p:cNvSpPr>
            <a:spLocks noGrp="1"/>
          </p:cNvSpPr>
          <p:nvPr>
            <p:ph idx="1"/>
          </p:nvPr>
        </p:nvSpPr>
        <p:spPr>
          <a:xfrm>
            <a:off x="571199" y="1809524"/>
            <a:ext cx="8596668" cy="3880773"/>
          </a:xfrm>
        </p:spPr>
        <p:txBody>
          <a:bodyPr>
            <a:noAutofit/>
          </a:bodyPr>
          <a:lstStyle/>
          <a:p>
            <a:r>
              <a:rPr lang="en-US" sz="4800" dirty="0"/>
              <a:t>Entrepreneur means a person who organizes and operates a business or businesses, taking on greater than normal financial risks in order to do so.</a:t>
            </a:r>
          </a:p>
        </p:txBody>
      </p:sp>
    </p:spTree>
    <p:extLst>
      <p:ext uri="{BB962C8B-B14F-4D97-AF65-F5344CB8AC3E}">
        <p14:creationId xmlns:p14="http://schemas.microsoft.com/office/powerpoint/2010/main" val="15828398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20.	Explain the connection between natural resources and a country’s wealth.</a:t>
            </a:r>
          </a:p>
        </p:txBody>
      </p:sp>
      <p:sp>
        <p:nvSpPr>
          <p:cNvPr id="3" name="Content Placeholder 2"/>
          <p:cNvSpPr>
            <a:spLocks noGrp="1"/>
          </p:cNvSpPr>
          <p:nvPr>
            <p:ph idx="1"/>
          </p:nvPr>
        </p:nvSpPr>
        <p:spPr/>
        <p:txBody>
          <a:bodyPr>
            <a:normAutofit/>
          </a:bodyPr>
          <a:lstStyle/>
          <a:p>
            <a:r>
              <a:rPr lang="en-US" sz="4000" dirty="0"/>
              <a:t>Natural resources are when you have stuff that are important for example you need money, food and etc.</a:t>
            </a:r>
          </a:p>
        </p:txBody>
      </p:sp>
    </p:spTree>
    <p:extLst>
      <p:ext uri="{BB962C8B-B14F-4D97-AF65-F5344CB8AC3E}">
        <p14:creationId xmlns:p14="http://schemas.microsoft.com/office/powerpoint/2010/main" val="19399772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21.	Explain how specialization encourages trade between countries.</a:t>
            </a:r>
          </a:p>
        </p:txBody>
      </p:sp>
      <p:sp>
        <p:nvSpPr>
          <p:cNvPr id="3" name="Content Placeholder 2"/>
          <p:cNvSpPr>
            <a:spLocks noGrp="1"/>
          </p:cNvSpPr>
          <p:nvPr>
            <p:ph idx="1"/>
          </p:nvPr>
        </p:nvSpPr>
        <p:spPr/>
        <p:txBody>
          <a:bodyPr>
            <a:normAutofit fontScale="92500" lnSpcReduction="20000"/>
          </a:bodyPr>
          <a:lstStyle/>
          <a:p>
            <a:pPr marL="0" indent="0">
              <a:buNone/>
            </a:pPr>
            <a:r>
              <a:rPr lang="en-US" sz="5400" dirty="0"/>
              <a:t>If a country produces the goods they can make most efficiently, that country can trade them for goods made from other that cannot be produced locally.</a:t>
            </a:r>
          </a:p>
        </p:txBody>
      </p:sp>
    </p:spTree>
    <p:extLst>
      <p:ext uri="{BB962C8B-B14F-4D97-AF65-F5344CB8AC3E}">
        <p14:creationId xmlns:p14="http://schemas.microsoft.com/office/powerpoint/2010/main" val="32480074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22.	Define tariff</a:t>
            </a:r>
          </a:p>
        </p:txBody>
      </p:sp>
      <p:sp>
        <p:nvSpPr>
          <p:cNvPr id="3" name="Content Placeholder 2"/>
          <p:cNvSpPr>
            <a:spLocks noGrp="1"/>
          </p:cNvSpPr>
          <p:nvPr>
            <p:ph idx="1"/>
          </p:nvPr>
        </p:nvSpPr>
        <p:spPr/>
        <p:txBody>
          <a:bodyPr/>
          <a:lstStyle/>
          <a:p>
            <a:r>
              <a:rPr lang="en-US" sz="4800" dirty="0"/>
              <a:t>Tariffs are used to restrict trade, as they increase the price of imported goods and services, making them more expensive to consumers</a:t>
            </a:r>
            <a:r>
              <a:rPr lang="en-US" dirty="0"/>
              <a:t>. </a:t>
            </a:r>
          </a:p>
        </p:txBody>
      </p:sp>
    </p:spTree>
    <p:extLst>
      <p:ext uri="{BB962C8B-B14F-4D97-AF65-F5344CB8AC3E}">
        <p14:creationId xmlns:p14="http://schemas.microsoft.com/office/powerpoint/2010/main" val="15759597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23.	Define embargo.</a:t>
            </a:r>
          </a:p>
        </p:txBody>
      </p:sp>
      <p:sp>
        <p:nvSpPr>
          <p:cNvPr id="3" name="Content Placeholder 2"/>
          <p:cNvSpPr>
            <a:spLocks noGrp="1"/>
          </p:cNvSpPr>
          <p:nvPr>
            <p:ph idx="1"/>
          </p:nvPr>
        </p:nvSpPr>
        <p:spPr/>
        <p:txBody>
          <a:bodyPr>
            <a:normAutofit fontScale="85000" lnSpcReduction="20000"/>
          </a:bodyPr>
          <a:lstStyle/>
          <a:p>
            <a:r>
              <a:rPr lang="en-US" sz="6600" dirty="0"/>
              <a:t>an order of a government prohibiting the movement of merchant ships into or out of its ports.</a:t>
            </a:r>
          </a:p>
        </p:txBody>
      </p:sp>
    </p:spTree>
    <p:extLst>
      <p:ext uri="{BB962C8B-B14F-4D97-AF65-F5344CB8AC3E}">
        <p14:creationId xmlns:p14="http://schemas.microsoft.com/office/powerpoint/2010/main" val="153077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24.Define quota</a:t>
            </a:r>
          </a:p>
        </p:txBody>
      </p:sp>
      <p:sp>
        <p:nvSpPr>
          <p:cNvPr id="3" name="Content Placeholder 2"/>
          <p:cNvSpPr>
            <a:spLocks noGrp="1"/>
          </p:cNvSpPr>
          <p:nvPr>
            <p:ph idx="1"/>
          </p:nvPr>
        </p:nvSpPr>
        <p:spPr/>
        <p:txBody>
          <a:bodyPr>
            <a:noAutofit/>
          </a:bodyPr>
          <a:lstStyle/>
          <a:p>
            <a:r>
              <a:rPr lang="en-US" sz="4000" dirty="0"/>
              <a:t>A quota is a government-imposed trade restriction that limits the number, or monetary value, of goods that can be imported or exported during a particular time period. </a:t>
            </a:r>
          </a:p>
        </p:txBody>
      </p:sp>
    </p:spTree>
    <p:extLst>
      <p:ext uri="{BB962C8B-B14F-4D97-AF65-F5344CB8AC3E}">
        <p14:creationId xmlns:p14="http://schemas.microsoft.com/office/powerpoint/2010/main" val="36759923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18218"/>
            <a:ext cx="10515600" cy="1325563"/>
          </a:xfrm>
        </p:spPr>
        <p:txBody>
          <a:bodyPr/>
          <a:lstStyle/>
          <a:p>
            <a:r>
              <a:rPr lang="en-US" dirty="0"/>
              <a:t>25.	What is meant by “currency exchange rate”?</a:t>
            </a:r>
          </a:p>
        </p:txBody>
      </p:sp>
      <p:sp>
        <p:nvSpPr>
          <p:cNvPr id="3" name="Content Placeholder 2"/>
          <p:cNvSpPr>
            <a:spLocks noGrp="1"/>
          </p:cNvSpPr>
          <p:nvPr>
            <p:ph idx="1"/>
          </p:nvPr>
        </p:nvSpPr>
        <p:spPr/>
        <p:txBody>
          <a:bodyPr>
            <a:normAutofit fontScale="85000" lnSpcReduction="20000"/>
          </a:bodyPr>
          <a:lstStyle/>
          <a:p>
            <a:r>
              <a:rPr lang="en-US" sz="4400" dirty="0"/>
              <a:t>In finance, an exchange rate (also known as a foreign-exchange rate, forex rate, ER, FX rate or Agio) between two currencies is the rate at which one currency will be exchanged for another. It is also regarded as the value of one country's currency in relation to another currency</a:t>
            </a:r>
            <a:r>
              <a:rPr lang="en-US" dirty="0"/>
              <a:t>.</a:t>
            </a:r>
          </a:p>
        </p:txBody>
      </p:sp>
    </p:spTree>
    <p:extLst>
      <p:ext uri="{BB962C8B-B14F-4D97-AF65-F5344CB8AC3E}">
        <p14:creationId xmlns:p14="http://schemas.microsoft.com/office/powerpoint/2010/main" val="10002745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26.	What is the main purpose of NAFTA?</a:t>
            </a:r>
          </a:p>
        </p:txBody>
      </p:sp>
      <p:sp>
        <p:nvSpPr>
          <p:cNvPr id="3" name="Content Placeholder 2"/>
          <p:cNvSpPr>
            <a:spLocks noGrp="1"/>
          </p:cNvSpPr>
          <p:nvPr>
            <p:ph idx="1"/>
          </p:nvPr>
        </p:nvSpPr>
        <p:spPr/>
        <p:txBody>
          <a:bodyPr>
            <a:normAutofit fontScale="92500"/>
          </a:bodyPr>
          <a:lstStyle/>
          <a:p>
            <a:r>
              <a:rPr lang="en-US" sz="4400" dirty="0"/>
              <a:t>The North American Free Trade Agreement (NAFTA) was negotiated among the United States, Canada and Mexico for the purpose of removing barriers to the exchange of goods.</a:t>
            </a:r>
          </a:p>
        </p:txBody>
      </p:sp>
    </p:spTree>
    <p:extLst>
      <p:ext uri="{BB962C8B-B14F-4D97-AF65-F5344CB8AC3E}">
        <p14:creationId xmlns:p14="http://schemas.microsoft.com/office/powerpoint/2010/main" val="21404988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27.	How does Latin America’s literacy rate affect its development?</a:t>
            </a:r>
          </a:p>
        </p:txBody>
      </p:sp>
      <p:sp>
        <p:nvSpPr>
          <p:cNvPr id="3" name="Content Placeholder 2"/>
          <p:cNvSpPr>
            <a:spLocks noGrp="1"/>
          </p:cNvSpPr>
          <p:nvPr>
            <p:ph idx="1"/>
          </p:nvPr>
        </p:nvSpPr>
        <p:spPr/>
        <p:txBody>
          <a:bodyPr>
            <a:normAutofit fontScale="92500" lnSpcReduction="10000"/>
          </a:bodyPr>
          <a:lstStyle/>
          <a:p>
            <a:r>
              <a:rPr lang="en-US" sz="5400" dirty="0"/>
              <a:t>The Latin America's literacy rate affect its development because the rate is very very low that’s what it effects the development.</a:t>
            </a:r>
          </a:p>
        </p:txBody>
      </p:sp>
    </p:spTree>
    <p:extLst>
      <p:ext uri="{BB962C8B-B14F-4D97-AF65-F5344CB8AC3E}">
        <p14:creationId xmlns:p14="http://schemas.microsoft.com/office/powerpoint/2010/main" val="40884026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000" dirty="0"/>
              <a:t>Did you enjoy Osvaldo's work? </a:t>
            </a:r>
          </a:p>
        </p:txBody>
      </p:sp>
      <p:sp>
        <p:nvSpPr>
          <p:cNvPr id="3" name="Content Placeholder 2"/>
          <p:cNvSpPr>
            <a:spLocks noGrp="1"/>
          </p:cNvSpPr>
          <p:nvPr>
            <p:ph idx="1"/>
          </p:nvPr>
        </p:nvSpPr>
        <p:spPr/>
        <p:txBody>
          <a:bodyPr>
            <a:normAutofit/>
          </a:bodyPr>
          <a:lstStyle/>
          <a:p>
            <a:r>
              <a:rPr lang="en-US" sz="9600" dirty="0"/>
              <a:t>The end</a:t>
            </a:r>
          </a:p>
        </p:txBody>
      </p:sp>
    </p:spTree>
    <p:extLst>
      <p:ext uri="{BB962C8B-B14F-4D97-AF65-F5344CB8AC3E}">
        <p14:creationId xmlns:p14="http://schemas.microsoft.com/office/powerpoint/2010/main" val="21902009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600" dirty="0"/>
              <a:t>2. Define confederation</a:t>
            </a:r>
          </a:p>
        </p:txBody>
      </p:sp>
      <p:sp>
        <p:nvSpPr>
          <p:cNvPr id="3" name="Content Placeholder 2"/>
          <p:cNvSpPr>
            <a:spLocks noGrp="1"/>
          </p:cNvSpPr>
          <p:nvPr>
            <p:ph idx="1"/>
          </p:nvPr>
        </p:nvSpPr>
        <p:spPr/>
        <p:txBody>
          <a:bodyPr>
            <a:normAutofit fontScale="92500" lnSpcReduction="20000"/>
          </a:bodyPr>
          <a:lstStyle/>
          <a:p>
            <a:r>
              <a:rPr lang="en-US" sz="6600" dirty="0"/>
              <a:t>an organization that consists of a number of parties or groups united in an alliance or league.</a:t>
            </a:r>
          </a:p>
        </p:txBody>
      </p:sp>
    </p:spTree>
    <p:extLst>
      <p:ext uri="{BB962C8B-B14F-4D97-AF65-F5344CB8AC3E}">
        <p14:creationId xmlns:p14="http://schemas.microsoft.com/office/powerpoint/2010/main" val="35456418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t>3. Define federal</a:t>
            </a:r>
          </a:p>
        </p:txBody>
      </p:sp>
      <p:sp>
        <p:nvSpPr>
          <p:cNvPr id="3" name="Content Placeholder 2"/>
          <p:cNvSpPr>
            <a:spLocks noGrp="1"/>
          </p:cNvSpPr>
          <p:nvPr>
            <p:ph idx="1"/>
          </p:nvPr>
        </p:nvSpPr>
        <p:spPr/>
        <p:txBody>
          <a:bodyPr>
            <a:normAutofit fontScale="85000" lnSpcReduction="20000"/>
          </a:bodyPr>
          <a:lstStyle/>
          <a:p>
            <a:r>
              <a:rPr lang="en-US" sz="6000" dirty="0"/>
              <a:t>having or relating to a system of government in which several states form a unity but remain independent in internal affairs.</a:t>
            </a:r>
          </a:p>
        </p:txBody>
      </p:sp>
    </p:spTree>
    <p:extLst>
      <p:ext uri="{BB962C8B-B14F-4D97-AF65-F5344CB8AC3E}">
        <p14:creationId xmlns:p14="http://schemas.microsoft.com/office/powerpoint/2010/main" val="9510818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t>4. Define autocracy</a:t>
            </a:r>
          </a:p>
        </p:txBody>
      </p:sp>
      <p:sp>
        <p:nvSpPr>
          <p:cNvPr id="3" name="Content Placeholder 2"/>
          <p:cNvSpPr>
            <a:spLocks noGrp="1"/>
          </p:cNvSpPr>
          <p:nvPr>
            <p:ph idx="1"/>
          </p:nvPr>
        </p:nvSpPr>
        <p:spPr/>
        <p:txBody>
          <a:bodyPr>
            <a:normAutofit lnSpcReduction="10000"/>
          </a:bodyPr>
          <a:lstStyle/>
          <a:p>
            <a:r>
              <a:rPr lang="en-US" sz="6600" dirty="0"/>
              <a:t>a system of government by one person with absolute power.</a:t>
            </a:r>
          </a:p>
        </p:txBody>
      </p:sp>
    </p:spTree>
    <p:extLst>
      <p:ext uri="{BB962C8B-B14F-4D97-AF65-F5344CB8AC3E}">
        <p14:creationId xmlns:p14="http://schemas.microsoft.com/office/powerpoint/2010/main" val="1617396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t>5. Define oligarchy</a:t>
            </a:r>
          </a:p>
        </p:txBody>
      </p:sp>
      <p:sp>
        <p:nvSpPr>
          <p:cNvPr id="3" name="Content Placeholder 2"/>
          <p:cNvSpPr>
            <a:spLocks noGrp="1"/>
          </p:cNvSpPr>
          <p:nvPr>
            <p:ph idx="1"/>
          </p:nvPr>
        </p:nvSpPr>
        <p:spPr/>
        <p:txBody>
          <a:bodyPr>
            <a:normAutofit fontScale="92500" lnSpcReduction="20000"/>
          </a:bodyPr>
          <a:lstStyle/>
          <a:p>
            <a:r>
              <a:rPr lang="en-US" sz="6600" dirty="0"/>
              <a:t>a small group of people having control of a country, organization, or institution.</a:t>
            </a:r>
          </a:p>
        </p:txBody>
      </p:sp>
    </p:spTree>
    <p:extLst>
      <p:ext uri="{BB962C8B-B14F-4D97-AF65-F5344CB8AC3E}">
        <p14:creationId xmlns:p14="http://schemas.microsoft.com/office/powerpoint/2010/main" val="30066376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t>6. Define democracy</a:t>
            </a:r>
          </a:p>
        </p:txBody>
      </p:sp>
      <p:sp>
        <p:nvSpPr>
          <p:cNvPr id="3" name="Content Placeholder 2"/>
          <p:cNvSpPr>
            <a:spLocks noGrp="1"/>
          </p:cNvSpPr>
          <p:nvPr>
            <p:ph idx="1"/>
          </p:nvPr>
        </p:nvSpPr>
        <p:spPr/>
        <p:txBody>
          <a:bodyPr>
            <a:normAutofit fontScale="85000" lnSpcReduction="10000"/>
          </a:bodyPr>
          <a:lstStyle/>
          <a:p>
            <a:r>
              <a:rPr lang="en-US" sz="6000" dirty="0"/>
              <a:t>a system of government by the whole population or all the eligible members of a state, typically through elected representatives.</a:t>
            </a:r>
          </a:p>
        </p:txBody>
      </p:sp>
    </p:spTree>
    <p:extLst>
      <p:ext uri="{BB962C8B-B14F-4D97-AF65-F5344CB8AC3E}">
        <p14:creationId xmlns:p14="http://schemas.microsoft.com/office/powerpoint/2010/main" val="26691805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7.Describe the difference between parliamentary and presidential democracies.</a:t>
            </a:r>
          </a:p>
        </p:txBody>
      </p:sp>
      <p:sp>
        <p:nvSpPr>
          <p:cNvPr id="3" name="Content Placeholder 2"/>
          <p:cNvSpPr>
            <a:spLocks noGrp="1"/>
          </p:cNvSpPr>
          <p:nvPr>
            <p:ph idx="1"/>
          </p:nvPr>
        </p:nvSpPr>
        <p:spPr/>
        <p:txBody>
          <a:bodyPr/>
          <a:lstStyle/>
          <a:p>
            <a:r>
              <a:rPr lang="en-US" dirty="0"/>
              <a:t>The major difference between these two systems is that in a Presidential system, the executive leader, the President, is directly voted upon by the people. Parliamentary is when people relating to, enacted by, or suitable for a parliament.</a:t>
            </a:r>
          </a:p>
        </p:txBody>
      </p:sp>
    </p:spTree>
    <p:extLst>
      <p:ext uri="{BB962C8B-B14F-4D97-AF65-F5344CB8AC3E}">
        <p14:creationId xmlns:p14="http://schemas.microsoft.com/office/powerpoint/2010/main" val="1041559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41345" y="5914478"/>
            <a:ext cx="2038350" cy="1325563"/>
          </a:xfrm>
        </p:spPr>
        <p:txBody>
          <a:bodyPr>
            <a:normAutofit/>
          </a:bodyPr>
          <a:lstStyle/>
          <a:p>
            <a:endParaRPr lang="en-US" sz="3600" dirty="0"/>
          </a:p>
        </p:txBody>
      </p:sp>
      <p:sp>
        <p:nvSpPr>
          <p:cNvPr id="3" name="Content Placeholder 2"/>
          <p:cNvSpPr>
            <a:spLocks noGrp="1"/>
          </p:cNvSpPr>
          <p:nvPr>
            <p:ph idx="1"/>
          </p:nvPr>
        </p:nvSpPr>
        <p:spPr>
          <a:xfrm>
            <a:off x="4015318" y="1022858"/>
            <a:ext cx="7315200" cy="5120640"/>
          </a:xfrm>
        </p:spPr>
        <p:txBody>
          <a:bodyPr>
            <a:normAutofit fontScale="92500"/>
          </a:bodyPr>
          <a:lstStyle/>
          <a:p>
            <a:r>
              <a:rPr lang="en-US" sz="6600" dirty="0"/>
              <a:t>The government is federal and the economic systems is mixed economic systems.</a:t>
            </a:r>
          </a:p>
        </p:txBody>
      </p:sp>
      <p:sp>
        <p:nvSpPr>
          <p:cNvPr id="5" name="TextBox 4"/>
          <p:cNvSpPr txBox="1"/>
          <p:nvPr/>
        </p:nvSpPr>
        <p:spPr>
          <a:xfrm>
            <a:off x="733275" y="610136"/>
            <a:ext cx="2947307" cy="6247864"/>
          </a:xfrm>
          <a:prstGeom prst="rect">
            <a:avLst/>
          </a:prstGeom>
          <a:noFill/>
        </p:spPr>
        <p:txBody>
          <a:bodyPr wrap="square" rtlCol="0">
            <a:spAutoFit/>
          </a:bodyPr>
          <a:lstStyle/>
          <a:p>
            <a:r>
              <a:rPr lang="en-US" sz="4000" dirty="0">
                <a:solidFill>
                  <a:schemeClr val="accent2"/>
                </a:solidFill>
              </a:rPr>
              <a:t>8.What are the types of government and economic systems of the Brazil, Cuba, and Mexico?</a:t>
            </a:r>
            <a:r>
              <a:rPr lang="en-US" sz="4000" dirty="0"/>
              <a:t/>
            </a:r>
            <a:br>
              <a:rPr lang="en-US" sz="4000" dirty="0"/>
            </a:br>
            <a:endParaRPr lang="en-US" sz="4000" dirty="0"/>
          </a:p>
        </p:txBody>
      </p:sp>
    </p:spTree>
    <p:extLst>
      <p:ext uri="{BB962C8B-B14F-4D97-AF65-F5344CB8AC3E}">
        <p14:creationId xmlns:p14="http://schemas.microsoft.com/office/powerpoint/2010/main" val="121300126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585</TotalTime>
  <Words>862</Words>
  <Application>Microsoft Office PowerPoint</Application>
  <PresentationFormat>Widescreen</PresentationFormat>
  <Paragraphs>66</Paragraphs>
  <Slides>29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Trebuchet MS</vt:lpstr>
      <vt:lpstr>Wingdings</vt:lpstr>
      <vt:lpstr>Wingdings 3</vt:lpstr>
      <vt:lpstr>Facet</vt:lpstr>
      <vt:lpstr>Study guide</vt:lpstr>
      <vt:lpstr>1. Define unitary</vt:lpstr>
      <vt:lpstr>2. Define confederation</vt:lpstr>
      <vt:lpstr>3. Define federal</vt:lpstr>
      <vt:lpstr>4. Define autocracy</vt:lpstr>
      <vt:lpstr>5. Define oligarchy</vt:lpstr>
      <vt:lpstr>6. Define democracy</vt:lpstr>
      <vt:lpstr>7.Describe the difference between parliamentary and presidential democracies.</vt:lpstr>
      <vt:lpstr>PowerPoint Presentation</vt:lpstr>
      <vt:lpstr>9. What are the three basic questions that all economic systems have to answer?</vt:lpstr>
      <vt:lpstr>10.What is a traditional economy?</vt:lpstr>
      <vt:lpstr>11.What is a pure market economy?</vt:lpstr>
      <vt:lpstr>12.What is a pure command economy?</vt:lpstr>
      <vt:lpstr>13.What is a type of economic system do most Latin American countries have ?</vt:lpstr>
      <vt:lpstr>  14. Where are Brazil, Cuba, and Mexico located on the economic continuum? </vt:lpstr>
      <vt:lpstr>15. Define GDP?</vt:lpstr>
      <vt:lpstr>16. Define human capital?</vt:lpstr>
      <vt:lpstr>17. Name two things that influence human capital.</vt:lpstr>
      <vt:lpstr>18. Define capital goods.</vt:lpstr>
      <vt:lpstr>19. Define Entrepreneur.</vt:lpstr>
      <vt:lpstr>20. Explain the connection between natural resources and a country’s wealth.</vt:lpstr>
      <vt:lpstr>21. Explain how specialization encourages trade between countries.</vt:lpstr>
      <vt:lpstr>22. Define tariff</vt:lpstr>
      <vt:lpstr>23. Define embargo.</vt:lpstr>
      <vt:lpstr>24.Define quota</vt:lpstr>
      <vt:lpstr>25. What is meant by “currency exchange rate”?</vt:lpstr>
      <vt:lpstr>26. What is the main purpose of NAFTA?</vt:lpstr>
      <vt:lpstr>27. How does Latin America’s literacy rate affect its development?</vt:lpstr>
      <vt:lpstr>Did you enjoy Osvaldo's work?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Study guide</dc:title>
  <dc:creator>De Santos, Osvaldo</dc:creator>
  <cp:lastModifiedBy>Calloway, Kenneth R</cp:lastModifiedBy>
  <cp:revision>28</cp:revision>
  <dcterms:created xsi:type="dcterms:W3CDTF">2017-02-16T20:39:34Z</dcterms:created>
  <dcterms:modified xsi:type="dcterms:W3CDTF">2017-10-22T13:55:40Z</dcterms:modified>
</cp:coreProperties>
</file>