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4"/>
  </p:notesMasterIdLst>
  <p:sldIdLst>
    <p:sldId id="256" r:id="rId2"/>
    <p:sldId id="274" r:id="rId3"/>
    <p:sldId id="275" r:id="rId4"/>
    <p:sldId id="305" r:id="rId5"/>
    <p:sldId id="306" r:id="rId6"/>
    <p:sldId id="269" r:id="rId7"/>
    <p:sldId id="278" r:id="rId8"/>
    <p:sldId id="279" r:id="rId9"/>
    <p:sldId id="280" r:id="rId10"/>
    <p:sldId id="281" r:id="rId11"/>
    <p:sldId id="294" r:id="rId12"/>
    <p:sldId id="257" r:id="rId13"/>
    <p:sldId id="258" r:id="rId14"/>
    <p:sldId id="282" r:id="rId15"/>
    <p:sldId id="286" r:id="rId16"/>
    <p:sldId id="285" r:id="rId17"/>
    <p:sldId id="291" r:id="rId18"/>
    <p:sldId id="292" r:id="rId19"/>
    <p:sldId id="287" r:id="rId20"/>
    <p:sldId id="290" r:id="rId21"/>
    <p:sldId id="299" r:id="rId22"/>
    <p:sldId id="303" r:id="rId23"/>
    <p:sldId id="295" r:id="rId24"/>
    <p:sldId id="296" r:id="rId25"/>
    <p:sldId id="297" r:id="rId26"/>
    <p:sldId id="271" r:id="rId27"/>
    <p:sldId id="300" r:id="rId28"/>
    <p:sldId id="301" r:id="rId29"/>
    <p:sldId id="298" r:id="rId30"/>
    <p:sldId id="272" r:id="rId31"/>
    <p:sldId id="302" r:id="rId32"/>
    <p:sldId id="30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99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C5AA665-0152-4450-8BA3-DA31B5836643}" type="slidenum">
              <a:rPr lang="en-US"/>
              <a:pPr>
                <a:defRPr/>
              </a:pPr>
              <a:t>‹#›</a:t>
            </a:fld>
            <a:endParaRPr lang="en-US"/>
          </a:p>
        </p:txBody>
      </p:sp>
    </p:spTree>
    <p:extLst>
      <p:ext uri="{BB962C8B-B14F-4D97-AF65-F5344CB8AC3E}">
        <p14:creationId xmlns:p14="http://schemas.microsoft.com/office/powerpoint/2010/main" val="2410041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200A03E-C5B8-4935-BD6B-DDA182A50BC0}" type="slidenum">
              <a:rPr lang="en-US" altLang="en-US" smtClean="0">
                <a:latin typeface="Arial" charset="0"/>
              </a:rPr>
              <a:pPr eaLnBrk="1" hangingPunct="1"/>
              <a:t>1</a:t>
            </a:fld>
            <a:endParaRPr lang="en-US" altLang="en-US"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1697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Be sure that students have recorded their sentence on their notes handout.</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10</a:t>
            </a:fld>
            <a:endParaRPr lang="en-US"/>
          </a:p>
        </p:txBody>
      </p:sp>
    </p:spTree>
    <p:extLst>
      <p:ext uri="{BB962C8B-B14F-4D97-AF65-F5344CB8AC3E}">
        <p14:creationId xmlns:p14="http://schemas.microsoft.com/office/powerpoint/2010/main" val="369052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teacher can ask for student volunteers or call on specific students to answer the questions. The teacher may also opt for students to discuss the questions with an elbow partner and then lead a brief classroom discussion of the</a:t>
            </a:r>
            <a:r>
              <a:rPr lang="en-US" baseline="0" dirty="0" smtClean="0"/>
              <a:t> relationship between population and water use.</a:t>
            </a:r>
            <a:endParaRPr lang="en-US" dirty="0" smtClean="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11</a:t>
            </a:fld>
            <a:endParaRPr lang="en-US"/>
          </a:p>
        </p:txBody>
      </p:sp>
    </p:spTree>
    <p:extLst>
      <p:ext uri="{BB962C8B-B14F-4D97-AF65-F5344CB8AC3E}">
        <p14:creationId xmlns:p14="http://schemas.microsoft.com/office/powerpoint/2010/main" val="332098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12</a:t>
            </a:fld>
            <a:endParaRPr lang="en-US"/>
          </a:p>
        </p:txBody>
      </p:sp>
    </p:spTree>
    <p:extLst>
      <p:ext uri="{BB962C8B-B14F-4D97-AF65-F5344CB8AC3E}">
        <p14:creationId xmlns:p14="http://schemas.microsoft.com/office/powerpoint/2010/main" val="144469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13</a:t>
            </a:fld>
            <a:endParaRPr lang="en-US"/>
          </a:p>
        </p:txBody>
      </p:sp>
    </p:spTree>
    <p:extLst>
      <p:ext uri="{BB962C8B-B14F-4D97-AF65-F5344CB8AC3E}">
        <p14:creationId xmlns:p14="http://schemas.microsoft.com/office/powerpoint/2010/main" val="246159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pose the question on the slide to the class and ask for student responses.</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14</a:t>
            </a:fld>
            <a:endParaRPr lang="en-US"/>
          </a:p>
        </p:txBody>
      </p:sp>
    </p:spTree>
    <p:extLst>
      <p:ext uri="{BB962C8B-B14F-4D97-AF65-F5344CB8AC3E}">
        <p14:creationId xmlns:p14="http://schemas.microsoft.com/office/powerpoint/2010/main" val="105743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15</a:t>
            </a:fld>
            <a:endParaRPr lang="en-US"/>
          </a:p>
        </p:txBody>
      </p:sp>
    </p:spTree>
    <p:extLst>
      <p:ext uri="{BB962C8B-B14F-4D97-AF65-F5344CB8AC3E}">
        <p14:creationId xmlns:p14="http://schemas.microsoft.com/office/powerpoint/2010/main" val="3308501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dirty="0" smtClean="0"/>
              <a:t>Instructional Approach(s): The teacher should pose</a:t>
            </a:r>
            <a:r>
              <a:rPr lang="en-US" altLang="en-US" baseline="0" dirty="0" smtClean="0"/>
              <a:t> the questions on the slide to the class. Ask for student responses or call on students. </a:t>
            </a:r>
            <a:r>
              <a:rPr lang="en-US" altLang="en-US" dirty="0" smtClean="0"/>
              <a:t>Mention here how Israel and Jordan have conflicts over the use of the Jordan River that borders both countries. Students will need to be familiar with this example for the unit test.</a:t>
            </a:r>
          </a:p>
        </p:txBody>
      </p:sp>
      <p:sp>
        <p:nvSpPr>
          <p:cNvPr id="37892" name="Slide Number Placeholder 3"/>
          <p:cNvSpPr>
            <a:spLocks noGrp="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CC381B2-7B45-48DF-8304-24E07923ABD6}" type="slidenum">
              <a:rPr lang="en-US" altLang="en-US" smtClean="0">
                <a:latin typeface="Arial" charset="0"/>
              </a:rPr>
              <a:pPr eaLnBrk="1" hangingPunct="1"/>
              <a:t>16</a:t>
            </a:fld>
            <a:endParaRPr lang="en-US" altLang="en-US" smtClean="0">
              <a:latin typeface="Arial" charset="0"/>
            </a:endParaRPr>
          </a:p>
        </p:txBody>
      </p:sp>
    </p:spTree>
    <p:extLst>
      <p:ext uri="{BB962C8B-B14F-4D97-AF65-F5344CB8AC3E}">
        <p14:creationId xmlns:p14="http://schemas.microsoft.com/office/powerpoint/2010/main" val="383562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17</a:t>
            </a:fld>
            <a:endParaRPr lang="en-US"/>
          </a:p>
        </p:txBody>
      </p:sp>
    </p:spTree>
    <p:extLst>
      <p:ext uri="{BB962C8B-B14F-4D97-AF65-F5344CB8AC3E}">
        <p14:creationId xmlns:p14="http://schemas.microsoft.com/office/powerpoint/2010/main" val="190959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Instructional Approach(s): The teacher should present the information on the slide.</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18</a:t>
            </a:fld>
            <a:endParaRPr lang="en-US"/>
          </a:p>
        </p:txBody>
      </p:sp>
    </p:spTree>
    <p:extLst>
      <p:ext uri="{BB962C8B-B14F-4D97-AF65-F5344CB8AC3E}">
        <p14:creationId xmlns:p14="http://schemas.microsoft.com/office/powerpoint/2010/main" val="185116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diagram to show the number of dams along the two main sources of water.</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19</a:t>
            </a:fld>
            <a:endParaRPr lang="en-US"/>
          </a:p>
        </p:txBody>
      </p:sp>
    </p:spTree>
    <p:extLst>
      <p:ext uri="{BB962C8B-B14F-4D97-AF65-F5344CB8AC3E}">
        <p14:creationId xmlns:p14="http://schemas.microsoft.com/office/powerpoint/2010/main" val="418163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essential</a:t>
            </a:r>
            <a:r>
              <a:rPr lang="en-US" baseline="0" dirty="0" smtClean="0"/>
              <a:t> question for the lesson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2</a:t>
            </a:fld>
            <a:endParaRPr lang="en-US"/>
          </a:p>
        </p:txBody>
      </p:sp>
    </p:spTree>
    <p:extLst>
      <p:ext uri="{BB962C8B-B14F-4D97-AF65-F5344CB8AC3E}">
        <p14:creationId xmlns:p14="http://schemas.microsoft.com/office/powerpoint/2010/main" val="188699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diagram to discuss with the class what happens to the availability of water as it flows from Turkey to the Persian Gulf.</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20</a:t>
            </a:fld>
            <a:endParaRPr lang="en-US"/>
          </a:p>
        </p:txBody>
      </p:sp>
    </p:spTree>
    <p:extLst>
      <p:ext uri="{BB962C8B-B14F-4D97-AF65-F5344CB8AC3E}">
        <p14:creationId xmlns:p14="http://schemas.microsoft.com/office/powerpoint/2010/main" val="3434688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21</a:t>
            </a:fld>
            <a:endParaRPr lang="en-US"/>
          </a:p>
        </p:txBody>
      </p:sp>
    </p:spTree>
    <p:extLst>
      <p:ext uri="{BB962C8B-B14F-4D97-AF65-F5344CB8AC3E}">
        <p14:creationId xmlns:p14="http://schemas.microsoft.com/office/powerpoint/2010/main" val="744104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Instructional Approach(s): The teacher should present the information on the slide.</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22</a:t>
            </a:fld>
            <a:endParaRPr lang="en-US"/>
          </a:p>
        </p:txBody>
      </p:sp>
    </p:spTree>
    <p:extLst>
      <p:ext uri="{BB962C8B-B14F-4D97-AF65-F5344CB8AC3E}">
        <p14:creationId xmlns:p14="http://schemas.microsoft.com/office/powerpoint/2010/main" val="3073280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23</a:t>
            </a:fld>
            <a:endParaRPr lang="en-US"/>
          </a:p>
        </p:txBody>
      </p:sp>
    </p:spTree>
    <p:extLst>
      <p:ext uri="{BB962C8B-B14F-4D97-AF65-F5344CB8AC3E}">
        <p14:creationId xmlns:p14="http://schemas.microsoft.com/office/powerpoint/2010/main" val="200624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r>
              <a:rPr lang="en-US" altLang="en-US" dirty="0" smtClean="0"/>
              <a:t>Instructional</a:t>
            </a:r>
            <a:r>
              <a:rPr lang="en-US" altLang="en-US" baseline="0" dirty="0" smtClean="0"/>
              <a:t> Approach(s): The teacher should present the information on the slide that reviews the causes of unequal distribution of water in the Middle East.</a:t>
            </a:r>
            <a:endParaRPr lang="en-US" altLang="en-US" dirty="0" smtClean="0"/>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1AAFFB1-8D12-4C3F-BF04-3BBA15CF5F8E}" type="slidenum">
              <a:rPr lang="en-US" altLang="en-US" smtClean="0">
                <a:latin typeface="Arial" charset="0"/>
              </a:rPr>
              <a:pPr eaLnBrk="1" hangingPunct="1"/>
              <a:t>24</a:t>
            </a:fld>
            <a:endParaRPr lang="en-US" altLang="en-US" smtClean="0">
              <a:latin typeface="Arial" charset="0"/>
            </a:endParaRPr>
          </a:p>
        </p:txBody>
      </p:sp>
    </p:spTree>
    <p:extLst>
      <p:ext uri="{BB962C8B-B14F-4D97-AF65-F5344CB8AC3E}">
        <p14:creationId xmlns:p14="http://schemas.microsoft.com/office/powerpoint/2010/main" val="3016215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r>
              <a:rPr lang="en-US" altLang="en-US" dirty="0" smtClean="0"/>
              <a:t>Instructional Approach(s):</a:t>
            </a:r>
            <a:r>
              <a:rPr lang="en-US" altLang="en-US" baseline="0" dirty="0" smtClean="0"/>
              <a:t> The teacher should present the information on the slide while the students summarize the important points on their graphic organizer. </a:t>
            </a:r>
            <a:endParaRPr lang="en-US" altLang="en-US" dirty="0" smtClean="0"/>
          </a:p>
        </p:txBody>
      </p:sp>
      <p:sp>
        <p:nvSpPr>
          <p:cNvPr id="39940" name="Slide Number Placeholder 3"/>
          <p:cNvSpPr>
            <a:spLocks noGrp="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FD03B95-9076-4927-B441-8D5C8326FF4D}" type="slidenum">
              <a:rPr lang="en-US" altLang="en-US" smtClean="0">
                <a:solidFill>
                  <a:srgbClr val="000000"/>
                </a:solidFill>
                <a:latin typeface="Arial" charset="0"/>
              </a:rPr>
              <a:pPr eaLnBrk="1" hangingPunct="1"/>
              <a:t>25</a:t>
            </a:fld>
            <a:endParaRPr lang="en-US" altLang="en-US" smtClean="0">
              <a:solidFill>
                <a:srgbClr val="000000"/>
              </a:solidFill>
              <a:latin typeface="Arial" charset="0"/>
            </a:endParaRPr>
          </a:p>
        </p:txBody>
      </p:sp>
    </p:spTree>
    <p:extLst>
      <p:ext uri="{BB962C8B-B14F-4D97-AF65-F5344CB8AC3E}">
        <p14:creationId xmlns:p14="http://schemas.microsoft.com/office/powerpoint/2010/main" val="818022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Transition slide</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26</a:t>
            </a:fld>
            <a:endParaRPr lang="en-US"/>
          </a:p>
        </p:txBody>
      </p:sp>
    </p:spTree>
    <p:extLst>
      <p:ext uri="{BB962C8B-B14F-4D97-AF65-F5344CB8AC3E}">
        <p14:creationId xmlns:p14="http://schemas.microsoft.com/office/powerpoint/2010/main" val="4058801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images to show the pollution of water in the Middle East.</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27</a:t>
            </a:fld>
            <a:endParaRPr lang="en-US"/>
          </a:p>
        </p:txBody>
      </p:sp>
    </p:spTree>
    <p:extLst>
      <p:ext uri="{BB962C8B-B14F-4D97-AF65-F5344CB8AC3E}">
        <p14:creationId xmlns:p14="http://schemas.microsoft.com/office/powerpoint/2010/main" val="754595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make sure each student has a copy of the graphic organizer [with unequal distribution already completed] to use to record the causes and effects of water pollution in the Middle East.</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28</a:t>
            </a:fld>
            <a:endParaRPr lang="en-US"/>
          </a:p>
        </p:txBody>
      </p:sp>
    </p:spTree>
    <p:extLst>
      <p:ext uri="{BB962C8B-B14F-4D97-AF65-F5344CB8AC3E}">
        <p14:creationId xmlns:p14="http://schemas.microsoft.com/office/powerpoint/2010/main" val="712177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r>
              <a:rPr lang="en-US" altLang="en-US" dirty="0" smtClean="0"/>
              <a:t>Instructional</a:t>
            </a:r>
            <a:r>
              <a:rPr lang="en-US" altLang="en-US" baseline="0" dirty="0" smtClean="0"/>
              <a:t> Approach(s): The teacher should present the information on the slide while the students summarize the important information on their graphic organizer. </a:t>
            </a:r>
            <a:endParaRPr lang="en-US" altLang="en-US" dirty="0" smtClean="0"/>
          </a:p>
        </p:txBody>
      </p:sp>
      <p:sp>
        <p:nvSpPr>
          <p:cNvPr id="40964" name="Slide Number Placeholder 3"/>
          <p:cNvSpPr>
            <a:spLocks noGrp="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52D7EFA-3ACF-406C-AA07-FB72017BC7F7}" type="slidenum">
              <a:rPr lang="en-US" altLang="en-US" smtClean="0">
                <a:latin typeface="Arial" charset="0"/>
              </a:rPr>
              <a:pPr eaLnBrk="1" hangingPunct="1"/>
              <a:t>29</a:t>
            </a:fld>
            <a:endParaRPr lang="en-US" altLang="en-US" smtClean="0">
              <a:latin typeface="Arial" charset="0"/>
            </a:endParaRPr>
          </a:p>
        </p:txBody>
      </p:sp>
    </p:spTree>
    <p:extLst>
      <p:ext uri="{BB962C8B-B14F-4D97-AF65-F5344CB8AC3E}">
        <p14:creationId xmlns:p14="http://schemas.microsoft.com/office/powerpoint/2010/main" val="285187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show the video [first 3 minutes only] and have students pair up to discuss the meaning of scarcity.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3</a:t>
            </a:fld>
            <a:endParaRPr lang="en-US"/>
          </a:p>
        </p:txBody>
      </p:sp>
    </p:spTree>
    <p:extLst>
      <p:ext uri="{BB962C8B-B14F-4D97-AF65-F5344CB8AC3E}">
        <p14:creationId xmlns:p14="http://schemas.microsoft.com/office/powerpoint/2010/main" val="2577298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Instructional Approach(s): The teacher should present the information on the slide while the students summarize the important information on their graphic organizer. </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30</a:t>
            </a:fld>
            <a:endParaRPr lang="en-US"/>
          </a:p>
        </p:txBody>
      </p:sp>
    </p:spTree>
    <p:extLst>
      <p:ext uri="{BB962C8B-B14F-4D97-AF65-F5344CB8AC3E}">
        <p14:creationId xmlns:p14="http://schemas.microsoft.com/office/powerpoint/2010/main" val="3572163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Instructional Approach(s): The teacher should present the information on the slide while the students summarize the important information on their graphic organizer. </a:t>
            </a:r>
          </a:p>
        </p:txBody>
      </p:sp>
      <p:sp>
        <p:nvSpPr>
          <p:cNvPr id="41988" name="Slide Number Placeholder 3"/>
          <p:cNvSpPr>
            <a:spLocks noGrp="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2CDC0AF-0FD6-4AE0-B33C-C29E3A65E277}" type="slidenum">
              <a:rPr lang="en-US" altLang="en-US" smtClean="0">
                <a:solidFill>
                  <a:srgbClr val="000000"/>
                </a:solidFill>
                <a:latin typeface="Arial" charset="0"/>
              </a:rPr>
              <a:pPr eaLnBrk="1" hangingPunct="1"/>
              <a:t>31</a:t>
            </a:fld>
            <a:endParaRPr lang="en-US" altLang="en-US" smtClean="0">
              <a:solidFill>
                <a:srgbClr val="000000"/>
              </a:solidFill>
              <a:latin typeface="Arial" charset="0"/>
            </a:endParaRPr>
          </a:p>
        </p:txBody>
      </p:sp>
    </p:spTree>
    <p:extLst>
      <p:ext uri="{BB962C8B-B14F-4D97-AF65-F5344CB8AC3E}">
        <p14:creationId xmlns:p14="http://schemas.microsoft.com/office/powerpoint/2010/main" val="2775531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Calibri"/>
                <a:ea typeface="Calibri"/>
                <a:cs typeface="Times New Roman"/>
              </a:rPr>
              <a:t>Instructional Approach(s): Each student should complete the summarizer. </a:t>
            </a:r>
            <a:r>
              <a:rPr lang="en-US" sz="1200" smtClean="0">
                <a:effectLst/>
                <a:latin typeface="Calibri"/>
                <a:ea typeface="Calibri"/>
                <a:cs typeface="Times New Roman"/>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32</a:t>
            </a:fld>
            <a:endParaRPr lang="en-US"/>
          </a:p>
        </p:txBody>
      </p:sp>
    </p:spTree>
    <p:extLst>
      <p:ext uri="{BB962C8B-B14F-4D97-AF65-F5344CB8AC3E}">
        <p14:creationId xmlns:p14="http://schemas.microsoft.com/office/powerpoint/2010/main" val="97435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This is an optional teacher demonstration or small group demonstration that shows the relationship between populations resources (specifically water). The directions and questions are linked on the resource page.</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4</a:t>
            </a:fld>
            <a:endParaRPr lang="en-US"/>
          </a:p>
        </p:txBody>
      </p:sp>
    </p:spTree>
    <p:extLst>
      <p:ext uri="{BB962C8B-B14F-4D97-AF65-F5344CB8AC3E}">
        <p14:creationId xmlns:p14="http://schemas.microsoft.com/office/powerpoint/2010/main" val="225829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Students read either an excerpt of an interview with a water expert or read the entire interview [linked</a:t>
            </a:r>
            <a:r>
              <a:rPr lang="en-US" baseline="0" dirty="0" smtClean="0"/>
              <a:t> on the resource page] </a:t>
            </a:r>
            <a:r>
              <a:rPr lang="en-US" dirty="0" smtClean="0"/>
              <a:t>and answer questions. The teacher should be walking around an facilitating</a:t>
            </a:r>
            <a:r>
              <a:rPr lang="en-US" baseline="0" dirty="0" smtClean="0"/>
              <a:t> the process. Students can work individually or with a partner. The teacher should review the answers to the questions briefly with the class.</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5</a:t>
            </a:fld>
            <a:endParaRPr lang="en-US"/>
          </a:p>
        </p:txBody>
      </p:sp>
    </p:spTree>
    <p:extLst>
      <p:ext uri="{BB962C8B-B14F-4D97-AF65-F5344CB8AC3E}">
        <p14:creationId xmlns:p14="http://schemas.microsoft.com/office/powerpoint/2010/main" val="51886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animated slide</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6</a:t>
            </a:fld>
            <a:endParaRPr lang="en-US"/>
          </a:p>
        </p:txBody>
      </p:sp>
    </p:spTree>
    <p:extLst>
      <p:ext uri="{BB962C8B-B14F-4D97-AF65-F5344CB8AC3E}">
        <p14:creationId xmlns:p14="http://schemas.microsoft.com/office/powerpoint/2010/main" val="2964857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r>
              <a:rPr lang="en-US" baseline="0" dirty="0" smtClean="0"/>
              <a:t> The teacher can ask for student volunteers or call on specific students to answer the question. The teacher may also opt for students to discuss the question with an elbow partner and then lead a brief classroom discussion of the difference between water-scarce and water-stressed.</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7</a:t>
            </a:fld>
            <a:endParaRPr lang="en-US"/>
          </a:p>
        </p:txBody>
      </p:sp>
    </p:spTree>
    <p:extLst>
      <p:ext uri="{BB962C8B-B14F-4D97-AF65-F5344CB8AC3E}">
        <p14:creationId xmlns:p14="http://schemas.microsoft.com/office/powerpoint/2010/main" val="309157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Instructional Approach(s): The teacher should present the information on the slide. The teacher can ask for student volunteers or call on specific students to answer the question. The teacher may also opt for students to discuss the question with an elbow partner and then lead a brief classroom discussion of the difference between physical scarcity and economic scarcity.</a:t>
            </a:r>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8</a:t>
            </a:fld>
            <a:endParaRPr lang="en-US"/>
          </a:p>
        </p:txBody>
      </p:sp>
    </p:spTree>
    <p:extLst>
      <p:ext uri="{BB962C8B-B14F-4D97-AF65-F5344CB8AC3E}">
        <p14:creationId xmlns:p14="http://schemas.microsoft.com/office/powerpoint/2010/main" val="95770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diagram on the slide to reinforce the scarcity of water in the Middle East.</a:t>
            </a:r>
            <a:endParaRPr lang="en-US" dirty="0"/>
          </a:p>
        </p:txBody>
      </p:sp>
      <p:sp>
        <p:nvSpPr>
          <p:cNvPr id="4" name="Slide Number Placeholder 3"/>
          <p:cNvSpPr>
            <a:spLocks noGrp="1"/>
          </p:cNvSpPr>
          <p:nvPr>
            <p:ph type="sldNum" sz="quarter" idx="10"/>
          </p:nvPr>
        </p:nvSpPr>
        <p:spPr/>
        <p:txBody>
          <a:bodyPr/>
          <a:lstStyle/>
          <a:p>
            <a:pPr>
              <a:defRPr/>
            </a:pPr>
            <a:fld id="{FC5AA665-0152-4450-8BA3-DA31B5836643}" type="slidenum">
              <a:rPr lang="en-US" smtClean="0"/>
              <a:pPr>
                <a:defRPr/>
              </a:pPr>
              <a:t>9</a:t>
            </a:fld>
            <a:endParaRPr lang="en-US"/>
          </a:p>
        </p:txBody>
      </p:sp>
    </p:spTree>
    <p:extLst>
      <p:ext uri="{BB962C8B-B14F-4D97-AF65-F5344CB8AC3E}">
        <p14:creationId xmlns:p14="http://schemas.microsoft.com/office/powerpoint/2010/main" val="138476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583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842EC751-5202-461B-B294-061962274B23}"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92758567"/>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F1C44B-582C-487E-8573-09CC7102E7BB}" type="slidenum">
              <a:rPr lang="en-US"/>
              <a:pPr>
                <a:defRPr/>
              </a:pPr>
              <a:t>‹#›</a:t>
            </a:fld>
            <a:endParaRPr lang="en-US"/>
          </a:p>
        </p:txBody>
      </p:sp>
    </p:spTree>
    <p:extLst>
      <p:ext uri="{BB962C8B-B14F-4D97-AF65-F5344CB8AC3E}">
        <p14:creationId xmlns:p14="http://schemas.microsoft.com/office/powerpoint/2010/main" val="1833634434"/>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12B8EC-4B9F-43A0-A34D-727BB9BEBF44}" type="slidenum">
              <a:rPr lang="en-US"/>
              <a:pPr>
                <a:defRPr/>
              </a:pPr>
              <a:t>‹#›</a:t>
            </a:fld>
            <a:endParaRPr lang="en-US"/>
          </a:p>
        </p:txBody>
      </p:sp>
    </p:spTree>
    <p:extLst>
      <p:ext uri="{BB962C8B-B14F-4D97-AF65-F5344CB8AC3E}">
        <p14:creationId xmlns:p14="http://schemas.microsoft.com/office/powerpoint/2010/main" val="351268597"/>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4D90EC-C930-43EE-8B60-C943A591A62D}" type="slidenum">
              <a:rPr lang="en-US"/>
              <a:pPr>
                <a:defRPr/>
              </a:pPr>
              <a:t>‹#›</a:t>
            </a:fld>
            <a:endParaRPr lang="en-US"/>
          </a:p>
        </p:txBody>
      </p:sp>
    </p:spTree>
    <p:extLst>
      <p:ext uri="{BB962C8B-B14F-4D97-AF65-F5344CB8AC3E}">
        <p14:creationId xmlns:p14="http://schemas.microsoft.com/office/powerpoint/2010/main" val="2694554850"/>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5E469-A2BF-4134-9126-81BDF61A6678}" type="slidenum">
              <a:rPr lang="en-US"/>
              <a:pPr>
                <a:defRPr/>
              </a:pPr>
              <a:t>‹#›</a:t>
            </a:fld>
            <a:endParaRPr lang="en-US"/>
          </a:p>
        </p:txBody>
      </p:sp>
    </p:spTree>
    <p:extLst>
      <p:ext uri="{BB962C8B-B14F-4D97-AF65-F5344CB8AC3E}">
        <p14:creationId xmlns:p14="http://schemas.microsoft.com/office/powerpoint/2010/main" val="4245804297"/>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D88223-9955-4112-B91C-3D324DC42AA9}" type="slidenum">
              <a:rPr lang="en-US"/>
              <a:pPr>
                <a:defRPr/>
              </a:pPr>
              <a:t>‹#›</a:t>
            </a:fld>
            <a:endParaRPr lang="en-US"/>
          </a:p>
        </p:txBody>
      </p:sp>
    </p:spTree>
    <p:extLst>
      <p:ext uri="{BB962C8B-B14F-4D97-AF65-F5344CB8AC3E}">
        <p14:creationId xmlns:p14="http://schemas.microsoft.com/office/powerpoint/2010/main" val="1151148288"/>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E46654-6243-4176-829B-91DD58247349}" type="slidenum">
              <a:rPr lang="en-US"/>
              <a:pPr>
                <a:defRPr/>
              </a:pPr>
              <a:t>‹#›</a:t>
            </a:fld>
            <a:endParaRPr lang="en-US"/>
          </a:p>
        </p:txBody>
      </p:sp>
    </p:spTree>
    <p:extLst>
      <p:ext uri="{BB962C8B-B14F-4D97-AF65-F5344CB8AC3E}">
        <p14:creationId xmlns:p14="http://schemas.microsoft.com/office/powerpoint/2010/main" val="36592602"/>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CB3902-A2A3-4D72-8983-41FD4CC7A489}" type="slidenum">
              <a:rPr lang="en-US"/>
              <a:pPr>
                <a:defRPr/>
              </a:pPr>
              <a:t>‹#›</a:t>
            </a:fld>
            <a:endParaRPr lang="en-US"/>
          </a:p>
        </p:txBody>
      </p:sp>
    </p:spTree>
    <p:extLst>
      <p:ext uri="{BB962C8B-B14F-4D97-AF65-F5344CB8AC3E}">
        <p14:creationId xmlns:p14="http://schemas.microsoft.com/office/powerpoint/2010/main" val="1580436500"/>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7C4487-AD29-4FE8-92F5-BB08A2FE007B}" type="slidenum">
              <a:rPr lang="en-US"/>
              <a:pPr>
                <a:defRPr/>
              </a:pPr>
              <a:t>‹#›</a:t>
            </a:fld>
            <a:endParaRPr lang="en-US"/>
          </a:p>
        </p:txBody>
      </p:sp>
    </p:spTree>
    <p:extLst>
      <p:ext uri="{BB962C8B-B14F-4D97-AF65-F5344CB8AC3E}">
        <p14:creationId xmlns:p14="http://schemas.microsoft.com/office/powerpoint/2010/main" val="1757418781"/>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E0D544-7186-4508-9605-6F661BCD19C2}" type="slidenum">
              <a:rPr lang="en-US"/>
              <a:pPr>
                <a:defRPr/>
              </a:pPr>
              <a:t>‹#›</a:t>
            </a:fld>
            <a:endParaRPr lang="en-US"/>
          </a:p>
        </p:txBody>
      </p:sp>
    </p:spTree>
    <p:extLst>
      <p:ext uri="{BB962C8B-B14F-4D97-AF65-F5344CB8AC3E}">
        <p14:creationId xmlns:p14="http://schemas.microsoft.com/office/powerpoint/2010/main" val="1369940657"/>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DCCC4-157A-43D8-895D-303D0DC79751}" type="slidenum">
              <a:rPr lang="en-US"/>
              <a:pPr>
                <a:defRPr/>
              </a:pPr>
              <a:t>‹#›</a:t>
            </a:fld>
            <a:endParaRPr lang="en-US"/>
          </a:p>
        </p:txBody>
      </p:sp>
    </p:spTree>
    <p:extLst>
      <p:ext uri="{BB962C8B-B14F-4D97-AF65-F5344CB8AC3E}">
        <p14:creationId xmlns:p14="http://schemas.microsoft.com/office/powerpoint/2010/main" val="1851977923"/>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0D3F721B-FE7F-472F-8C9A-D52877A18B7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med">
    <p:diamond/>
  </p:transition>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lWVDcdRVU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AB906572-0A6D-431E-A687-8F1187A929A8}" type="slidenum">
              <a:rPr lang="en-US"/>
              <a:pPr>
                <a:defRPr/>
              </a:pPr>
              <a:t>1</a:t>
            </a:fld>
            <a:endParaRPr lang="en-US"/>
          </a:p>
        </p:txBody>
      </p:sp>
      <p:sp>
        <p:nvSpPr>
          <p:cNvPr id="2050" name="Rectangle 2"/>
          <p:cNvSpPr>
            <a:spLocks noGrp="1" noChangeArrowheads="1"/>
          </p:cNvSpPr>
          <p:nvPr>
            <p:ph type="ctrTitle"/>
          </p:nvPr>
        </p:nvSpPr>
        <p:spPr>
          <a:xfrm>
            <a:off x="838200" y="3429000"/>
            <a:ext cx="7772400" cy="1431925"/>
          </a:xfrm>
        </p:spPr>
        <p:txBody>
          <a:bodyPr/>
          <a:lstStyle/>
          <a:p>
            <a:pPr eaLnBrk="1" hangingPunct="1">
              <a:defRPr/>
            </a:pPr>
            <a:r>
              <a:rPr lang="en-US" sz="7200" b="1" dirty="0" smtClean="0">
                <a:ea typeface="Tahoma" pitchFamily="34" charset="0"/>
                <a:cs typeface="Tahoma" pitchFamily="34" charset="0"/>
              </a:rPr>
              <a:t>The Impact of Water in the Middle East</a:t>
            </a:r>
          </a:p>
        </p:txBody>
      </p:sp>
    </p:spTree>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2400" y="228600"/>
            <a:ext cx="8839200" cy="6232525"/>
          </a:xfrm>
        </p:spPr>
        <p:txBody>
          <a:bodyPr/>
          <a:lstStyle/>
          <a:p>
            <a:pPr eaLnBrk="1" hangingPunct="1">
              <a:defRPr/>
            </a:pPr>
            <a:r>
              <a:rPr lang="en-US" sz="4800" b="1" dirty="0" smtClean="0"/>
              <a:t>After looking at the maps, turn to a partner and come up with a sentence to describe water in the Middle East.</a:t>
            </a:r>
            <a:br>
              <a:rPr lang="en-US" sz="4800" b="1" dirty="0" smtClean="0"/>
            </a:br>
            <a:r>
              <a:rPr lang="en-US" sz="5400" b="1" dirty="0" smtClean="0"/>
              <a:t/>
            </a:r>
            <a:br>
              <a:rPr lang="en-US" sz="5400" b="1" dirty="0" smtClean="0"/>
            </a:br>
            <a:r>
              <a:rPr lang="en-US" sz="4800" b="1" dirty="0" smtClean="0"/>
              <a:t>Write your sentence on your notes handout. </a:t>
            </a:r>
            <a:endParaRPr lang="en-US" sz="5400" b="1" dirty="0" smtClean="0"/>
          </a:p>
        </p:txBody>
      </p:sp>
      <p:sp>
        <p:nvSpPr>
          <p:cNvPr id="4" name="Slide Number Placeholder 3"/>
          <p:cNvSpPr>
            <a:spLocks noGrp="1"/>
          </p:cNvSpPr>
          <p:nvPr>
            <p:ph type="sldNum" sz="quarter" idx="11"/>
          </p:nvPr>
        </p:nvSpPr>
        <p:spPr/>
        <p:txBody>
          <a:bodyPr/>
          <a:lstStyle/>
          <a:p>
            <a:pPr>
              <a:defRPr/>
            </a:pPr>
            <a:fld id="{3133430C-32A0-411A-8B66-E179B9724707}" type="slidenum">
              <a:rPr lang="en-US"/>
              <a:pPr>
                <a:defRPr/>
              </a:pPr>
              <a:t>10</a:t>
            </a:fld>
            <a:endParaRPr lang="en-US" dirty="0"/>
          </a:p>
        </p:txBody>
      </p:sp>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4038600" cy="1384300"/>
          </a:xfrm>
        </p:spPr>
        <p:txBody>
          <a:bodyPr/>
          <a:lstStyle/>
          <a:p>
            <a:pPr algn="ctr" eaLnBrk="1" hangingPunct="1">
              <a:defRPr/>
            </a:pPr>
            <a:r>
              <a:rPr lang="en-US" b="1" dirty="0" smtClean="0">
                <a:solidFill>
                  <a:srgbClr val="003399"/>
                </a:solidFill>
              </a:rPr>
              <a:t>What do these graphs show?</a:t>
            </a:r>
          </a:p>
        </p:txBody>
      </p:sp>
      <p:sp>
        <p:nvSpPr>
          <p:cNvPr id="3" name="Slide Number Placeholder 2"/>
          <p:cNvSpPr>
            <a:spLocks noGrp="1"/>
          </p:cNvSpPr>
          <p:nvPr>
            <p:ph type="sldNum" sz="quarter" idx="12"/>
          </p:nvPr>
        </p:nvSpPr>
        <p:spPr/>
        <p:txBody>
          <a:bodyPr/>
          <a:lstStyle/>
          <a:p>
            <a:pPr>
              <a:defRPr/>
            </a:pPr>
            <a:fld id="{2C40285B-D7E5-43B3-AC1A-F8CB0E57F928}" type="slidenum">
              <a:rPr lang="en-US">
                <a:solidFill>
                  <a:srgbClr val="FFFFFF"/>
                </a:solidFill>
              </a:rPr>
              <a:pPr>
                <a:defRPr/>
              </a:pPr>
              <a:t>11</a:t>
            </a:fld>
            <a:endParaRPr lang="en-US">
              <a:solidFill>
                <a:srgbClr val="FFFFFF"/>
              </a:solidFill>
            </a:endParaRPr>
          </a:p>
        </p:txBody>
      </p:sp>
      <p:pic>
        <p:nvPicPr>
          <p:cNvPr id="13316" name="Picture 2" descr="http://www.jewishvirtuallibrary.org/jsource/images/maps/waterba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7988"/>
            <a:ext cx="48768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28600" y="3505200"/>
            <a:ext cx="3810000"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algn="ctr">
              <a:defRPr/>
            </a:pPr>
            <a:r>
              <a:rPr lang="en-US" b="1" dirty="0" smtClean="0">
                <a:solidFill>
                  <a:srgbClr val="003399"/>
                </a:solidFill>
              </a:rPr>
              <a:t>Is this going to cause problems? Why?</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5C2449E5-337D-459A-8F3A-C1105E36F67A}" type="slidenum">
              <a:rPr lang="en-US"/>
              <a:pPr>
                <a:defRPr/>
              </a:pPr>
              <a:t>12</a:t>
            </a:fld>
            <a:endParaRPr lang="en-US"/>
          </a:p>
        </p:txBody>
      </p:sp>
      <p:sp>
        <p:nvSpPr>
          <p:cNvPr id="60420" name="Rectangle 4"/>
          <p:cNvSpPr>
            <a:spLocks noGrp="1" noChangeArrowheads="1"/>
          </p:cNvSpPr>
          <p:nvPr>
            <p:ph type="title"/>
          </p:nvPr>
        </p:nvSpPr>
        <p:spPr>
          <a:xfrm>
            <a:off x="76200" y="1219200"/>
            <a:ext cx="8915400" cy="3810000"/>
          </a:xfrm>
        </p:spPr>
        <p:txBody>
          <a:bodyPr/>
          <a:lstStyle/>
          <a:p>
            <a:pPr algn="ctr" eaLnBrk="1" hangingPunct="1">
              <a:defRPr/>
            </a:pPr>
            <a:r>
              <a:rPr lang="en-US" sz="5000" b="1" dirty="0" smtClean="0">
                <a:solidFill>
                  <a:schemeClr val="tx1"/>
                </a:solidFill>
                <a:latin typeface="+mn-lt"/>
              </a:rPr>
              <a:t>The Middle East contains 5% of the world’s population, but it has less than 1% of the world’s freshwater resources.</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dissolve">
                                      <p:cBhvr>
                                        <p:cTn id="7" dur="1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76B4849-28E4-4D62-802B-1F80C77121EE}" type="slidenum">
              <a:rPr lang="en-US"/>
              <a:pPr>
                <a:defRPr/>
              </a:pPr>
              <a:t>13</a:t>
            </a:fld>
            <a:endParaRPr lang="en-US"/>
          </a:p>
        </p:txBody>
      </p:sp>
      <p:sp>
        <p:nvSpPr>
          <p:cNvPr id="62467" name="Rectangle 3"/>
          <p:cNvSpPr>
            <a:spLocks noGrp="1" noChangeArrowheads="1"/>
          </p:cNvSpPr>
          <p:nvPr>
            <p:ph type="body" idx="1"/>
          </p:nvPr>
        </p:nvSpPr>
        <p:spPr>
          <a:xfrm>
            <a:off x="228600" y="762000"/>
            <a:ext cx="8686800" cy="5486400"/>
          </a:xfrm>
        </p:spPr>
        <p:txBody>
          <a:bodyPr/>
          <a:lstStyle/>
          <a:p>
            <a:pPr eaLnBrk="1" hangingPunct="1">
              <a:buClr>
                <a:schemeClr val="tx1"/>
              </a:buClr>
              <a:defRPr/>
            </a:pPr>
            <a:r>
              <a:rPr lang="en-US" sz="4400" b="1" dirty="0" smtClean="0"/>
              <a:t>The Middle East is an </a:t>
            </a:r>
            <a:r>
              <a:rPr lang="en-US" sz="4400" b="1" u="sng" dirty="0" smtClean="0"/>
              <a:t>arid</a:t>
            </a:r>
            <a:r>
              <a:rPr lang="en-US" sz="4400" b="1" dirty="0" smtClean="0"/>
              <a:t> (dry) region where little rain falls</a:t>
            </a:r>
          </a:p>
          <a:p>
            <a:pPr eaLnBrk="1" hangingPunct="1">
              <a:buClr>
                <a:schemeClr val="tx1"/>
              </a:buClr>
              <a:defRPr/>
            </a:pPr>
            <a:endParaRPr lang="en-US" sz="2400" b="1" dirty="0" smtClean="0"/>
          </a:p>
          <a:p>
            <a:pPr eaLnBrk="1" hangingPunct="1">
              <a:buClr>
                <a:schemeClr val="tx1"/>
              </a:buClr>
              <a:defRPr/>
            </a:pPr>
            <a:r>
              <a:rPr lang="en-US" sz="4400" b="1" dirty="0" smtClean="0"/>
              <a:t>Rivers are the main source of water for drinking and for power in many countries in the Middle East</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10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dissolve">
                                      <p:cBhvr>
                                        <p:cTn id="12" dur="10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981200"/>
          </a:xfrm>
        </p:spPr>
        <p:txBody>
          <a:bodyPr/>
          <a:lstStyle/>
          <a:p>
            <a:pPr algn="ctr" eaLnBrk="1" hangingPunct="1">
              <a:defRPr/>
            </a:pPr>
            <a:r>
              <a:rPr lang="en-US" sz="3600" b="1" dirty="0" smtClean="0">
                <a:solidFill>
                  <a:srgbClr val="003399"/>
                </a:solidFill>
              </a:rPr>
              <a:t>Think of your physical features map, how many rivers do you recall being in the Middle East region we labeled?</a:t>
            </a:r>
          </a:p>
        </p:txBody>
      </p:sp>
      <p:sp>
        <p:nvSpPr>
          <p:cNvPr id="3" name="Slide Number Placeholder 2"/>
          <p:cNvSpPr>
            <a:spLocks noGrp="1"/>
          </p:cNvSpPr>
          <p:nvPr>
            <p:ph type="sldNum" sz="quarter" idx="12"/>
          </p:nvPr>
        </p:nvSpPr>
        <p:spPr/>
        <p:txBody>
          <a:bodyPr/>
          <a:lstStyle/>
          <a:p>
            <a:pPr>
              <a:defRPr/>
            </a:pPr>
            <a:fld id="{46AE042E-0686-42DD-9652-87E9C7B6F270}" type="slidenum">
              <a:rPr lang="en-US"/>
              <a:pPr>
                <a:defRPr/>
              </a:pPr>
              <a:t>14</a:t>
            </a:fld>
            <a:endParaRPr lang="en-US"/>
          </a:p>
        </p:txBody>
      </p:sp>
      <p:pic>
        <p:nvPicPr>
          <p:cNvPr id="4" name="Picture 5" descr="http://www.washburn.edu/cas/history/stucker/mideastout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057400"/>
            <a:ext cx="5108575" cy="4632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4114800"/>
            <a:ext cx="4724400" cy="2062163"/>
          </a:xfrm>
          <a:prstGeom prst="rect">
            <a:avLst/>
          </a:prstGeom>
          <a:solidFill>
            <a:schemeClr val="tx1"/>
          </a:solidFill>
          <a:ln w="25400">
            <a:solidFill>
              <a:srgbClr val="000000"/>
            </a:solidFill>
          </a:ln>
        </p:spPr>
        <p:txBody>
          <a:bodyPr>
            <a:spAutoFit/>
          </a:bodyPr>
          <a:lstStyle/>
          <a:p>
            <a:pPr algn="ctr">
              <a:defRPr/>
            </a:pPr>
            <a:r>
              <a:rPr lang="en-US" sz="3200" b="1" dirty="0">
                <a:solidFill>
                  <a:srgbClr val="003399"/>
                </a:solidFill>
                <a:effectLst>
                  <a:outerShdw blurRad="38100" dist="38100" dir="2700000" algn="tl">
                    <a:srgbClr val="000000">
                      <a:alpha val="43137"/>
                    </a:srgbClr>
                  </a:outerShdw>
                </a:effectLst>
              </a:rPr>
              <a:t>If rivers are the main source of water, what is part of the problem?</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24C0E1D-A424-4513-B2E8-551E8CEA528C}" type="slidenum">
              <a:rPr lang="en-US">
                <a:solidFill>
                  <a:srgbClr val="FFFFFF"/>
                </a:solidFill>
              </a:rPr>
              <a:pPr>
                <a:defRPr/>
              </a:pPr>
              <a:t>15</a:t>
            </a:fld>
            <a:endParaRPr lang="en-US">
              <a:solidFill>
                <a:srgbClr val="FFFFFF"/>
              </a:solidFill>
            </a:endParaRPr>
          </a:p>
        </p:txBody>
      </p:sp>
      <p:sp>
        <p:nvSpPr>
          <p:cNvPr id="63491" name="Rectangle 3"/>
          <p:cNvSpPr>
            <a:spLocks noGrp="1" noChangeArrowheads="1"/>
          </p:cNvSpPr>
          <p:nvPr>
            <p:ph type="body" idx="1"/>
          </p:nvPr>
        </p:nvSpPr>
        <p:spPr>
          <a:xfrm>
            <a:off x="381000" y="533400"/>
            <a:ext cx="8458200" cy="5715000"/>
          </a:xfrm>
        </p:spPr>
        <p:txBody>
          <a:bodyPr/>
          <a:lstStyle/>
          <a:p>
            <a:pPr eaLnBrk="1" hangingPunct="1">
              <a:buClr>
                <a:schemeClr val="tx1"/>
              </a:buClr>
              <a:defRPr/>
            </a:pPr>
            <a:r>
              <a:rPr lang="en-US" sz="3600" b="1" dirty="0" smtClean="0"/>
              <a:t>Turkey, Iraq, Syria, Israel, Jordan and other Middle East countries all depend on many of the same water resources</a:t>
            </a:r>
          </a:p>
          <a:p>
            <a:pPr eaLnBrk="1" hangingPunct="1">
              <a:buClr>
                <a:schemeClr val="tx1"/>
              </a:buClr>
              <a:defRPr/>
            </a:pPr>
            <a:endParaRPr lang="en-US" sz="3600" b="1" dirty="0" smtClean="0"/>
          </a:p>
          <a:p>
            <a:pPr eaLnBrk="1" hangingPunct="1">
              <a:buClr>
                <a:schemeClr val="tx1"/>
              </a:buClr>
              <a:defRPr/>
            </a:pPr>
            <a:r>
              <a:rPr lang="en-US" sz="3600" b="1" dirty="0" smtClean="0"/>
              <a:t>The existing ground and surface water resources are not enough to meet the needs of everyone [drinking water, irrigation of crops, domestic uses, etc.]</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dissolve">
                                      <p:cBhvr>
                                        <p:cTn id="7" dur="10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dissolve">
                                      <p:cBhvr>
                                        <p:cTn id="12" dur="1000"/>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41300" y="-152400"/>
            <a:ext cx="8750300" cy="1524000"/>
          </a:xfrm>
        </p:spPr>
        <p:txBody>
          <a:bodyPr/>
          <a:lstStyle/>
          <a:p>
            <a:pPr eaLnBrk="1" hangingPunct="1">
              <a:defRPr/>
            </a:pPr>
            <a:r>
              <a:rPr lang="en-US" sz="3600" b="1" dirty="0" smtClean="0">
                <a:solidFill>
                  <a:srgbClr val="003399"/>
                </a:solidFill>
              </a:rPr>
              <a:t>How is the scarcity of water related to the unequal distribution of water?</a:t>
            </a:r>
          </a:p>
        </p:txBody>
      </p:sp>
      <p:sp>
        <p:nvSpPr>
          <p:cNvPr id="3" name="Subtitle 2"/>
          <p:cNvSpPr>
            <a:spLocks noGrp="1"/>
          </p:cNvSpPr>
          <p:nvPr>
            <p:ph type="subTitle" sz="quarter" idx="1"/>
          </p:nvPr>
        </p:nvSpPr>
        <p:spPr>
          <a:xfrm>
            <a:off x="5562600" y="1781175"/>
            <a:ext cx="3429000" cy="4419600"/>
          </a:xfrm>
        </p:spPr>
        <p:txBody>
          <a:bodyPr/>
          <a:lstStyle/>
          <a:p>
            <a:pPr eaLnBrk="1" hangingPunct="1">
              <a:defRPr/>
            </a:pPr>
            <a:r>
              <a:rPr lang="en-US" sz="4000" b="1" dirty="0" smtClean="0">
                <a:solidFill>
                  <a:srgbClr val="003399"/>
                </a:solidFill>
              </a:rPr>
              <a:t>In which countries do you think water is unevenly distributed?</a:t>
            </a:r>
            <a:br>
              <a:rPr lang="en-US" sz="4000" b="1" dirty="0" smtClean="0">
                <a:solidFill>
                  <a:srgbClr val="003399"/>
                </a:solidFill>
              </a:rPr>
            </a:br>
            <a:r>
              <a:rPr lang="en-US" sz="4000" b="1" dirty="0" smtClean="0">
                <a:solidFill>
                  <a:srgbClr val="003399"/>
                </a:solidFill>
              </a:rPr>
              <a:t>Why?</a:t>
            </a:r>
          </a:p>
        </p:txBody>
      </p:sp>
      <p:sp>
        <p:nvSpPr>
          <p:cNvPr id="4" name="Slide Number Placeholder 3"/>
          <p:cNvSpPr>
            <a:spLocks noGrp="1"/>
          </p:cNvSpPr>
          <p:nvPr>
            <p:ph type="sldNum" sz="quarter" idx="11"/>
          </p:nvPr>
        </p:nvSpPr>
        <p:spPr>
          <a:xfrm>
            <a:off x="6858000" y="6324600"/>
            <a:ext cx="2133600" cy="476250"/>
          </a:xfrm>
        </p:spPr>
        <p:txBody>
          <a:bodyPr/>
          <a:lstStyle/>
          <a:p>
            <a:pPr>
              <a:defRPr/>
            </a:pPr>
            <a:fld id="{DD063C1B-A9EB-40D9-8329-D4030CFF6786}" type="slidenum">
              <a:rPr lang="en-US">
                <a:solidFill>
                  <a:srgbClr val="FFFFFF"/>
                </a:solidFill>
              </a:rPr>
              <a:pPr>
                <a:defRPr/>
              </a:pPr>
              <a:t>16</a:t>
            </a:fld>
            <a:endParaRPr lang="en-US">
              <a:solidFill>
                <a:srgbClr val="FFFFFF"/>
              </a:solidFill>
            </a:endParaRPr>
          </a:p>
        </p:txBody>
      </p:sp>
      <p:pic>
        <p:nvPicPr>
          <p:cNvPr id="5" name="Picture 5" descr="http://www.washburn.edu/cas/history/stucker/mideastout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2600"/>
            <a:ext cx="4935538" cy="4476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3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nodeType="afterGroup">
                            <p:stCondLst>
                              <p:cond delay="3500"/>
                            </p:stCondLst>
                            <p:childTnLst>
                              <p:par>
                                <p:cTn id="18" presetID="53" presetClass="entr" presetSubtype="16" fill="hold" grpId="0" nodeType="afterEffect">
                                  <p:stCondLst>
                                    <p:cond delay="100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9213" y="762000"/>
            <a:ext cx="9188451" cy="2209800"/>
          </a:xfrm>
        </p:spPr>
        <p:txBody>
          <a:bodyPr/>
          <a:lstStyle/>
          <a:p>
            <a:pPr eaLnBrk="1" hangingPunct="1">
              <a:defRPr/>
            </a:pPr>
            <a:r>
              <a:rPr lang="en-US" dirty="0" smtClean="0">
                <a:solidFill>
                  <a:srgbClr val="003399"/>
                </a:solidFill>
              </a:rPr>
              <a:t>Another factor causing the </a:t>
            </a:r>
            <a:br>
              <a:rPr lang="en-US" dirty="0" smtClean="0">
                <a:solidFill>
                  <a:srgbClr val="003399"/>
                </a:solidFill>
              </a:rPr>
            </a:br>
            <a:r>
              <a:rPr lang="en-US" dirty="0" smtClean="0">
                <a:solidFill>
                  <a:srgbClr val="003399"/>
                </a:solidFill>
              </a:rPr>
              <a:t>unequal distribution of water </a:t>
            </a:r>
            <a:br>
              <a:rPr lang="en-US" dirty="0" smtClean="0">
                <a:solidFill>
                  <a:srgbClr val="003399"/>
                </a:solidFill>
              </a:rPr>
            </a:br>
            <a:r>
              <a:rPr lang="en-US" dirty="0" smtClean="0">
                <a:solidFill>
                  <a:srgbClr val="003399"/>
                </a:solidFill>
              </a:rPr>
              <a:t>in the Middle East is the building </a:t>
            </a:r>
            <a:br>
              <a:rPr lang="en-US" dirty="0" smtClean="0">
                <a:solidFill>
                  <a:srgbClr val="003399"/>
                </a:solidFill>
              </a:rPr>
            </a:br>
            <a:r>
              <a:rPr lang="en-US" dirty="0" smtClean="0">
                <a:solidFill>
                  <a:srgbClr val="003399"/>
                </a:solidFill>
              </a:rPr>
              <a:t>of dams.</a:t>
            </a:r>
          </a:p>
        </p:txBody>
      </p:sp>
      <p:sp>
        <p:nvSpPr>
          <p:cNvPr id="4" name="Slide Number Placeholder 3"/>
          <p:cNvSpPr>
            <a:spLocks noGrp="1"/>
          </p:cNvSpPr>
          <p:nvPr>
            <p:ph type="sldNum" sz="quarter" idx="11"/>
          </p:nvPr>
        </p:nvSpPr>
        <p:spPr/>
        <p:txBody>
          <a:bodyPr/>
          <a:lstStyle/>
          <a:p>
            <a:pPr>
              <a:defRPr/>
            </a:pPr>
            <a:fld id="{BAA353E5-9B7C-48CF-84C0-0430F76DEBD7}" type="slidenum">
              <a:rPr lang="en-US">
                <a:solidFill>
                  <a:srgbClr val="FFFFFF"/>
                </a:solidFill>
              </a:rPr>
              <a:pPr>
                <a:defRPr/>
              </a:pPr>
              <a:t>17</a:t>
            </a:fld>
            <a:endParaRPr lang="en-US">
              <a:solidFill>
                <a:srgbClr val="FFFFFF"/>
              </a:solidFill>
            </a:endParaRPr>
          </a:p>
        </p:txBody>
      </p:sp>
      <p:pic>
        <p:nvPicPr>
          <p:cNvPr id="19460" name="Picture 2" descr="http://www.natgeocreative.com/comp/05/991/5299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57588"/>
            <a:ext cx="4972050" cy="3300412"/>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4" descr="http://www.revolve-magazine.com/home/wp-content/uploads/2011/05/ATAT%C3%9CRK-DAM-Turkey-courtesy-Dursun-Yildi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57588"/>
            <a:ext cx="4968875" cy="33115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81000" y="304800"/>
            <a:ext cx="8610600" cy="6248400"/>
          </a:xfrm>
        </p:spPr>
        <p:txBody>
          <a:bodyPr/>
          <a:lstStyle/>
          <a:p>
            <a:pPr eaLnBrk="1" hangingPunct="1">
              <a:defRPr/>
            </a:pPr>
            <a:r>
              <a:rPr lang="en-US" sz="2800" b="1" dirty="0" smtClean="0"/>
              <a:t>According to the International Rivers Organization, Dams are used for the following:</a:t>
            </a:r>
          </a:p>
          <a:p>
            <a:pPr eaLnBrk="1" hangingPunct="1">
              <a:defRPr/>
            </a:pPr>
            <a:endParaRPr lang="en-US" sz="1800" dirty="0" smtClean="0"/>
          </a:p>
          <a:p>
            <a:pPr marL="285750" indent="-285750" algn="l" eaLnBrk="1" hangingPunct="1">
              <a:buClr>
                <a:schemeClr val="tx1"/>
              </a:buClr>
              <a:buFont typeface="Arial" pitchFamily="34" charset="0"/>
              <a:buChar char="•"/>
              <a:defRPr/>
            </a:pPr>
            <a:r>
              <a:rPr lang="en-US" b="1" dirty="0" smtClean="0"/>
              <a:t>To generate electricity</a:t>
            </a:r>
          </a:p>
          <a:p>
            <a:pPr marL="285750" indent="-285750" algn="l" eaLnBrk="1" hangingPunct="1">
              <a:buClr>
                <a:schemeClr val="tx1"/>
              </a:buClr>
              <a:buFont typeface="Arial" pitchFamily="34" charset="0"/>
              <a:buChar char="•"/>
              <a:defRPr/>
            </a:pPr>
            <a:r>
              <a:rPr lang="en-US" b="1" dirty="0" smtClean="0"/>
              <a:t>To supply water for agriculture, industries and households</a:t>
            </a:r>
          </a:p>
          <a:p>
            <a:pPr marL="285750" indent="-285750" algn="l" eaLnBrk="1" hangingPunct="1">
              <a:buClr>
                <a:schemeClr val="tx1"/>
              </a:buClr>
              <a:buFont typeface="Arial" pitchFamily="34" charset="0"/>
              <a:buChar char="•"/>
              <a:defRPr/>
            </a:pPr>
            <a:r>
              <a:rPr lang="en-US" b="1" dirty="0" smtClean="0"/>
              <a:t>To control flooding</a:t>
            </a:r>
          </a:p>
          <a:p>
            <a:pPr marL="285750" indent="-285750" algn="l" eaLnBrk="1" hangingPunct="1">
              <a:buClr>
                <a:schemeClr val="tx1"/>
              </a:buClr>
              <a:buFont typeface="Arial" pitchFamily="34" charset="0"/>
              <a:buChar char="•"/>
              <a:defRPr/>
            </a:pPr>
            <a:r>
              <a:rPr lang="en-US" b="1" dirty="0" smtClean="0"/>
              <a:t>To assist river navigation by providing regular flows and drowning rapids. </a:t>
            </a:r>
          </a:p>
          <a:p>
            <a:pPr marL="285750" indent="-285750" algn="l" eaLnBrk="1" hangingPunct="1">
              <a:buClr>
                <a:schemeClr val="tx1"/>
              </a:buClr>
              <a:buFont typeface="Arial" pitchFamily="34" charset="0"/>
              <a:buChar char="•"/>
              <a:defRPr/>
            </a:pPr>
            <a:r>
              <a:rPr lang="en-US" b="1" dirty="0" smtClean="0"/>
              <a:t>Other reasons for building large dams include reservoir fisheries and leisure activities such as boating</a:t>
            </a:r>
          </a:p>
        </p:txBody>
      </p:sp>
      <p:sp>
        <p:nvSpPr>
          <p:cNvPr id="4" name="Slide Number Placeholder 3"/>
          <p:cNvSpPr>
            <a:spLocks noGrp="1"/>
          </p:cNvSpPr>
          <p:nvPr>
            <p:ph type="sldNum" sz="quarter" idx="11"/>
          </p:nvPr>
        </p:nvSpPr>
        <p:spPr/>
        <p:txBody>
          <a:bodyPr/>
          <a:lstStyle/>
          <a:p>
            <a:pPr>
              <a:defRPr/>
            </a:pPr>
            <a:fld id="{CA644B6A-03F5-40F3-8D7F-2A854E09C1D1}" type="slidenum">
              <a:rPr lang="en-US">
                <a:solidFill>
                  <a:srgbClr val="FFFFFF"/>
                </a:solidFill>
              </a:rPr>
              <a:pPr>
                <a:defRPr/>
              </a:pPr>
              <a:t>18</a:t>
            </a:fld>
            <a:endParaRPr lang="en-US">
              <a:solidFill>
                <a:srgbClr val="FFFFFF"/>
              </a:solidFill>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1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10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1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10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90600"/>
          </a:xfrm>
        </p:spPr>
        <p:txBody>
          <a:bodyPr/>
          <a:lstStyle/>
          <a:p>
            <a:pPr algn="ctr" eaLnBrk="1" hangingPunct="1">
              <a:defRPr/>
            </a:pPr>
            <a:r>
              <a:rPr lang="en-US" dirty="0" smtClean="0">
                <a:solidFill>
                  <a:srgbClr val="003399"/>
                </a:solidFill>
              </a:rPr>
              <a:t>Dams along the Tigris and Euphrates Rivers</a:t>
            </a:r>
          </a:p>
        </p:txBody>
      </p:sp>
      <p:sp>
        <p:nvSpPr>
          <p:cNvPr id="3" name="Slide Number Placeholder 2"/>
          <p:cNvSpPr>
            <a:spLocks noGrp="1"/>
          </p:cNvSpPr>
          <p:nvPr>
            <p:ph type="sldNum" sz="quarter" idx="12"/>
          </p:nvPr>
        </p:nvSpPr>
        <p:spPr/>
        <p:txBody>
          <a:bodyPr/>
          <a:lstStyle/>
          <a:p>
            <a:pPr>
              <a:defRPr/>
            </a:pPr>
            <a:fld id="{AE871D8B-56B5-4F18-81C3-859DCBD38246}" type="slidenum">
              <a:rPr lang="en-US"/>
              <a:pPr>
                <a:defRPr/>
              </a:pPr>
              <a:t>19</a:t>
            </a:fld>
            <a:endParaRPr lang="en-US"/>
          </a:p>
        </p:txBody>
      </p:sp>
      <p:grpSp>
        <p:nvGrpSpPr>
          <p:cNvPr id="4" name="Group 3"/>
          <p:cNvGrpSpPr>
            <a:grpSpLocks/>
          </p:cNvGrpSpPr>
          <p:nvPr/>
        </p:nvGrpSpPr>
        <p:grpSpPr bwMode="auto">
          <a:xfrm>
            <a:off x="76200" y="1524000"/>
            <a:ext cx="7707313" cy="5189538"/>
            <a:chOff x="76200" y="1524000"/>
            <a:chExt cx="7707313" cy="5189538"/>
          </a:xfrm>
        </p:grpSpPr>
        <p:pic>
          <p:nvPicPr>
            <p:cNvPr id="21509" name="Picture 2" descr="http://nealrauhauser.files.wordpress.com/2013/01/euphratestigrisda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48811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1143000" y="2600325"/>
              <a:ext cx="947738" cy="57150"/>
            </a:xfrm>
            <a:prstGeom prst="straightConnector1">
              <a:avLst/>
            </a:prstGeom>
            <a:ln w="1174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1511" name="TextBox 6"/>
            <p:cNvSpPr txBox="1">
              <a:spLocks noChangeArrowheads="1"/>
            </p:cNvSpPr>
            <p:nvPr/>
          </p:nvSpPr>
          <p:spPr bwMode="auto">
            <a:xfrm>
              <a:off x="76200" y="20574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en-US" sz="2400" b="1">
                  <a:solidFill>
                    <a:srgbClr val="000000"/>
                  </a:solidFill>
                </a:rPr>
                <a:t>Green</a:t>
              </a:r>
            </a:p>
            <a:p>
              <a:pPr algn="ctr" eaLnBrk="1" hangingPunct="1"/>
              <a:r>
                <a:rPr lang="en-US" altLang="en-US" sz="2400" b="1">
                  <a:solidFill>
                    <a:srgbClr val="000000"/>
                  </a:solidFill>
                </a:rPr>
                <a:t>Dots</a:t>
              </a: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457200"/>
            <a:ext cx="8153400" cy="3657600"/>
          </a:xfrm>
        </p:spPr>
        <p:txBody>
          <a:bodyPr/>
          <a:lstStyle/>
          <a:p>
            <a:pPr eaLnBrk="1" hangingPunct="1">
              <a:defRPr/>
            </a:pPr>
            <a:r>
              <a:rPr lang="en-US" b="1" dirty="0" smtClean="0"/>
              <a:t>Essential Question:</a:t>
            </a:r>
            <a:br>
              <a:rPr lang="en-US" b="1" dirty="0" smtClean="0"/>
            </a:br>
            <a:r>
              <a:rPr lang="en-US" b="1" dirty="0" smtClean="0"/>
              <a:t>How do water pollution and the unequal distribution of water impact the Middle East (Southwest Asia)?</a:t>
            </a:r>
          </a:p>
        </p:txBody>
      </p:sp>
      <p:sp>
        <p:nvSpPr>
          <p:cNvPr id="3" name="Subtitle 2"/>
          <p:cNvSpPr>
            <a:spLocks noGrp="1"/>
          </p:cNvSpPr>
          <p:nvPr>
            <p:ph type="subTitle" sz="quarter" idx="1"/>
          </p:nvPr>
        </p:nvSpPr>
        <p:spPr>
          <a:xfrm>
            <a:off x="228600" y="4800600"/>
            <a:ext cx="8686800" cy="1752600"/>
          </a:xfrm>
        </p:spPr>
        <p:txBody>
          <a:bodyPr/>
          <a:lstStyle/>
          <a:p>
            <a:pPr algn="l" eaLnBrk="1" hangingPunct="1">
              <a:defRPr/>
            </a:pPr>
            <a:r>
              <a:rPr lang="en-US" dirty="0" smtClean="0"/>
              <a:t>Standard: SS7G6a. Explain how water pollution and the unequal distribution of water impacts irrigation and drinking water.</a:t>
            </a:r>
          </a:p>
        </p:txBody>
      </p:sp>
      <p:sp>
        <p:nvSpPr>
          <p:cNvPr id="4" name="Slide Number Placeholder 3"/>
          <p:cNvSpPr>
            <a:spLocks noGrp="1"/>
          </p:cNvSpPr>
          <p:nvPr>
            <p:ph type="sldNum" sz="quarter" idx="11"/>
          </p:nvPr>
        </p:nvSpPr>
        <p:spPr/>
        <p:txBody>
          <a:bodyPr/>
          <a:lstStyle/>
          <a:p>
            <a:pPr>
              <a:defRPr/>
            </a:pPr>
            <a:fld id="{A159D1A7-67D0-4765-9710-06F12AF3CF97}" type="slidenum">
              <a:rPr lang="en-US"/>
              <a:pPr>
                <a:defRPr/>
              </a:pPr>
              <a:t>2</a:t>
            </a:fld>
            <a:endParaRPr lang="en-US"/>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0863"/>
            <a:ext cx="3810000" cy="5422900"/>
          </a:xfrm>
        </p:spPr>
        <p:txBody>
          <a:bodyPr/>
          <a:lstStyle/>
          <a:p>
            <a:pPr algn="ctr" eaLnBrk="1" hangingPunct="1">
              <a:defRPr/>
            </a:pPr>
            <a:r>
              <a:rPr lang="en-US" sz="4200" dirty="0" smtClean="0">
                <a:solidFill>
                  <a:srgbClr val="003399"/>
                </a:solidFill>
              </a:rPr>
              <a:t>What happens to the availability of water as it flows from Turkey to the Persian Gulf?</a:t>
            </a:r>
          </a:p>
        </p:txBody>
      </p:sp>
      <p:sp>
        <p:nvSpPr>
          <p:cNvPr id="3" name="Slide Number Placeholder 2"/>
          <p:cNvSpPr>
            <a:spLocks noGrp="1"/>
          </p:cNvSpPr>
          <p:nvPr>
            <p:ph type="sldNum" sz="quarter" idx="12"/>
          </p:nvPr>
        </p:nvSpPr>
        <p:spPr/>
        <p:txBody>
          <a:bodyPr/>
          <a:lstStyle/>
          <a:p>
            <a:pPr>
              <a:defRPr/>
            </a:pPr>
            <a:fld id="{13FA39DF-A54F-4911-A3F9-D76879722EE4}" type="slidenum">
              <a:rPr lang="en-US"/>
              <a:pPr>
                <a:defRPr/>
              </a:pPr>
              <a:t>20</a:t>
            </a:fld>
            <a:endParaRPr lang="en-US"/>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27050"/>
            <a:ext cx="5197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6096000" y="1600200"/>
            <a:ext cx="1905000" cy="3441700"/>
          </a:xfrm>
          <a:prstGeom prst="straightConnector1">
            <a:avLst/>
          </a:prstGeom>
          <a:ln w="168275" cmpd="sng">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22" presetClass="entr" presetSubtype="1"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81000" y="381000"/>
            <a:ext cx="8229600" cy="1431925"/>
          </a:xfrm>
        </p:spPr>
        <p:txBody>
          <a:bodyPr/>
          <a:lstStyle/>
          <a:p>
            <a:pPr eaLnBrk="1" hangingPunct="1">
              <a:defRPr/>
            </a:pPr>
            <a:r>
              <a:rPr lang="en-US" sz="4800" b="1" dirty="0" smtClean="0"/>
              <a:t>Water Scarcity and Agriculture</a:t>
            </a:r>
          </a:p>
        </p:txBody>
      </p:sp>
      <p:sp>
        <p:nvSpPr>
          <p:cNvPr id="3" name="Subtitle 2"/>
          <p:cNvSpPr>
            <a:spLocks noGrp="1"/>
          </p:cNvSpPr>
          <p:nvPr>
            <p:ph type="subTitle" sz="quarter" idx="1"/>
          </p:nvPr>
        </p:nvSpPr>
        <p:spPr>
          <a:xfrm>
            <a:off x="304800" y="2133600"/>
            <a:ext cx="8534400" cy="4419600"/>
          </a:xfrm>
        </p:spPr>
        <p:txBody>
          <a:bodyPr/>
          <a:lstStyle/>
          <a:p>
            <a:pPr eaLnBrk="1" hangingPunct="1">
              <a:defRPr/>
            </a:pPr>
            <a:r>
              <a:rPr lang="en-US" sz="3600" b="1" dirty="0" smtClean="0"/>
              <a:t>Agriculture uses about 85 percent of water in the Middle East. It is common to misuse land by heavy irrigation. </a:t>
            </a:r>
          </a:p>
          <a:p>
            <a:pPr eaLnBrk="1" hangingPunct="1">
              <a:defRPr/>
            </a:pPr>
            <a:endParaRPr lang="en-US" sz="1200" dirty="0" smtClean="0"/>
          </a:p>
          <a:p>
            <a:pPr eaLnBrk="1" hangingPunct="1">
              <a:defRPr/>
            </a:pPr>
            <a:r>
              <a:rPr lang="en-US" sz="3600" b="1" dirty="0" smtClean="0"/>
              <a:t>The overuse of water in agriculture is affecting the already scarce water resources.</a:t>
            </a:r>
          </a:p>
        </p:txBody>
      </p:sp>
      <p:sp>
        <p:nvSpPr>
          <p:cNvPr id="4" name="Slide Number Placeholder 3"/>
          <p:cNvSpPr>
            <a:spLocks noGrp="1"/>
          </p:cNvSpPr>
          <p:nvPr>
            <p:ph type="sldNum" sz="quarter" idx="11"/>
          </p:nvPr>
        </p:nvSpPr>
        <p:spPr/>
        <p:txBody>
          <a:bodyPr/>
          <a:lstStyle/>
          <a:p>
            <a:pPr>
              <a:defRPr/>
            </a:pPr>
            <a:fld id="{999A67C4-EB2C-4104-9AB7-CECFC8DE85DD}" type="slidenum">
              <a:rPr lang="en-US"/>
              <a:pPr>
                <a:defRPr/>
              </a:pPr>
              <a:t>21</a:t>
            </a:fld>
            <a:endParaRPr lang="en-US"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81000" y="152400"/>
            <a:ext cx="8229600" cy="1431925"/>
          </a:xfrm>
        </p:spPr>
        <p:txBody>
          <a:bodyPr/>
          <a:lstStyle/>
          <a:p>
            <a:pPr eaLnBrk="1" hangingPunct="1">
              <a:defRPr/>
            </a:pPr>
            <a:r>
              <a:rPr lang="en-US" sz="4800" b="1" dirty="0" smtClean="0"/>
              <a:t>Water Scarcity and Agriculture</a:t>
            </a:r>
          </a:p>
        </p:txBody>
      </p:sp>
      <p:sp>
        <p:nvSpPr>
          <p:cNvPr id="3" name="Subtitle 2"/>
          <p:cNvSpPr>
            <a:spLocks noGrp="1"/>
          </p:cNvSpPr>
          <p:nvPr>
            <p:ph type="subTitle" sz="quarter" idx="1"/>
          </p:nvPr>
        </p:nvSpPr>
        <p:spPr>
          <a:xfrm>
            <a:off x="381000" y="1828800"/>
            <a:ext cx="8534400" cy="4419600"/>
          </a:xfrm>
        </p:spPr>
        <p:txBody>
          <a:bodyPr/>
          <a:lstStyle/>
          <a:p>
            <a:pPr eaLnBrk="1" hangingPunct="1">
              <a:defRPr/>
            </a:pPr>
            <a:r>
              <a:rPr lang="en-US" sz="3600" b="1" dirty="0" smtClean="0"/>
              <a:t>Water scarcity and water use affect agriculture (crop choice, growing seasons, and pests), fisheries, forestry, and livestock (pastures and pests). </a:t>
            </a:r>
          </a:p>
          <a:p>
            <a:pPr eaLnBrk="1" hangingPunct="1">
              <a:defRPr/>
            </a:pPr>
            <a:endParaRPr lang="en-US" sz="2000" b="1" dirty="0" smtClean="0"/>
          </a:p>
          <a:p>
            <a:pPr eaLnBrk="1" hangingPunct="1">
              <a:defRPr/>
            </a:pPr>
            <a:r>
              <a:rPr lang="en-US" sz="3600" b="1" dirty="0" smtClean="0"/>
              <a:t>These factors impact incomes and food security.</a:t>
            </a:r>
          </a:p>
        </p:txBody>
      </p:sp>
      <p:sp>
        <p:nvSpPr>
          <p:cNvPr id="4" name="Slide Number Placeholder 3"/>
          <p:cNvSpPr>
            <a:spLocks noGrp="1"/>
          </p:cNvSpPr>
          <p:nvPr>
            <p:ph type="sldNum" sz="quarter" idx="11"/>
          </p:nvPr>
        </p:nvSpPr>
        <p:spPr/>
        <p:txBody>
          <a:bodyPr/>
          <a:lstStyle/>
          <a:p>
            <a:pPr>
              <a:defRPr/>
            </a:pPr>
            <a:fld id="{59C0DAF4-0762-4AF5-A5C8-4A3E1EAF6D7C}" type="slidenum">
              <a:rPr lang="en-US">
                <a:solidFill>
                  <a:srgbClr val="FFFFFF"/>
                </a:solidFill>
              </a:rPr>
              <a:pPr>
                <a:defRPr/>
              </a:pPr>
              <a:t>22</a:t>
            </a:fld>
            <a:endParaRPr lang="en-US" dirty="0">
              <a:solidFill>
                <a:srgbClr val="FFFFFF"/>
              </a:solidFill>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0"/>
            <a:ext cx="9144000" cy="2895600"/>
          </a:xfrm>
        </p:spPr>
        <p:txBody>
          <a:bodyPr/>
          <a:lstStyle/>
          <a:p>
            <a:pPr eaLnBrk="1" hangingPunct="1">
              <a:defRPr/>
            </a:pPr>
            <a:r>
              <a:rPr lang="en-US" b="1" dirty="0" smtClean="0"/>
              <a:t>Distributed Summarizing:</a:t>
            </a:r>
            <a:br>
              <a:rPr lang="en-US" b="1" dirty="0" smtClean="0"/>
            </a:br>
            <a:r>
              <a:rPr lang="en-US" sz="1600" b="1" dirty="0" smtClean="0"/>
              <a:t/>
            </a:r>
            <a:br>
              <a:rPr lang="en-US" sz="1600" b="1" dirty="0" smtClean="0"/>
            </a:br>
            <a:r>
              <a:rPr lang="en-US" sz="3000" b="1" dirty="0" smtClean="0"/>
              <a:t>On your Middle East Water Issues Graphic Organizer identify the causes and effects of Unequal Water Distribution of Water in the Middle East.</a:t>
            </a:r>
          </a:p>
        </p:txBody>
      </p:sp>
      <p:sp>
        <p:nvSpPr>
          <p:cNvPr id="4" name="Slide Number Placeholder 3"/>
          <p:cNvSpPr>
            <a:spLocks noGrp="1"/>
          </p:cNvSpPr>
          <p:nvPr>
            <p:ph type="sldNum" sz="quarter" idx="11"/>
          </p:nvPr>
        </p:nvSpPr>
        <p:spPr/>
        <p:txBody>
          <a:bodyPr/>
          <a:lstStyle/>
          <a:p>
            <a:pPr>
              <a:defRPr/>
            </a:pPr>
            <a:fld id="{79D786E5-190D-474F-96BC-FB7FA69CD6C4}" type="slidenum">
              <a:rPr lang="en-US"/>
              <a:pPr>
                <a:defRPr/>
              </a:pPr>
              <a:t>23</a:t>
            </a:fld>
            <a:endParaRPr lang="en-US"/>
          </a:p>
        </p:txBody>
      </p:sp>
      <p:graphicFrame>
        <p:nvGraphicFramePr>
          <p:cNvPr id="25604" name="Object 4"/>
          <p:cNvGraphicFramePr>
            <a:graphicFrameLocks noChangeAspect="1"/>
          </p:cNvGraphicFramePr>
          <p:nvPr/>
        </p:nvGraphicFramePr>
        <p:xfrm>
          <a:off x="2286000" y="3101975"/>
          <a:ext cx="4613275" cy="3530600"/>
        </p:xfrm>
        <a:graphic>
          <a:graphicData uri="http://schemas.openxmlformats.org/presentationml/2006/ole">
            <mc:AlternateContent xmlns:mc="http://schemas.openxmlformats.org/markup-compatibility/2006">
              <mc:Choice xmlns:v="urn:schemas-microsoft-com:vml" Requires="v">
                <p:oleObj spid="_x0000_s25608" name="Document" r:id="rId5" imgW="9141751" imgH="6997177" progId="Word.Document.8">
                  <p:embed/>
                </p:oleObj>
              </mc:Choice>
              <mc:Fallback>
                <p:oleObj name="Document" r:id="rId5" imgW="9141751" imgH="6997177"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101975"/>
                        <a:ext cx="4613275" cy="3530600"/>
                      </a:xfrm>
                      <a:prstGeom prst="rect">
                        <a:avLst/>
                      </a:prstGeom>
                      <a:solidFill>
                        <a:schemeClr val="tx1"/>
                      </a:solidFill>
                      <a:ln w="9525">
                        <a:solidFill>
                          <a:srgbClr val="000000"/>
                        </a:solidFill>
                        <a:miter lim="800000"/>
                        <a:headEnd/>
                        <a:tailEnd/>
                      </a:ln>
                    </p:spPr>
                  </p:pic>
                </p:oleObj>
              </mc:Fallback>
            </mc:AlternateContent>
          </a:graphicData>
        </a:graphic>
      </p:graphicFrame>
    </p:spTree>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50900"/>
          </a:xfrm>
        </p:spPr>
        <p:txBody>
          <a:bodyPr/>
          <a:lstStyle/>
          <a:p>
            <a:pPr algn="ctr" eaLnBrk="1" hangingPunct="1">
              <a:defRPr/>
            </a:pPr>
            <a:r>
              <a:rPr lang="en-US" b="1" dirty="0" smtClean="0"/>
              <a:t>Unequal Distribution of Water</a:t>
            </a:r>
          </a:p>
        </p:txBody>
      </p:sp>
      <p:sp>
        <p:nvSpPr>
          <p:cNvPr id="3" name="Content Placeholder 2"/>
          <p:cNvSpPr>
            <a:spLocks noGrp="1"/>
          </p:cNvSpPr>
          <p:nvPr>
            <p:ph idx="1"/>
          </p:nvPr>
        </p:nvSpPr>
        <p:spPr>
          <a:xfrm>
            <a:off x="152400" y="1219200"/>
            <a:ext cx="8763000" cy="5334000"/>
          </a:xfrm>
        </p:spPr>
        <p:txBody>
          <a:bodyPr/>
          <a:lstStyle/>
          <a:p>
            <a:pPr eaLnBrk="1" hangingPunct="1">
              <a:buClr>
                <a:schemeClr val="tx1"/>
              </a:buClr>
              <a:defRPr/>
            </a:pPr>
            <a:r>
              <a:rPr lang="en-US" sz="4400" b="1" dirty="0" smtClean="0"/>
              <a:t>Causes</a:t>
            </a:r>
          </a:p>
          <a:p>
            <a:pPr lvl="1" eaLnBrk="1" hangingPunct="1">
              <a:buClr>
                <a:schemeClr val="tx1"/>
              </a:buClr>
              <a:defRPr/>
            </a:pPr>
            <a:r>
              <a:rPr lang="en-US" sz="4000" b="1" dirty="0" smtClean="0"/>
              <a:t>The Middle East is an arid (dry) region where little rain falls</a:t>
            </a:r>
          </a:p>
          <a:p>
            <a:pPr lvl="1" eaLnBrk="1" hangingPunct="1">
              <a:buClr>
                <a:schemeClr val="tx1"/>
              </a:buClr>
              <a:defRPr/>
            </a:pPr>
            <a:r>
              <a:rPr lang="en-US" sz="4000" b="1" dirty="0" smtClean="0"/>
              <a:t>Rivers are the main source of water and there are few rivers</a:t>
            </a:r>
          </a:p>
          <a:p>
            <a:pPr lvl="1" eaLnBrk="1" hangingPunct="1">
              <a:buClr>
                <a:schemeClr val="tx1"/>
              </a:buClr>
              <a:defRPr/>
            </a:pPr>
            <a:r>
              <a:rPr lang="en-US" sz="4000" b="1" dirty="0" smtClean="0"/>
              <a:t>The building of dams</a:t>
            </a:r>
          </a:p>
          <a:p>
            <a:pPr lvl="1" eaLnBrk="1" hangingPunct="1">
              <a:buClr>
                <a:schemeClr val="tx1"/>
              </a:buClr>
              <a:defRPr/>
            </a:pPr>
            <a:endParaRPr lang="en-US" b="1" dirty="0" smtClean="0"/>
          </a:p>
          <a:p>
            <a:pPr lvl="1" eaLnBrk="1" hangingPunct="1">
              <a:buClr>
                <a:schemeClr val="tx1"/>
              </a:buClr>
              <a:defRPr/>
            </a:pPr>
            <a:endParaRPr lang="en-US" sz="3600" b="1" dirty="0" smtClean="0"/>
          </a:p>
          <a:p>
            <a:pPr lvl="1" eaLnBrk="1" hangingPunct="1">
              <a:buClr>
                <a:schemeClr val="tx1"/>
              </a:buClr>
              <a:defRPr/>
            </a:pPr>
            <a:endParaRPr lang="en-US" sz="3600" b="1" dirty="0" smtClean="0"/>
          </a:p>
          <a:p>
            <a:pPr lvl="1" eaLnBrk="1" hangingPunct="1">
              <a:buClr>
                <a:schemeClr val="tx1"/>
              </a:buClr>
              <a:defRPr/>
            </a:pPr>
            <a:endParaRPr lang="en-US" sz="3600" b="1" dirty="0" smtClean="0"/>
          </a:p>
        </p:txBody>
      </p:sp>
      <p:sp>
        <p:nvSpPr>
          <p:cNvPr id="4" name="Slide Number Placeholder 3"/>
          <p:cNvSpPr>
            <a:spLocks noGrp="1"/>
          </p:cNvSpPr>
          <p:nvPr>
            <p:ph type="sldNum" sz="quarter" idx="12"/>
          </p:nvPr>
        </p:nvSpPr>
        <p:spPr/>
        <p:txBody>
          <a:bodyPr/>
          <a:lstStyle/>
          <a:p>
            <a:pPr>
              <a:defRPr/>
            </a:pPr>
            <a:fld id="{59CD16FB-8061-4AB6-B1FB-49BB5380055B}" type="slidenum">
              <a:rPr lang="en-US"/>
              <a:pPr>
                <a:defRPr/>
              </a:pPr>
              <a:t>24</a:t>
            </a:fld>
            <a:endParaRPr lang="en-US"/>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50900"/>
          </a:xfrm>
        </p:spPr>
        <p:txBody>
          <a:bodyPr/>
          <a:lstStyle/>
          <a:p>
            <a:pPr algn="ctr" eaLnBrk="1" hangingPunct="1">
              <a:defRPr/>
            </a:pPr>
            <a:r>
              <a:rPr lang="en-US" b="1" dirty="0" smtClean="0"/>
              <a:t>Unequal Distribution of Water</a:t>
            </a:r>
          </a:p>
        </p:txBody>
      </p:sp>
      <p:sp>
        <p:nvSpPr>
          <p:cNvPr id="3" name="Content Placeholder 2"/>
          <p:cNvSpPr>
            <a:spLocks noGrp="1"/>
          </p:cNvSpPr>
          <p:nvPr>
            <p:ph idx="1"/>
          </p:nvPr>
        </p:nvSpPr>
        <p:spPr>
          <a:xfrm>
            <a:off x="152400" y="1066800"/>
            <a:ext cx="8763000" cy="5334000"/>
          </a:xfrm>
        </p:spPr>
        <p:txBody>
          <a:bodyPr/>
          <a:lstStyle/>
          <a:p>
            <a:pPr eaLnBrk="1" hangingPunct="1">
              <a:buClr>
                <a:schemeClr val="tx1"/>
              </a:buClr>
              <a:defRPr/>
            </a:pPr>
            <a:r>
              <a:rPr lang="en-US" sz="4000" b="1" dirty="0" smtClean="0"/>
              <a:t>Effects</a:t>
            </a:r>
          </a:p>
          <a:p>
            <a:pPr lvl="1" eaLnBrk="1" hangingPunct="1">
              <a:buClr>
                <a:schemeClr val="tx1"/>
              </a:buClr>
              <a:defRPr/>
            </a:pPr>
            <a:r>
              <a:rPr lang="en-US" sz="3400" b="1" dirty="0" smtClean="0"/>
              <a:t>The existing ground and surface water resources are not enough to meet the needs of the growing population [drinking water, irrigation of crops]</a:t>
            </a:r>
          </a:p>
          <a:p>
            <a:pPr lvl="1" eaLnBrk="1" hangingPunct="1">
              <a:buClr>
                <a:schemeClr val="tx1"/>
              </a:buClr>
              <a:defRPr/>
            </a:pPr>
            <a:r>
              <a:rPr lang="en-US" sz="3400" b="1" dirty="0" smtClean="0"/>
              <a:t>The building of dams along rivers make the rivers less powerful and much smaller for countries down the river</a:t>
            </a:r>
          </a:p>
          <a:p>
            <a:pPr lvl="1" eaLnBrk="1" hangingPunct="1">
              <a:buClr>
                <a:schemeClr val="tx1"/>
              </a:buClr>
              <a:defRPr/>
            </a:pPr>
            <a:endParaRPr lang="en-US" b="1" dirty="0" smtClean="0"/>
          </a:p>
          <a:p>
            <a:pPr lvl="1" eaLnBrk="1" hangingPunct="1">
              <a:buClr>
                <a:schemeClr val="tx1"/>
              </a:buClr>
              <a:defRPr/>
            </a:pPr>
            <a:endParaRPr lang="en-US" b="1" dirty="0" smtClean="0"/>
          </a:p>
          <a:p>
            <a:pPr lvl="1" eaLnBrk="1" hangingPunct="1">
              <a:buClr>
                <a:schemeClr val="tx1"/>
              </a:buClr>
              <a:defRPr/>
            </a:pPr>
            <a:endParaRPr lang="en-US" sz="3600" b="1" dirty="0" smtClean="0"/>
          </a:p>
          <a:p>
            <a:pPr lvl="1" eaLnBrk="1" hangingPunct="1">
              <a:buClr>
                <a:schemeClr val="tx1"/>
              </a:buClr>
              <a:defRPr/>
            </a:pPr>
            <a:endParaRPr lang="en-US" sz="3600" b="1" dirty="0" smtClean="0"/>
          </a:p>
          <a:p>
            <a:pPr lvl="1" eaLnBrk="1" hangingPunct="1">
              <a:buClr>
                <a:schemeClr val="tx1"/>
              </a:buClr>
              <a:defRPr/>
            </a:pPr>
            <a:endParaRPr lang="en-US" sz="3600" b="1" dirty="0" smtClean="0"/>
          </a:p>
        </p:txBody>
      </p:sp>
      <p:sp>
        <p:nvSpPr>
          <p:cNvPr id="4" name="Slide Number Placeholder 3"/>
          <p:cNvSpPr>
            <a:spLocks noGrp="1"/>
          </p:cNvSpPr>
          <p:nvPr>
            <p:ph type="sldNum" sz="quarter" idx="12"/>
          </p:nvPr>
        </p:nvSpPr>
        <p:spPr/>
        <p:txBody>
          <a:bodyPr/>
          <a:lstStyle/>
          <a:p>
            <a:pPr>
              <a:defRPr/>
            </a:pPr>
            <a:fld id="{EB6D54AE-EB6B-402A-A063-8FA75496DD51}" type="slidenum">
              <a:rPr lang="en-US">
                <a:solidFill>
                  <a:srgbClr val="FFFFFF"/>
                </a:solidFill>
              </a:rPr>
              <a:pPr>
                <a:defRPr/>
              </a:pPr>
              <a:t>25</a:t>
            </a:fld>
            <a:endParaRPr lang="en-US" dirty="0">
              <a:solidFill>
                <a:srgbClr val="FFFFFF"/>
              </a:solidFill>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990719B-1EDE-4CDB-BAFA-C702158266C0}" type="slidenum">
              <a:rPr lang="en-US"/>
              <a:pPr>
                <a:defRPr/>
              </a:pPr>
              <a:t>26</a:t>
            </a:fld>
            <a:endParaRPr lang="en-US"/>
          </a:p>
        </p:txBody>
      </p:sp>
      <p:sp>
        <p:nvSpPr>
          <p:cNvPr id="81924" name="Rectangle 4"/>
          <p:cNvSpPr>
            <a:spLocks noGrp="1" noChangeArrowheads="1"/>
          </p:cNvSpPr>
          <p:nvPr>
            <p:ph type="title"/>
          </p:nvPr>
        </p:nvSpPr>
        <p:spPr>
          <a:xfrm>
            <a:off x="835025" y="304800"/>
            <a:ext cx="7169150" cy="1143000"/>
          </a:xfrm>
        </p:spPr>
        <p:txBody>
          <a:bodyPr/>
          <a:lstStyle/>
          <a:p>
            <a:pPr algn="ctr" eaLnBrk="1" hangingPunct="1">
              <a:defRPr/>
            </a:pPr>
            <a:r>
              <a:rPr lang="en-US" sz="4000" b="1" u="sng" dirty="0" smtClean="0">
                <a:solidFill>
                  <a:srgbClr val="003399"/>
                </a:solidFill>
                <a:effectLst>
                  <a:outerShdw blurRad="38100" dist="38100" dir="2700000" algn="tl">
                    <a:srgbClr val="C0C0C0"/>
                  </a:outerShdw>
                </a:effectLst>
                <a:latin typeface="+mn-lt"/>
              </a:rPr>
              <a:t>Water Pollution in the </a:t>
            </a:r>
            <a:br>
              <a:rPr lang="en-US" sz="4000" b="1" u="sng" dirty="0" smtClean="0">
                <a:solidFill>
                  <a:srgbClr val="003399"/>
                </a:solidFill>
                <a:effectLst>
                  <a:outerShdw blurRad="38100" dist="38100" dir="2700000" algn="tl">
                    <a:srgbClr val="C0C0C0"/>
                  </a:outerShdw>
                </a:effectLst>
                <a:latin typeface="+mn-lt"/>
              </a:rPr>
            </a:br>
            <a:r>
              <a:rPr lang="en-US" sz="4000" b="1" u="sng" dirty="0" smtClean="0">
                <a:solidFill>
                  <a:srgbClr val="003399"/>
                </a:solidFill>
                <a:effectLst>
                  <a:outerShdw blurRad="38100" dist="38100" dir="2700000" algn="tl">
                    <a:srgbClr val="C0C0C0"/>
                  </a:outerShdw>
                </a:effectLst>
                <a:latin typeface="+mn-lt"/>
              </a:rPr>
              <a:t>Middle East</a:t>
            </a:r>
          </a:p>
        </p:txBody>
      </p:sp>
      <p:pic>
        <p:nvPicPr>
          <p:cNvPr id="28676" name="Picture 6" descr="An Iraqi boy carries a bucket filled with canal water in Nasiri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905000"/>
            <a:ext cx="56388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0A7B380-B0A9-443B-81CB-2A454CDE1F9F}" type="slidenum">
              <a:rPr lang="en-US"/>
              <a:pPr>
                <a:defRPr/>
              </a:pPr>
              <a:t>27</a:t>
            </a:fld>
            <a:endParaRPr lang="en-US"/>
          </a:p>
        </p:txBody>
      </p:sp>
      <p:grpSp>
        <p:nvGrpSpPr>
          <p:cNvPr id="29699" name="Group 9"/>
          <p:cNvGrpSpPr>
            <a:grpSpLocks/>
          </p:cNvGrpSpPr>
          <p:nvPr/>
        </p:nvGrpSpPr>
        <p:grpSpPr bwMode="auto">
          <a:xfrm>
            <a:off x="-935038" y="-152400"/>
            <a:ext cx="11142663" cy="7010400"/>
            <a:chOff x="-935209" y="-152400"/>
            <a:chExt cx="11143085" cy="7010400"/>
          </a:xfrm>
        </p:grpSpPr>
        <p:pic>
          <p:nvPicPr>
            <p:cNvPr id="29700" name="Picture 2" descr="http://www.greenprophet.com/wp-content/uploads/2013/03/Egyptian-women-collecting-water-n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09" y="-2"/>
              <a:ext cx="5659608" cy="323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http://www.middleeasteye.net/sites/default/files/styles/main_image_article_page/public/main-images/GazaWaterPollutionAFP.jpg?itok=2dawIM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8905"/>
              <a:ext cx="5433022" cy="361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http://pakistan.onepakistan.com.pk/photogallery/var/resizes/News-%26-Politics/Day-in-Pics%3A-5th-June/20605-49.jpg?m=13389225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399" y="3238905"/>
              <a:ext cx="5483477" cy="361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http://images.nationalgeographic.com/wpf/media-live/photos/000/131/cache/conflict13-gathering-water-iraq-99_13155_600x4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8555" y="-152400"/>
              <a:ext cx="4521740" cy="339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V="1">
              <a:off x="-136" y="3238500"/>
              <a:ext cx="967776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24443" y="0"/>
              <a:ext cx="0" cy="33147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43" y="3238500"/>
              <a:ext cx="0" cy="36195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0"/>
            <a:ext cx="9144000" cy="1828800"/>
          </a:xfrm>
        </p:spPr>
        <p:txBody>
          <a:bodyPr/>
          <a:lstStyle/>
          <a:p>
            <a:pPr eaLnBrk="1" hangingPunct="1">
              <a:defRPr/>
            </a:pPr>
            <a:r>
              <a:rPr lang="en-US" sz="3200" b="1" dirty="0" smtClean="0"/>
              <a:t>Use Middle East Water Issues Graphic Organizer to record the causes and effects of Water Pollution in the Middle East.</a:t>
            </a:r>
          </a:p>
        </p:txBody>
      </p:sp>
      <p:sp>
        <p:nvSpPr>
          <p:cNvPr id="4" name="Slide Number Placeholder 3"/>
          <p:cNvSpPr>
            <a:spLocks noGrp="1"/>
          </p:cNvSpPr>
          <p:nvPr>
            <p:ph type="sldNum" sz="quarter" idx="11"/>
          </p:nvPr>
        </p:nvSpPr>
        <p:spPr/>
        <p:txBody>
          <a:bodyPr/>
          <a:lstStyle/>
          <a:p>
            <a:pPr>
              <a:defRPr/>
            </a:pPr>
            <a:fld id="{738B5532-D77C-417D-A11A-A13FAA57EBA5}" type="slidenum">
              <a:rPr lang="en-US">
                <a:solidFill>
                  <a:srgbClr val="FFFFFF"/>
                </a:solidFill>
              </a:rPr>
              <a:pPr>
                <a:defRPr/>
              </a:pPr>
              <a:t>28</a:t>
            </a:fld>
            <a:endParaRPr lang="en-US">
              <a:solidFill>
                <a:srgbClr val="FFFFFF"/>
              </a:solidFill>
            </a:endParaRPr>
          </a:p>
        </p:txBody>
      </p:sp>
      <p:graphicFrame>
        <p:nvGraphicFramePr>
          <p:cNvPr id="30724" name="Object 4"/>
          <p:cNvGraphicFramePr>
            <a:graphicFrameLocks noChangeAspect="1"/>
          </p:cNvGraphicFramePr>
          <p:nvPr/>
        </p:nvGraphicFramePr>
        <p:xfrm>
          <a:off x="1752600" y="2286000"/>
          <a:ext cx="5410200" cy="4140200"/>
        </p:xfrm>
        <a:graphic>
          <a:graphicData uri="http://schemas.openxmlformats.org/presentationml/2006/ole">
            <mc:AlternateContent xmlns:mc="http://schemas.openxmlformats.org/markup-compatibility/2006">
              <mc:Choice xmlns:v="urn:schemas-microsoft-com:vml" Requires="v">
                <p:oleObj spid="_x0000_s30727" name="Document" r:id="rId5" imgW="9141751" imgH="6997177" progId="Word.Document.8">
                  <p:embed/>
                </p:oleObj>
              </mc:Choice>
              <mc:Fallback>
                <p:oleObj name="Document" r:id="rId5" imgW="9141751" imgH="6997177"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286000"/>
                        <a:ext cx="5410200" cy="4140200"/>
                      </a:xfrm>
                      <a:prstGeom prst="rect">
                        <a:avLst/>
                      </a:prstGeom>
                      <a:solidFill>
                        <a:schemeClr val="tx1"/>
                      </a:solidFill>
                      <a:ln w="9525">
                        <a:solidFill>
                          <a:srgbClr val="000000"/>
                        </a:solidFill>
                        <a:miter lim="800000"/>
                        <a:headEnd/>
                        <a:tailEnd/>
                      </a:ln>
                    </p:spPr>
                  </p:pic>
                </p:oleObj>
              </mc:Fallback>
            </mc:AlternateContent>
          </a:graphicData>
        </a:graphic>
      </p:graphicFrame>
    </p:spTree>
  </p:cSld>
  <p:clrMapOvr>
    <a:masterClrMapping/>
  </p:clrMapOvr>
  <p:transition spd="med">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BCF3D67-A7A4-4967-A0E0-870258F7B920}" type="slidenum">
              <a:rPr lang="en-US">
                <a:solidFill>
                  <a:srgbClr val="FFFFFF"/>
                </a:solidFill>
              </a:rPr>
              <a:pPr>
                <a:defRPr/>
              </a:pPr>
              <a:t>29</a:t>
            </a:fld>
            <a:endParaRPr lang="en-US">
              <a:solidFill>
                <a:srgbClr val="FFFFFF"/>
              </a:solidFill>
            </a:endParaRPr>
          </a:p>
        </p:txBody>
      </p:sp>
      <p:sp>
        <p:nvSpPr>
          <p:cNvPr id="84994" name="Rectangle 2"/>
          <p:cNvSpPr>
            <a:spLocks noGrp="1" noChangeArrowheads="1"/>
          </p:cNvSpPr>
          <p:nvPr>
            <p:ph type="title"/>
          </p:nvPr>
        </p:nvSpPr>
        <p:spPr>
          <a:xfrm>
            <a:off x="103188" y="112713"/>
            <a:ext cx="9040812" cy="990600"/>
          </a:xfrm>
        </p:spPr>
        <p:txBody>
          <a:bodyPr/>
          <a:lstStyle/>
          <a:p>
            <a:pPr algn="ctr" eaLnBrk="1" hangingPunct="1">
              <a:defRPr/>
            </a:pPr>
            <a:r>
              <a:rPr lang="en-US" sz="4000" b="1" u="sng" dirty="0" smtClean="0">
                <a:solidFill>
                  <a:schemeClr val="tx1"/>
                </a:solidFill>
                <a:latin typeface="+mn-lt"/>
              </a:rPr>
              <a:t>Causes of Water Pollution in the Middle East</a:t>
            </a:r>
          </a:p>
        </p:txBody>
      </p:sp>
      <p:sp>
        <p:nvSpPr>
          <p:cNvPr id="84995" name="Rectangle 3"/>
          <p:cNvSpPr>
            <a:spLocks noGrp="1" noChangeArrowheads="1"/>
          </p:cNvSpPr>
          <p:nvPr>
            <p:ph type="body" idx="1"/>
          </p:nvPr>
        </p:nvSpPr>
        <p:spPr>
          <a:xfrm>
            <a:off x="304800" y="1295400"/>
            <a:ext cx="8763000" cy="5410200"/>
          </a:xfrm>
        </p:spPr>
        <p:txBody>
          <a:bodyPr/>
          <a:lstStyle/>
          <a:p>
            <a:pPr eaLnBrk="1" hangingPunct="1">
              <a:buClr>
                <a:schemeClr val="tx1"/>
              </a:buClr>
              <a:defRPr/>
            </a:pPr>
            <a:r>
              <a:rPr lang="en-US" b="1" dirty="0" smtClean="0"/>
              <a:t>Dams have reduced fresh water inflow that would reduce pollution</a:t>
            </a:r>
          </a:p>
          <a:p>
            <a:pPr eaLnBrk="1" hangingPunct="1">
              <a:buClr>
                <a:schemeClr val="tx1"/>
              </a:buClr>
              <a:defRPr/>
            </a:pPr>
            <a:endParaRPr lang="en-US" sz="1200" b="1" dirty="0" smtClean="0"/>
          </a:p>
          <a:p>
            <a:pPr eaLnBrk="1" hangingPunct="1">
              <a:buClr>
                <a:schemeClr val="tx1"/>
              </a:buClr>
              <a:defRPr/>
            </a:pPr>
            <a:r>
              <a:rPr lang="en-US" b="1" dirty="0" smtClean="0"/>
              <a:t>Salt water mixing with fresh water (</a:t>
            </a:r>
            <a:r>
              <a:rPr lang="en-US" b="1" dirty="0" err="1" smtClean="0"/>
              <a:t>salination</a:t>
            </a:r>
            <a:r>
              <a:rPr lang="en-US" b="1" dirty="0" smtClean="0"/>
              <a:t>) or soil degradation (ruin)</a:t>
            </a:r>
          </a:p>
          <a:p>
            <a:pPr eaLnBrk="1" hangingPunct="1">
              <a:buClr>
                <a:schemeClr val="tx1"/>
              </a:buClr>
              <a:defRPr/>
            </a:pPr>
            <a:endParaRPr lang="en-US" sz="1200" b="1" dirty="0" smtClean="0"/>
          </a:p>
          <a:p>
            <a:pPr eaLnBrk="1" hangingPunct="1">
              <a:buClr>
                <a:schemeClr val="tx1"/>
              </a:buClr>
              <a:defRPr/>
            </a:pPr>
            <a:r>
              <a:rPr lang="en-US" b="1" dirty="0" smtClean="0"/>
              <a:t>Depletion and contamination of underground and surface water resources</a:t>
            </a:r>
          </a:p>
          <a:p>
            <a:pPr eaLnBrk="1" hangingPunct="1">
              <a:buClr>
                <a:schemeClr val="tx1"/>
              </a:buClr>
              <a:defRPr/>
            </a:pPr>
            <a:endParaRPr lang="en-US" sz="1100" b="1" dirty="0" smtClean="0"/>
          </a:p>
          <a:p>
            <a:pPr eaLnBrk="1" hangingPunct="1">
              <a:buClr>
                <a:schemeClr val="tx1"/>
              </a:buClr>
              <a:defRPr/>
            </a:pPr>
            <a:r>
              <a:rPr lang="en-US" b="1" dirty="0" smtClean="0"/>
              <a:t>Pollution from raw sewage, industrial waste, and agricultural waste</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dissolve">
                                      <p:cBhvr>
                                        <p:cTn id="7" dur="10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dissolve">
                                      <p:cBhvr>
                                        <p:cTn id="12" dur="1000"/>
                                        <p:tgtEl>
                                          <p:spTgt spid="849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dissolve">
                                      <p:cBhvr>
                                        <p:cTn id="17" dur="1000"/>
                                        <p:tgtEl>
                                          <p:spTgt spid="84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4995">
                                            <p:txEl>
                                              <p:pRg st="4" end="4"/>
                                            </p:txEl>
                                          </p:spTgt>
                                        </p:tgtEl>
                                        <p:attrNameLst>
                                          <p:attrName>style.visibility</p:attrName>
                                        </p:attrNameLst>
                                      </p:cBhvr>
                                      <p:to>
                                        <p:strVal val="visible"/>
                                      </p:to>
                                    </p:set>
                                    <p:animEffect transition="in" filter="dissolve">
                                      <p:cBhvr>
                                        <p:cTn id="22" dur="1000"/>
                                        <p:tgtEl>
                                          <p:spTgt spid="849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4995">
                                            <p:txEl>
                                              <p:pRg st="6" end="6"/>
                                            </p:txEl>
                                          </p:spTgt>
                                        </p:tgtEl>
                                        <p:attrNameLst>
                                          <p:attrName>style.visibility</p:attrName>
                                        </p:attrNameLst>
                                      </p:cBhvr>
                                      <p:to>
                                        <p:strVal val="visible"/>
                                      </p:to>
                                    </p:set>
                                    <p:animEffect transition="in" filter="dissolve">
                                      <p:cBhvr>
                                        <p:cTn id="27" dur="1000"/>
                                        <p:tgtEl>
                                          <p:spTgt spid="849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04800" y="152400"/>
            <a:ext cx="8610600" cy="1676400"/>
          </a:xfrm>
        </p:spPr>
        <p:txBody>
          <a:bodyPr/>
          <a:lstStyle/>
          <a:p>
            <a:pPr eaLnBrk="1" hangingPunct="1">
              <a:defRPr/>
            </a:pPr>
            <a:r>
              <a:rPr lang="en-US" sz="4800" b="1" dirty="0" smtClean="0"/>
              <a:t>Activating Strategy:</a:t>
            </a:r>
            <a:br>
              <a:rPr lang="en-US" sz="4800" b="1" dirty="0" smtClean="0"/>
            </a:br>
            <a:r>
              <a:rPr lang="en-US" sz="4800" b="1" dirty="0" smtClean="0"/>
              <a:t>Scarcity of Water</a:t>
            </a:r>
          </a:p>
        </p:txBody>
      </p:sp>
      <p:sp>
        <p:nvSpPr>
          <p:cNvPr id="3" name="Subtitle 2"/>
          <p:cNvSpPr>
            <a:spLocks noGrp="1"/>
          </p:cNvSpPr>
          <p:nvPr>
            <p:ph type="subTitle" sz="quarter" idx="1"/>
          </p:nvPr>
        </p:nvSpPr>
        <p:spPr>
          <a:xfrm>
            <a:off x="304800" y="5257800"/>
            <a:ext cx="8458200" cy="1066800"/>
          </a:xfrm>
        </p:spPr>
        <p:txBody>
          <a:bodyPr/>
          <a:lstStyle/>
          <a:p>
            <a:pPr eaLnBrk="1" hangingPunct="1">
              <a:defRPr/>
            </a:pPr>
            <a:r>
              <a:rPr lang="en-US" sz="2800" dirty="0" smtClean="0">
                <a:hlinkClick r:id="rId3"/>
              </a:rPr>
              <a:t>https://www.youtube.com/watch?v=GlWVDcdRVUA</a:t>
            </a:r>
            <a:r>
              <a:rPr lang="en-US" dirty="0" smtClean="0"/>
              <a:t> </a:t>
            </a:r>
            <a:br>
              <a:rPr lang="en-US" dirty="0" smtClean="0"/>
            </a:br>
            <a:r>
              <a:rPr lang="en-US" dirty="0" smtClean="0"/>
              <a:t>[watch first 3 minutes]</a:t>
            </a:r>
          </a:p>
        </p:txBody>
      </p:sp>
      <p:sp>
        <p:nvSpPr>
          <p:cNvPr id="4" name="Slide Number Placeholder 3"/>
          <p:cNvSpPr>
            <a:spLocks noGrp="1"/>
          </p:cNvSpPr>
          <p:nvPr>
            <p:ph type="sldNum" sz="quarter" idx="11"/>
          </p:nvPr>
        </p:nvSpPr>
        <p:spPr/>
        <p:txBody>
          <a:bodyPr/>
          <a:lstStyle/>
          <a:p>
            <a:pPr>
              <a:defRPr/>
            </a:pPr>
            <a:fld id="{5BF39C35-BA27-4ACB-8FB0-C174AC079ABD}" type="slidenum">
              <a:rPr lang="en-US"/>
              <a:pPr>
                <a:defRPr/>
              </a:pPr>
              <a:t>3</a:t>
            </a:fld>
            <a:endParaRPr lang="en-US"/>
          </a:p>
        </p:txBody>
      </p:sp>
      <p:sp>
        <p:nvSpPr>
          <p:cNvPr id="5" name="TextBox 4"/>
          <p:cNvSpPr txBox="1"/>
          <p:nvPr/>
        </p:nvSpPr>
        <p:spPr>
          <a:xfrm>
            <a:off x="304800" y="2438400"/>
            <a:ext cx="8610600" cy="2170113"/>
          </a:xfrm>
          <a:prstGeom prst="rect">
            <a:avLst/>
          </a:prstGeom>
          <a:noFill/>
        </p:spPr>
        <p:txBody>
          <a:bodyPr>
            <a:spAutoFit/>
          </a:bodyPr>
          <a:lstStyle/>
          <a:p>
            <a:pPr algn="ctr">
              <a:defRPr/>
            </a:pPr>
            <a:r>
              <a:rPr lang="en-US" sz="4500" b="1" dirty="0">
                <a:effectLst>
                  <a:outerShdw blurRad="38100" dist="38100" dir="2700000" algn="tl">
                    <a:srgbClr val="000000">
                      <a:alpha val="43137"/>
                    </a:srgbClr>
                  </a:outerShdw>
                </a:effectLst>
              </a:rPr>
              <a:t>What does scarcity mean? With a seat partner, discuss another word for scarcity.</a:t>
            </a:r>
          </a:p>
        </p:txBody>
      </p:sp>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F5BA194-25F1-4C98-AD55-58B9C3CCBA95}" type="slidenum">
              <a:rPr lang="en-US"/>
              <a:pPr>
                <a:defRPr/>
              </a:pPr>
              <a:t>30</a:t>
            </a:fld>
            <a:endParaRPr lang="en-US" dirty="0"/>
          </a:p>
        </p:txBody>
      </p:sp>
      <p:sp>
        <p:nvSpPr>
          <p:cNvPr id="83970" name="Rectangle 2"/>
          <p:cNvSpPr>
            <a:spLocks noGrp="1" noChangeArrowheads="1"/>
          </p:cNvSpPr>
          <p:nvPr>
            <p:ph type="title"/>
          </p:nvPr>
        </p:nvSpPr>
        <p:spPr>
          <a:xfrm>
            <a:off x="457200" y="152400"/>
            <a:ext cx="8229600" cy="1384300"/>
          </a:xfrm>
        </p:spPr>
        <p:txBody>
          <a:bodyPr/>
          <a:lstStyle/>
          <a:p>
            <a:pPr algn="ctr" eaLnBrk="1" hangingPunct="1">
              <a:defRPr/>
            </a:pPr>
            <a:r>
              <a:rPr lang="en-US" sz="4000" b="1" u="sng" dirty="0" smtClean="0">
                <a:solidFill>
                  <a:schemeClr val="tx1"/>
                </a:solidFill>
                <a:latin typeface="+mn-lt"/>
              </a:rPr>
              <a:t>Causes of Water Pollution in the Middle East</a:t>
            </a:r>
          </a:p>
        </p:txBody>
      </p:sp>
      <p:sp>
        <p:nvSpPr>
          <p:cNvPr id="83971" name="Rectangle 3"/>
          <p:cNvSpPr>
            <a:spLocks noGrp="1" noChangeArrowheads="1"/>
          </p:cNvSpPr>
          <p:nvPr>
            <p:ph type="body" idx="1"/>
          </p:nvPr>
        </p:nvSpPr>
        <p:spPr>
          <a:xfrm>
            <a:off x="381000" y="1828800"/>
            <a:ext cx="8229600" cy="4648200"/>
          </a:xfrm>
        </p:spPr>
        <p:txBody>
          <a:bodyPr/>
          <a:lstStyle/>
          <a:p>
            <a:pPr eaLnBrk="1" hangingPunct="1">
              <a:buClr>
                <a:schemeClr val="tx1"/>
              </a:buClr>
              <a:defRPr/>
            </a:pPr>
            <a:r>
              <a:rPr lang="en-US" b="1" dirty="0" smtClean="0"/>
              <a:t>Burning oil wells during the Persian Gulf War created significant air pollution which disrupted ecosystems, spoiled food webs, and contaminated drinking water</a:t>
            </a:r>
          </a:p>
          <a:p>
            <a:pPr eaLnBrk="1" hangingPunct="1">
              <a:buClr>
                <a:schemeClr val="tx1"/>
              </a:buClr>
              <a:defRPr/>
            </a:pPr>
            <a:endParaRPr lang="en-US" sz="1800" b="1" dirty="0" smtClean="0"/>
          </a:p>
          <a:p>
            <a:pPr eaLnBrk="1" hangingPunct="1">
              <a:buClr>
                <a:schemeClr val="tx1"/>
              </a:buClr>
              <a:defRPr/>
            </a:pPr>
            <a:r>
              <a:rPr lang="en-US" b="1" dirty="0" smtClean="0"/>
              <a:t>Oil rigs cause pollution by leaking oil through old equipment, illegal dumping, and accidental spills</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dissolve">
                                      <p:cBhvr>
                                        <p:cTn id="7" dur="10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dissolve">
                                      <p:cBhvr>
                                        <p:cTn id="12" dur="1000"/>
                                        <p:tgtEl>
                                          <p:spTgt spid="839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dissolve">
                                      <p:cBhvr>
                                        <p:cTn id="17" dur="10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03091F7-C153-4EFF-A678-AFF00E22BB38}" type="slidenum">
              <a:rPr lang="en-US">
                <a:solidFill>
                  <a:srgbClr val="FFFFFF"/>
                </a:solidFill>
              </a:rPr>
              <a:pPr>
                <a:defRPr/>
              </a:pPr>
              <a:t>31</a:t>
            </a:fld>
            <a:endParaRPr lang="en-US">
              <a:solidFill>
                <a:srgbClr val="FFFFFF"/>
              </a:solidFill>
            </a:endParaRPr>
          </a:p>
        </p:txBody>
      </p:sp>
      <p:sp>
        <p:nvSpPr>
          <p:cNvPr id="84994" name="Rectangle 2"/>
          <p:cNvSpPr>
            <a:spLocks noGrp="1" noChangeArrowheads="1"/>
          </p:cNvSpPr>
          <p:nvPr>
            <p:ph type="title"/>
          </p:nvPr>
        </p:nvSpPr>
        <p:spPr>
          <a:xfrm>
            <a:off x="103188" y="228600"/>
            <a:ext cx="9040812" cy="990600"/>
          </a:xfrm>
        </p:spPr>
        <p:txBody>
          <a:bodyPr/>
          <a:lstStyle/>
          <a:p>
            <a:pPr algn="ctr" eaLnBrk="1" hangingPunct="1">
              <a:defRPr/>
            </a:pPr>
            <a:r>
              <a:rPr lang="en-US" sz="3600" b="1" u="sng" dirty="0" smtClean="0">
                <a:solidFill>
                  <a:schemeClr val="tx1"/>
                </a:solidFill>
                <a:latin typeface="+mn-lt"/>
              </a:rPr>
              <a:t>Effects of Water Pollution in the Middle East</a:t>
            </a:r>
          </a:p>
        </p:txBody>
      </p:sp>
      <p:sp>
        <p:nvSpPr>
          <p:cNvPr id="84995" name="Rectangle 3"/>
          <p:cNvSpPr>
            <a:spLocks noGrp="1" noChangeArrowheads="1"/>
          </p:cNvSpPr>
          <p:nvPr>
            <p:ph type="body" idx="1"/>
          </p:nvPr>
        </p:nvSpPr>
        <p:spPr>
          <a:xfrm>
            <a:off x="381000" y="1143000"/>
            <a:ext cx="8763000" cy="5410200"/>
          </a:xfrm>
        </p:spPr>
        <p:txBody>
          <a:bodyPr/>
          <a:lstStyle/>
          <a:p>
            <a:pPr marL="0" indent="0" eaLnBrk="1" hangingPunct="1">
              <a:buClr>
                <a:schemeClr val="tx1"/>
              </a:buClr>
              <a:buFontTx/>
              <a:buNone/>
              <a:defRPr/>
            </a:pPr>
            <a:endParaRPr lang="en-US" sz="1200" b="1" dirty="0" smtClean="0"/>
          </a:p>
          <a:p>
            <a:pPr eaLnBrk="1" hangingPunct="1">
              <a:buClr>
                <a:schemeClr val="tx1"/>
              </a:buClr>
              <a:defRPr/>
            </a:pPr>
            <a:r>
              <a:rPr lang="en-US" b="1" dirty="0" smtClean="0"/>
              <a:t>Economic Impact</a:t>
            </a:r>
          </a:p>
          <a:p>
            <a:pPr lvl="1" eaLnBrk="1" hangingPunct="1">
              <a:buClr>
                <a:schemeClr val="tx1"/>
              </a:buClr>
              <a:defRPr/>
            </a:pPr>
            <a:r>
              <a:rPr lang="en-US" sz="2600" b="1" dirty="0" smtClean="0"/>
              <a:t>There is a limited supply of clean water for the irrigation of crops</a:t>
            </a:r>
          </a:p>
          <a:p>
            <a:pPr lvl="1" eaLnBrk="1" hangingPunct="1">
              <a:buClr>
                <a:schemeClr val="tx1"/>
              </a:buClr>
              <a:defRPr/>
            </a:pPr>
            <a:r>
              <a:rPr lang="en-US" sz="2600" b="1" dirty="0" smtClean="0"/>
              <a:t>Polluted water can reduce the production of food and pose health risks</a:t>
            </a:r>
          </a:p>
          <a:p>
            <a:pPr eaLnBrk="1" hangingPunct="1">
              <a:buClr>
                <a:schemeClr val="tx1"/>
              </a:buClr>
              <a:defRPr/>
            </a:pPr>
            <a:endParaRPr lang="en-US" sz="1200" b="1" dirty="0" smtClean="0"/>
          </a:p>
          <a:p>
            <a:pPr eaLnBrk="1" hangingPunct="1">
              <a:buClr>
                <a:schemeClr val="tx1"/>
              </a:buClr>
              <a:defRPr/>
            </a:pPr>
            <a:r>
              <a:rPr lang="en-US" b="1" dirty="0" smtClean="0"/>
              <a:t>Impact on the Population</a:t>
            </a:r>
          </a:p>
          <a:p>
            <a:pPr lvl="1" eaLnBrk="1" hangingPunct="1">
              <a:buClr>
                <a:schemeClr val="tx1"/>
              </a:buClr>
              <a:defRPr/>
            </a:pPr>
            <a:r>
              <a:rPr lang="en-US" sz="2600" b="1" dirty="0" smtClean="0"/>
              <a:t>Polluted water is unsafe for drinking [causing health problems and in some cases death]</a:t>
            </a:r>
          </a:p>
          <a:p>
            <a:pPr lvl="1" eaLnBrk="1" hangingPunct="1">
              <a:buClr>
                <a:schemeClr val="tx1"/>
              </a:buClr>
              <a:defRPr/>
            </a:pPr>
            <a:r>
              <a:rPr lang="en-US" sz="2600" b="1" dirty="0" smtClean="0"/>
              <a:t>Polluted water is unsafe for livestock and fish [which can be passed up the food chain]</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dissolve">
                                      <p:cBhvr>
                                        <p:cTn id="7" dur="10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dissolve">
                                      <p:cBhvr>
                                        <p:cTn id="12" dur="10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dissolve">
                                      <p:cBhvr>
                                        <p:cTn id="17" dur="1000"/>
                                        <p:tgtEl>
                                          <p:spTgt spid="84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dissolve">
                                      <p:cBhvr>
                                        <p:cTn id="22" dur="1000"/>
                                        <p:tgtEl>
                                          <p:spTgt spid="849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animEffect transition="in" filter="dissolve">
                                      <p:cBhvr>
                                        <p:cTn id="27" dur="1000"/>
                                        <p:tgtEl>
                                          <p:spTgt spid="849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4995">
                                            <p:txEl>
                                              <p:pRg st="6" end="6"/>
                                            </p:txEl>
                                          </p:spTgt>
                                        </p:tgtEl>
                                        <p:attrNameLst>
                                          <p:attrName>style.visibility</p:attrName>
                                        </p:attrNameLst>
                                      </p:cBhvr>
                                      <p:to>
                                        <p:strVal val="visible"/>
                                      </p:to>
                                    </p:set>
                                    <p:animEffect transition="in" filter="dissolve">
                                      <p:cBhvr>
                                        <p:cTn id="32" dur="1000"/>
                                        <p:tgtEl>
                                          <p:spTgt spid="8499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4995">
                                            <p:txEl>
                                              <p:pRg st="7" end="7"/>
                                            </p:txEl>
                                          </p:spTgt>
                                        </p:tgtEl>
                                        <p:attrNameLst>
                                          <p:attrName>style.visibility</p:attrName>
                                        </p:attrNameLst>
                                      </p:cBhvr>
                                      <p:to>
                                        <p:strVal val="visible"/>
                                      </p:to>
                                    </p:set>
                                    <p:animEffect transition="in" filter="dissolve">
                                      <p:cBhvr>
                                        <p:cTn id="37" dur="1000"/>
                                        <p:tgtEl>
                                          <p:spTgt spid="849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lstStyle/>
          <a:p>
            <a:pPr algn="ctr">
              <a:defRPr/>
            </a:pPr>
            <a:r>
              <a:rPr lang="en-US" b="1" dirty="0" smtClean="0"/>
              <a:t>Summarizing Strategy: 3-2-1</a:t>
            </a:r>
            <a:endParaRPr lang="en-US" b="1" dirty="0"/>
          </a:p>
        </p:txBody>
      </p:sp>
      <p:sp>
        <p:nvSpPr>
          <p:cNvPr id="3" name="Content Placeholder 2"/>
          <p:cNvSpPr>
            <a:spLocks noGrp="1"/>
          </p:cNvSpPr>
          <p:nvPr>
            <p:ph idx="1"/>
          </p:nvPr>
        </p:nvSpPr>
        <p:spPr>
          <a:xfrm>
            <a:off x="457200" y="1524000"/>
            <a:ext cx="8229600" cy="4800600"/>
          </a:xfrm>
        </p:spPr>
        <p:txBody>
          <a:bodyPr/>
          <a:lstStyle/>
          <a:p>
            <a:pPr>
              <a:buClr>
                <a:schemeClr val="tx1"/>
              </a:buClr>
              <a:defRPr/>
            </a:pPr>
            <a:r>
              <a:rPr lang="en-US" b="1" dirty="0" smtClean="0"/>
              <a:t>Identify 3 causes of the unequal distribution of water in the Middle East</a:t>
            </a:r>
          </a:p>
          <a:p>
            <a:pPr>
              <a:buClr>
                <a:schemeClr val="tx1"/>
              </a:buClr>
              <a:defRPr/>
            </a:pPr>
            <a:endParaRPr lang="en-US" sz="1600" b="1" dirty="0" smtClean="0"/>
          </a:p>
          <a:p>
            <a:pPr>
              <a:buClr>
                <a:schemeClr val="tx1"/>
              </a:buClr>
              <a:defRPr/>
            </a:pPr>
            <a:r>
              <a:rPr lang="en-US" b="1" dirty="0" smtClean="0"/>
              <a:t>Identify 2 causes of water pollution in the Middle East</a:t>
            </a:r>
          </a:p>
          <a:p>
            <a:pPr>
              <a:buClr>
                <a:schemeClr val="tx1"/>
              </a:buClr>
              <a:defRPr/>
            </a:pPr>
            <a:endParaRPr lang="en-US" sz="1600" b="1" dirty="0" smtClean="0"/>
          </a:p>
          <a:p>
            <a:pPr>
              <a:buClr>
                <a:schemeClr val="tx1"/>
              </a:buClr>
              <a:defRPr/>
            </a:pPr>
            <a:r>
              <a:rPr lang="en-US" b="1" dirty="0" smtClean="0"/>
              <a:t>Identify 1 reason that the Middle East’s water problems are getting worse</a:t>
            </a:r>
            <a:endParaRPr lang="en-US" b="1" dirty="0"/>
          </a:p>
        </p:txBody>
      </p:sp>
      <p:sp>
        <p:nvSpPr>
          <p:cNvPr id="4" name="Slide Number Placeholder 3"/>
          <p:cNvSpPr>
            <a:spLocks noGrp="1"/>
          </p:cNvSpPr>
          <p:nvPr>
            <p:ph type="sldNum" sz="quarter" idx="12"/>
          </p:nvPr>
        </p:nvSpPr>
        <p:spPr/>
        <p:txBody>
          <a:bodyPr/>
          <a:lstStyle/>
          <a:p>
            <a:pPr>
              <a:defRPr/>
            </a:pPr>
            <a:fld id="{01CFA6AE-40C2-4017-91B4-52CC792C0C58}" type="slidenum">
              <a:rPr lang="en-US" smtClean="0"/>
              <a:pPr>
                <a:defRPr/>
              </a:pPr>
              <a:t>32</a:t>
            </a:fld>
            <a:endParaRPr lang="en-US"/>
          </a:p>
        </p:txBody>
      </p:sp>
    </p:spTree>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971800"/>
          </a:xfrm>
        </p:spPr>
        <p:txBody>
          <a:bodyPr/>
          <a:lstStyle/>
          <a:p>
            <a:pPr algn="ctr">
              <a:defRPr/>
            </a:pPr>
            <a:r>
              <a:rPr lang="en-US" sz="7200" b="1" dirty="0" smtClean="0"/>
              <a:t>Physical Water</a:t>
            </a:r>
            <a:br>
              <a:rPr lang="en-US" sz="7200" b="1" dirty="0" smtClean="0"/>
            </a:br>
            <a:r>
              <a:rPr lang="en-US" sz="7200" b="1" dirty="0" smtClean="0"/>
              <a:t>Scarcity Activity</a:t>
            </a:r>
            <a:r>
              <a:rPr lang="en-US" dirty="0" smtClean="0"/>
              <a:t/>
            </a:r>
            <a:br>
              <a:rPr lang="en-US" dirty="0" smtClean="0"/>
            </a:br>
            <a:r>
              <a:rPr lang="en-US" dirty="0" smtClean="0"/>
              <a:t>[optional]</a:t>
            </a:r>
            <a:endParaRPr lang="en-US" dirty="0"/>
          </a:p>
        </p:txBody>
      </p:sp>
      <p:sp>
        <p:nvSpPr>
          <p:cNvPr id="3" name="Slide Number Placeholder 2"/>
          <p:cNvSpPr>
            <a:spLocks noGrp="1"/>
          </p:cNvSpPr>
          <p:nvPr>
            <p:ph type="sldNum" sz="quarter" idx="12"/>
          </p:nvPr>
        </p:nvSpPr>
        <p:spPr/>
        <p:txBody>
          <a:bodyPr/>
          <a:lstStyle/>
          <a:p>
            <a:pPr>
              <a:defRPr/>
            </a:pPr>
            <a:fld id="{F8FC80A7-DC8F-4783-B3E3-AE9A23C13647}" type="slidenum">
              <a:rPr lang="en-US" smtClean="0"/>
              <a:pPr>
                <a:defRPr/>
              </a:pPr>
              <a:t>4</a:t>
            </a:fld>
            <a:endParaRPr lang="en-US"/>
          </a:p>
        </p:txBody>
      </p:sp>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447800"/>
            <a:ext cx="7772400" cy="4022725"/>
          </a:xfrm>
        </p:spPr>
        <p:txBody>
          <a:bodyPr/>
          <a:lstStyle/>
          <a:p>
            <a:pPr>
              <a:defRPr/>
            </a:pPr>
            <a:r>
              <a:rPr lang="en-US" sz="6600" b="1" dirty="0" smtClean="0"/>
              <a:t>Interview: Water Crisis in the Middle East Task</a:t>
            </a:r>
            <a:r>
              <a:rPr lang="en-US" dirty="0" smtClean="0"/>
              <a:t/>
            </a:r>
            <a:br>
              <a:rPr lang="en-US" dirty="0" smtClean="0"/>
            </a:br>
            <a:r>
              <a:rPr lang="en-US" dirty="0" smtClean="0"/>
              <a:t>[see resources]</a:t>
            </a:r>
            <a:endParaRPr lang="en-US" dirty="0"/>
          </a:p>
        </p:txBody>
      </p:sp>
      <p:sp>
        <p:nvSpPr>
          <p:cNvPr id="4" name="Slide Number Placeholder 3"/>
          <p:cNvSpPr>
            <a:spLocks noGrp="1"/>
          </p:cNvSpPr>
          <p:nvPr>
            <p:ph type="sldNum" sz="quarter" idx="11"/>
          </p:nvPr>
        </p:nvSpPr>
        <p:spPr/>
        <p:txBody>
          <a:bodyPr/>
          <a:lstStyle/>
          <a:p>
            <a:pPr>
              <a:defRPr/>
            </a:pPr>
            <a:fld id="{E6029B4F-FB60-4455-8146-2E9A8C69363A}" type="slidenum">
              <a:rPr lang="en-US" smtClean="0"/>
              <a:pPr>
                <a:defRPr/>
              </a:pPr>
              <a:t>5</a:t>
            </a:fld>
            <a:endParaRPr lang="en-US"/>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B45DD149-3B18-4E7F-B06D-CC3F1CA6919C}" type="slidenum">
              <a:rPr lang="en-US"/>
              <a:pPr>
                <a:defRPr/>
              </a:pPr>
              <a:t>6</a:t>
            </a:fld>
            <a:endParaRPr lang="en-US" dirty="0"/>
          </a:p>
        </p:txBody>
      </p:sp>
      <p:sp>
        <p:nvSpPr>
          <p:cNvPr id="78852" name="Rectangle 4"/>
          <p:cNvSpPr>
            <a:spLocks noGrp="1" noChangeArrowheads="1"/>
          </p:cNvSpPr>
          <p:nvPr>
            <p:ph type="title"/>
          </p:nvPr>
        </p:nvSpPr>
        <p:spPr>
          <a:xfrm>
            <a:off x="457200" y="76200"/>
            <a:ext cx="8229600" cy="927100"/>
          </a:xfrm>
        </p:spPr>
        <p:txBody>
          <a:bodyPr/>
          <a:lstStyle/>
          <a:p>
            <a:pPr algn="ctr" eaLnBrk="1" hangingPunct="1">
              <a:defRPr/>
            </a:pPr>
            <a:r>
              <a:rPr lang="en-US" b="1" dirty="0" smtClean="0">
                <a:solidFill>
                  <a:schemeClr val="bg1"/>
                </a:solidFill>
                <a:effectLst>
                  <a:outerShdw blurRad="38100" dist="38100" dir="2700000" algn="tl">
                    <a:srgbClr val="C0C0C0"/>
                  </a:outerShdw>
                </a:effectLst>
                <a:ea typeface="Tahoma" pitchFamily="34" charset="0"/>
                <a:cs typeface="Tahoma" pitchFamily="34" charset="0"/>
              </a:rPr>
              <a:t>Where is the Middle East?</a:t>
            </a:r>
          </a:p>
        </p:txBody>
      </p:sp>
      <p:pic>
        <p:nvPicPr>
          <p:cNvPr id="78853" name="Picture 5" descr="Where is the Middle 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9944"/>
            <a:ext cx="88392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2811463" y="2243138"/>
            <a:ext cx="1243012" cy="1016000"/>
            <a:chOff x="2811855" y="2243789"/>
            <a:chExt cx="1241833" cy="1015663"/>
          </a:xfrm>
        </p:grpSpPr>
        <p:sp>
          <p:nvSpPr>
            <p:cNvPr id="78854" name="Text Box 6"/>
            <p:cNvSpPr txBox="1">
              <a:spLocks noChangeArrowheads="1"/>
            </p:cNvSpPr>
            <p:nvPr/>
          </p:nvSpPr>
          <p:spPr bwMode="auto">
            <a:xfrm>
              <a:off x="3214698" y="2243789"/>
              <a:ext cx="8389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dirty="0">
                  <a:solidFill>
                    <a:srgbClr val="000000"/>
                  </a:solidFill>
                  <a:latin typeface="+mn-lt"/>
                </a:rPr>
                <a:t>We are here</a:t>
              </a:r>
            </a:p>
          </p:txBody>
        </p:sp>
        <p:sp>
          <p:nvSpPr>
            <p:cNvPr id="8203" name="Line 7"/>
            <p:cNvSpPr>
              <a:spLocks noChangeShapeType="1"/>
            </p:cNvSpPr>
            <p:nvPr/>
          </p:nvSpPr>
          <p:spPr bwMode="auto">
            <a:xfrm flipH="1" flipV="1">
              <a:off x="2811855" y="2427918"/>
              <a:ext cx="457200" cy="228600"/>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4"/>
          <p:cNvGrpSpPr>
            <a:grpSpLocks/>
          </p:cNvGrpSpPr>
          <p:nvPr/>
        </p:nvGrpSpPr>
        <p:grpSpPr bwMode="auto">
          <a:xfrm>
            <a:off x="5807075" y="2932113"/>
            <a:ext cx="1066800" cy="958850"/>
            <a:chOff x="5806289" y="2931849"/>
            <a:chExt cx="1066800" cy="958368"/>
          </a:xfrm>
        </p:grpSpPr>
        <p:sp>
          <p:nvSpPr>
            <p:cNvPr id="78856" name="Text Box 8"/>
            <p:cNvSpPr txBox="1">
              <a:spLocks noChangeArrowheads="1"/>
            </p:cNvSpPr>
            <p:nvPr/>
          </p:nvSpPr>
          <p:spPr bwMode="auto">
            <a:xfrm>
              <a:off x="5806289" y="3182548"/>
              <a:ext cx="1066800" cy="70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dirty="0">
                  <a:solidFill>
                    <a:srgbClr val="000000"/>
                  </a:solidFill>
                  <a:latin typeface="+mn-lt"/>
                </a:rPr>
                <a:t>Middle East</a:t>
              </a:r>
            </a:p>
          </p:txBody>
        </p:sp>
        <p:sp>
          <p:nvSpPr>
            <p:cNvPr id="8201" name="Line 9"/>
            <p:cNvSpPr>
              <a:spLocks noChangeShapeType="1"/>
            </p:cNvSpPr>
            <p:nvPr/>
          </p:nvSpPr>
          <p:spPr bwMode="auto">
            <a:xfrm flipH="1" flipV="1">
              <a:off x="5882489" y="2931849"/>
              <a:ext cx="228600" cy="304800"/>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Box 2"/>
          <p:cNvSpPr txBox="1"/>
          <p:nvPr/>
        </p:nvSpPr>
        <p:spPr>
          <a:xfrm>
            <a:off x="266700" y="5562600"/>
            <a:ext cx="8610600" cy="1077913"/>
          </a:xfrm>
          <a:prstGeom prst="rect">
            <a:avLst/>
          </a:prstGeom>
          <a:noFill/>
        </p:spPr>
        <p:txBody>
          <a:bodyPr>
            <a:spAutoFit/>
          </a:bodyPr>
          <a:lstStyle/>
          <a:p>
            <a:pPr algn="ctr">
              <a:defRPr/>
            </a:pPr>
            <a:r>
              <a:rPr lang="en-US" sz="3200" b="1" dirty="0">
                <a:solidFill>
                  <a:schemeClr val="bg1"/>
                </a:solidFill>
                <a:effectLst>
                  <a:outerShdw blurRad="38100" dist="38100" dir="2700000" algn="tl">
                    <a:srgbClr val="000000">
                      <a:alpha val="43137"/>
                    </a:srgbClr>
                  </a:outerShdw>
                </a:effectLst>
              </a:rPr>
              <a:t>Let’s examine a few maps of the Middle East in relation to water supplies.</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dissolve">
                                      <p:cBhvr>
                                        <p:cTn id="7" dur="1000"/>
                                        <p:tgtEl>
                                          <p:spTgt spid="78852"/>
                                        </p:tgtEl>
                                      </p:cBhvr>
                                    </p:animEffect>
                                  </p:childTnLst>
                                </p:cTn>
                              </p:par>
                            </p:childTnLst>
                          </p:cTn>
                        </p:par>
                        <p:par>
                          <p:cTn id="8" fill="hold" nodeType="afterGroup">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78853"/>
                                        </p:tgtEl>
                                        <p:attrNameLst>
                                          <p:attrName>style.visibility</p:attrName>
                                        </p:attrNameLst>
                                      </p:cBhvr>
                                      <p:to>
                                        <p:strVal val="visible"/>
                                      </p:to>
                                    </p:set>
                                    <p:anim calcmode="lin" valueType="num">
                                      <p:cBhvr>
                                        <p:cTn id="11" dur="1000" fill="hold"/>
                                        <p:tgtEl>
                                          <p:spTgt spid="78853"/>
                                        </p:tgtEl>
                                        <p:attrNameLst>
                                          <p:attrName>ppt_w</p:attrName>
                                        </p:attrNameLst>
                                      </p:cBhvr>
                                      <p:tavLst>
                                        <p:tav tm="0">
                                          <p:val>
                                            <p:fltVal val="0"/>
                                          </p:val>
                                        </p:tav>
                                        <p:tav tm="100000">
                                          <p:val>
                                            <p:strVal val="#ppt_w"/>
                                          </p:val>
                                        </p:tav>
                                      </p:tavLst>
                                    </p:anim>
                                    <p:anim calcmode="lin" valueType="num">
                                      <p:cBhvr>
                                        <p:cTn id="12" dur="1000" fill="hold"/>
                                        <p:tgtEl>
                                          <p:spTgt spid="78853"/>
                                        </p:tgtEl>
                                        <p:attrNameLst>
                                          <p:attrName>ppt_h</p:attrName>
                                        </p:attrNameLst>
                                      </p:cBhvr>
                                      <p:tavLst>
                                        <p:tav tm="0">
                                          <p:val>
                                            <p:fltVal val="0"/>
                                          </p:val>
                                        </p:tav>
                                        <p:tav tm="100000">
                                          <p:val>
                                            <p:strVal val="#ppt_h"/>
                                          </p:val>
                                        </p:tav>
                                      </p:tavLst>
                                    </p:anim>
                                    <p:animEffect transition="in" filter="fade">
                                      <p:cBhvr>
                                        <p:cTn id="13" dur="1000"/>
                                        <p:tgtEl>
                                          <p:spTgt spid="78853"/>
                                        </p:tgtEl>
                                      </p:cBhvr>
                                    </p:animEffect>
                                  </p:childTnLst>
                                </p:cTn>
                              </p:par>
                            </p:childTnLst>
                          </p:cTn>
                        </p:par>
                        <p:par>
                          <p:cTn id="14" fill="hold" nodeType="afterGroup">
                            <p:stCondLst>
                              <p:cond delay="3000"/>
                            </p:stCondLst>
                            <p:childTnLst>
                              <p:par>
                                <p:cTn id="15" presetID="22" presetClass="entr" presetSubtype="2" fill="hold" nodeType="after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1000"/>
                                        <p:tgtEl>
                                          <p:spTgt spid="4"/>
                                        </p:tgtEl>
                                      </p:cBhvr>
                                    </p:animEffect>
                                  </p:childTnLst>
                                </p:cTn>
                              </p:par>
                            </p:childTnLst>
                          </p:cTn>
                        </p:par>
                        <p:par>
                          <p:cTn id="18" fill="hold" nodeType="afterGroup">
                            <p:stCondLst>
                              <p:cond delay="5500"/>
                            </p:stCondLst>
                            <p:childTnLst>
                              <p:par>
                                <p:cTn id="19" presetID="22" presetClass="entr" presetSubtype="2" fill="hold" nodeType="afterEffect">
                                  <p:stCondLst>
                                    <p:cond delay="150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1000"/>
                                        <p:tgtEl>
                                          <p:spTgt spid="5"/>
                                        </p:tgtEl>
                                      </p:cBhvr>
                                    </p:animEffect>
                                  </p:childTnLst>
                                </p:cTn>
                              </p:par>
                            </p:childTnLst>
                          </p:cTn>
                        </p:par>
                        <p:par>
                          <p:cTn id="22" fill="hold" nodeType="afterGroup">
                            <p:stCondLst>
                              <p:cond delay="8000"/>
                            </p:stCondLst>
                            <p:childTnLst>
                              <p:par>
                                <p:cTn id="23" presetID="9" presetClass="entr" presetSubtype="0" fill="hold" grpId="0" nodeType="afterEffect">
                                  <p:stCondLst>
                                    <p:cond delay="150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0C96F5-EF65-4D52-9411-BA7DDFB186C8}" type="slidenum">
              <a:rPr lang="en-US"/>
              <a:pPr>
                <a:defRPr/>
              </a:pPr>
              <a:t>7</a:t>
            </a:fld>
            <a:endParaRPr lang="en-US"/>
          </a:p>
        </p:txBody>
      </p:sp>
      <p:pic>
        <p:nvPicPr>
          <p:cNvPr id="9219" name="Picture 2" descr="http://treadsoftly.net/wp-content/uploads/2013/01/water-chart-scarcity-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381000"/>
            <a:ext cx="8578850" cy="434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7825" y="4876800"/>
            <a:ext cx="8267700" cy="1754188"/>
          </a:xfrm>
          <a:prstGeom prst="rect">
            <a:avLst/>
          </a:prstGeom>
          <a:noFill/>
        </p:spPr>
        <p:txBody>
          <a:bodyPr>
            <a:spAutoFit/>
          </a:bodyPr>
          <a:lstStyle/>
          <a:p>
            <a:pPr algn="ctr">
              <a:defRPr/>
            </a:pPr>
            <a:r>
              <a:rPr lang="en-US" sz="3600" b="1" dirty="0">
                <a:solidFill>
                  <a:schemeClr val="bg2"/>
                </a:solidFill>
                <a:effectLst>
                  <a:outerShdw blurRad="38100" dist="38100" dir="2700000" algn="tl">
                    <a:srgbClr val="000000">
                      <a:alpha val="43137"/>
                    </a:srgbClr>
                  </a:outerShdw>
                </a:effectLst>
              </a:rPr>
              <a:t>What is the difference between a Water-Scarce Country and a Water-Stressed Country?</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26A47F-1F43-42CF-A234-2CC8C355BF20}" type="slidenum">
              <a:rPr lang="en-US"/>
              <a:pPr>
                <a:defRPr/>
              </a:pPr>
              <a:t>8</a:t>
            </a:fld>
            <a:endParaRPr lang="en-US"/>
          </a:p>
        </p:txBody>
      </p:sp>
      <p:pic>
        <p:nvPicPr>
          <p:cNvPr id="10243" name="Picture 2" descr="http://media.economist.com/sites/default/files/cf_images/20080920/CIR93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77724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5750" y="5702300"/>
            <a:ext cx="8420100" cy="1077913"/>
          </a:xfrm>
          <a:prstGeom prst="rect">
            <a:avLst/>
          </a:prstGeom>
          <a:noFill/>
        </p:spPr>
        <p:txBody>
          <a:bodyPr>
            <a:spAutoFit/>
          </a:bodyPr>
          <a:lstStyle/>
          <a:p>
            <a:pPr algn="ctr">
              <a:defRPr/>
            </a:pPr>
            <a:r>
              <a:rPr lang="en-US" sz="3200" b="1" dirty="0">
                <a:solidFill>
                  <a:schemeClr val="bg2"/>
                </a:solidFill>
                <a:effectLst>
                  <a:outerShdw blurRad="38100" dist="38100" dir="2700000" algn="tl">
                    <a:srgbClr val="000000">
                      <a:alpha val="43137"/>
                    </a:srgbClr>
                  </a:outerShdw>
                </a:effectLst>
              </a:rPr>
              <a:t>What is the difference between Physical Scarcity and Economic Scarcity?</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287297-C109-43D4-ACF0-949CE4F51469}" type="slidenum">
              <a:rPr lang="en-US"/>
              <a:pPr>
                <a:defRPr/>
              </a:pPr>
              <a:t>9</a:t>
            </a:fld>
            <a:endParaRPr lang="en-US"/>
          </a:p>
        </p:txBody>
      </p:sp>
      <p:pic>
        <p:nvPicPr>
          <p:cNvPr id="11267" name="Picture 2" descr="http://www.thesolutionsjournal.com/sites/default/files/Fea_Faeth_Fig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457200"/>
            <a:ext cx="8901113" cy="579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diamond/>
  </p:transition>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1105</TotalTime>
  <Words>1957</Words>
  <Application>Microsoft Office PowerPoint</Application>
  <PresentationFormat>On-screen Show (4:3)</PresentationFormat>
  <Paragraphs>187</Paragraphs>
  <Slides>32</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Tahoma</vt:lpstr>
      <vt:lpstr>Times New Roman</vt:lpstr>
      <vt:lpstr>Wingdings</vt:lpstr>
      <vt:lpstr>Ocean</vt:lpstr>
      <vt:lpstr>Document</vt:lpstr>
      <vt:lpstr>The Impact of Water in the Middle East</vt:lpstr>
      <vt:lpstr>Essential Question: How do water pollution and the unequal distribution of water impact the Middle East (Southwest Asia)?</vt:lpstr>
      <vt:lpstr>Activating Strategy: Scarcity of Water</vt:lpstr>
      <vt:lpstr>Physical Water Scarcity Activity [optional]</vt:lpstr>
      <vt:lpstr>Interview: Water Crisis in the Middle East Task [see resources]</vt:lpstr>
      <vt:lpstr>Where is the Middle East?</vt:lpstr>
      <vt:lpstr>PowerPoint Presentation</vt:lpstr>
      <vt:lpstr>PowerPoint Presentation</vt:lpstr>
      <vt:lpstr>PowerPoint Presentation</vt:lpstr>
      <vt:lpstr>After looking at the maps, turn to a partner and come up with a sentence to describe water in the Middle East.  Write your sentence on your notes handout. </vt:lpstr>
      <vt:lpstr>What do these graphs show?</vt:lpstr>
      <vt:lpstr>The Middle East contains 5% of the world’s population, but it has less than 1% of the world’s freshwater resources.</vt:lpstr>
      <vt:lpstr>PowerPoint Presentation</vt:lpstr>
      <vt:lpstr>Think of your physical features map, how many rivers do you recall being in the Middle East region we labeled?</vt:lpstr>
      <vt:lpstr>PowerPoint Presentation</vt:lpstr>
      <vt:lpstr>How is the scarcity of water related to the unequal distribution of water?</vt:lpstr>
      <vt:lpstr>Another factor causing the  unequal distribution of water  in the Middle East is the building  of dams.</vt:lpstr>
      <vt:lpstr>PowerPoint Presentation</vt:lpstr>
      <vt:lpstr>Dams along the Tigris and Euphrates Rivers</vt:lpstr>
      <vt:lpstr>What happens to the availability of water as it flows from Turkey to the Persian Gulf?</vt:lpstr>
      <vt:lpstr>Water Scarcity and Agriculture</vt:lpstr>
      <vt:lpstr>Water Scarcity and Agriculture</vt:lpstr>
      <vt:lpstr>Distributed Summarizing:  On your Middle East Water Issues Graphic Organizer identify the causes and effects of Unequal Water Distribution of Water in the Middle East.</vt:lpstr>
      <vt:lpstr>Unequal Distribution of Water</vt:lpstr>
      <vt:lpstr>Unequal Distribution of Water</vt:lpstr>
      <vt:lpstr>Water Pollution in the  Middle East</vt:lpstr>
      <vt:lpstr>PowerPoint Presentation</vt:lpstr>
      <vt:lpstr>Use Middle East Water Issues Graphic Organizer to record the causes and effects of Water Pollution in the Middle East.</vt:lpstr>
      <vt:lpstr>Causes of Water Pollution in the Middle East</vt:lpstr>
      <vt:lpstr>Causes of Water Pollution in the Middle East</vt:lpstr>
      <vt:lpstr>Effects of Water Pollution in the Middle East</vt:lpstr>
      <vt:lpstr>Summarizing Strategy: 3-2-1</vt:lpstr>
    </vt:vector>
  </TitlesOfParts>
  <Company>TCSS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Water in the Middle East</dc:title>
  <dc:creator>Arrington C</dc:creator>
  <cp:lastModifiedBy>Calloway, Kenneth R</cp:lastModifiedBy>
  <cp:revision>87</cp:revision>
  <dcterms:created xsi:type="dcterms:W3CDTF">2008-09-17T01:56:47Z</dcterms:created>
  <dcterms:modified xsi:type="dcterms:W3CDTF">2018-09-27T18:07:36Z</dcterms:modified>
</cp:coreProperties>
</file>