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1235" r:id="rId5"/>
    <p:sldId id="738" r:id="rId6"/>
    <p:sldId id="741" r:id="rId7"/>
    <p:sldId id="742" r:id="rId8"/>
    <p:sldId id="744" r:id="rId9"/>
    <p:sldId id="743" r:id="rId10"/>
    <p:sldId id="1230" r:id="rId11"/>
    <p:sldId id="1231" r:id="rId12"/>
    <p:sldId id="1232" r:id="rId13"/>
    <p:sldId id="1233" r:id="rId14"/>
    <p:sldId id="123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74BAC1-9FE6-FC41-8C61-5DC345E03C50}" v="15" dt="2019-01-10T16:44:05.496"/>
    <p1510:client id="{7898B02F-06A5-E85E-E7B0-E0027241B40A}" v="378" dt="2022-01-04T21:02:38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E2500-A4E2-DC42-930B-C5982EC5D406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AB8FF-FCE9-A545-BEB4-CB5A3D04D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1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7">
            <a:extLst>
              <a:ext uri="{FF2B5EF4-FFF2-40B4-BE49-F238E27FC236}">
                <a16:creationId xmlns:a16="http://schemas.microsoft.com/office/drawing/2014/main" id="{DED4F660-9EBC-4348-968A-0F08EA3197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DD135B03-DD94-574C-8782-664C593B4B6D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608259" name="Rectangle 1">
            <a:extLst>
              <a:ext uri="{FF2B5EF4-FFF2-40B4-BE49-F238E27FC236}">
                <a16:creationId xmlns:a16="http://schemas.microsoft.com/office/drawing/2014/main" id="{76E44C88-241F-124F-8AE4-02126E5F04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3850" y="706438"/>
            <a:ext cx="6208713" cy="3492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8260" name="Rectangle 2">
            <a:extLst>
              <a:ext uri="{FF2B5EF4-FFF2-40B4-BE49-F238E27FC236}">
                <a16:creationId xmlns:a16="http://schemas.microsoft.com/office/drawing/2014/main" id="{95028C93-930E-C146-A34B-0C33C85BAA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22775"/>
            <a:ext cx="5486400" cy="418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306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7">
            <a:extLst>
              <a:ext uri="{FF2B5EF4-FFF2-40B4-BE49-F238E27FC236}">
                <a16:creationId xmlns:a16="http://schemas.microsoft.com/office/drawing/2014/main" id="{EA0ADEBC-8C45-004A-8665-1027679B97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81C3622-595A-9347-BC4C-5491A1F5DADD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610307" name="Rectangle 1">
            <a:extLst>
              <a:ext uri="{FF2B5EF4-FFF2-40B4-BE49-F238E27FC236}">
                <a16:creationId xmlns:a16="http://schemas.microsoft.com/office/drawing/2014/main" id="{01C3DE90-363F-264F-BD7E-952538F55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3850" y="706438"/>
            <a:ext cx="6208713" cy="3492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0308" name="Rectangle 2">
            <a:extLst>
              <a:ext uri="{FF2B5EF4-FFF2-40B4-BE49-F238E27FC236}">
                <a16:creationId xmlns:a16="http://schemas.microsoft.com/office/drawing/2014/main" id="{10C5EAA2-EE3D-8E48-84AE-B7E2005F2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22775"/>
            <a:ext cx="5486400" cy="418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600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7">
            <a:extLst>
              <a:ext uri="{FF2B5EF4-FFF2-40B4-BE49-F238E27FC236}">
                <a16:creationId xmlns:a16="http://schemas.microsoft.com/office/drawing/2014/main" id="{EA0ADEBC-8C45-004A-8665-1027679B97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81C3622-595A-9347-BC4C-5491A1F5DADD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610307" name="Rectangle 1">
            <a:extLst>
              <a:ext uri="{FF2B5EF4-FFF2-40B4-BE49-F238E27FC236}">
                <a16:creationId xmlns:a16="http://schemas.microsoft.com/office/drawing/2014/main" id="{01C3DE90-363F-264F-BD7E-952538F55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3850" y="706438"/>
            <a:ext cx="6208713" cy="3492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0308" name="Rectangle 2">
            <a:extLst>
              <a:ext uri="{FF2B5EF4-FFF2-40B4-BE49-F238E27FC236}">
                <a16:creationId xmlns:a16="http://schemas.microsoft.com/office/drawing/2014/main" id="{10C5EAA2-EE3D-8E48-84AE-B7E2005F2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22775"/>
            <a:ext cx="5486400" cy="418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51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7">
            <a:extLst>
              <a:ext uri="{FF2B5EF4-FFF2-40B4-BE49-F238E27FC236}">
                <a16:creationId xmlns:a16="http://schemas.microsoft.com/office/drawing/2014/main" id="{EA0ADEBC-8C45-004A-8665-1027679B97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81C3622-595A-9347-BC4C-5491A1F5DADD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610307" name="Rectangle 1">
            <a:extLst>
              <a:ext uri="{FF2B5EF4-FFF2-40B4-BE49-F238E27FC236}">
                <a16:creationId xmlns:a16="http://schemas.microsoft.com/office/drawing/2014/main" id="{01C3DE90-363F-264F-BD7E-952538F55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3850" y="706438"/>
            <a:ext cx="6208713" cy="3492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0308" name="Rectangle 2">
            <a:extLst>
              <a:ext uri="{FF2B5EF4-FFF2-40B4-BE49-F238E27FC236}">
                <a16:creationId xmlns:a16="http://schemas.microsoft.com/office/drawing/2014/main" id="{10C5EAA2-EE3D-8E48-84AE-B7E2005F2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22775"/>
            <a:ext cx="5486400" cy="418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664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7">
            <a:extLst>
              <a:ext uri="{FF2B5EF4-FFF2-40B4-BE49-F238E27FC236}">
                <a16:creationId xmlns:a16="http://schemas.microsoft.com/office/drawing/2014/main" id="{EA0ADEBC-8C45-004A-8665-1027679B97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81C3622-595A-9347-BC4C-5491A1F5DADD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610307" name="Rectangle 1">
            <a:extLst>
              <a:ext uri="{FF2B5EF4-FFF2-40B4-BE49-F238E27FC236}">
                <a16:creationId xmlns:a16="http://schemas.microsoft.com/office/drawing/2014/main" id="{01C3DE90-363F-264F-BD7E-952538F55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3850" y="706438"/>
            <a:ext cx="6208713" cy="3492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0308" name="Rectangle 2">
            <a:extLst>
              <a:ext uri="{FF2B5EF4-FFF2-40B4-BE49-F238E27FC236}">
                <a16:creationId xmlns:a16="http://schemas.microsoft.com/office/drawing/2014/main" id="{10C5EAA2-EE3D-8E48-84AE-B7E2005F2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22775"/>
            <a:ext cx="5486400" cy="418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328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7">
            <a:extLst>
              <a:ext uri="{FF2B5EF4-FFF2-40B4-BE49-F238E27FC236}">
                <a16:creationId xmlns:a16="http://schemas.microsoft.com/office/drawing/2014/main" id="{EA0ADEBC-8C45-004A-8665-1027679B97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81C3622-595A-9347-BC4C-5491A1F5DADD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610307" name="Rectangle 1">
            <a:extLst>
              <a:ext uri="{FF2B5EF4-FFF2-40B4-BE49-F238E27FC236}">
                <a16:creationId xmlns:a16="http://schemas.microsoft.com/office/drawing/2014/main" id="{01C3DE90-363F-264F-BD7E-952538F55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3850" y="706438"/>
            <a:ext cx="6208713" cy="3492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0308" name="Rectangle 2">
            <a:extLst>
              <a:ext uri="{FF2B5EF4-FFF2-40B4-BE49-F238E27FC236}">
                <a16:creationId xmlns:a16="http://schemas.microsoft.com/office/drawing/2014/main" id="{10C5EAA2-EE3D-8E48-84AE-B7E2005F2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22775"/>
            <a:ext cx="5486400" cy="418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1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7">
            <a:extLst>
              <a:ext uri="{FF2B5EF4-FFF2-40B4-BE49-F238E27FC236}">
                <a16:creationId xmlns:a16="http://schemas.microsoft.com/office/drawing/2014/main" id="{EA0ADEBC-8C45-004A-8665-1027679B97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81C3622-595A-9347-BC4C-5491A1F5DAD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610307" name="Rectangle 1">
            <a:extLst>
              <a:ext uri="{FF2B5EF4-FFF2-40B4-BE49-F238E27FC236}">
                <a16:creationId xmlns:a16="http://schemas.microsoft.com/office/drawing/2014/main" id="{01C3DE90-363F-264F-BD7E-952538F55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3850" y="706438"/>
            <a:ext cx="6208713" cy="3492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0308" name="Rectangle 2">
            <a:extLst>
              <a:ext uri="{FF2B5EF4-FFF2-40B4-BE49-F238E27FC236}">
                <a16:creationId xmlns:a16="http://schemas.microsoft.com/office/drawing/2014/main" id="{10C5EAA2-EE3D-8E48-84AE-B7E2005F2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22775"/>
            <a:ext cx="5486400" cy="418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324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7">
            <a:extLst>
              <a:ext uri="{FF2B5EF4-FFF2-40B4-BE49-F238E27FC236}">
                <a16:creationId xmlns:a16="http://schemas.microsoft.com/office/drawing/2014/main" id="{EA0ADEBC-8C45-004A-8665-1027679B97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81C3622-595A-9347-BC4C-5491A1F5DADD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610307" name="Rectangle 1">
            <a:extLst>
              <a:ext uri="{FF2B5EF4-FFF2-40B4-BE49-F238E27FC236}">
                <a16:creationId xmlns:a16="http://schemas.microsoft.com/office/drawing/2014/main" id="{01C3DE90-363F-264F-BD7E-952538F55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3850" y="706438"/>
            <a:ext cx="6208713" cy="3492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0308" name="Rectangle 2">
            <a:extLst>
              <a:ext uri="{FF2B5EF4-FFF2-40B4-BE49-F238E27FC236}">
                <a16:creationId xmlns:a16="http://schemas.microsoft.com/office/drawing/2014/main" id="{10C5EAA2-EE3D-8E48-84AE-B7E2005F2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22775"/>
            <a:ext cx="5486400" cy="418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594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7">
            <a:extLst>
              <a:ext uri="{FF2B5EF4-FFF2-40B4-BE49-F238E27FC236}">
                <a16:creationId xmlns:a16="http://schemas.microsoft.com/office/drawing/2014/main" id="{EA0ADEBC-8C45-004A-8665-1027679B97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81C3622-595A-9347-BC4C-5491A1F5DAD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610307" name="Rectangle 1">
            <a:extLst>
              <a:ext uri="{FF2B5EF4-FFF2-40B4-BE49-F238E27FC236}">
                <a16:creationId xmlns:a16="http://schemas.microsoft.com/office/drawing/2014/main" id="{01C3DE90-363F-264F-BD7E-952538F55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3850" y="706438"/>
            <a:ext cx="6208713" cy="3492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0308" name="Rectangle 2">
            <a:extLst>
              <a:ext uri="{FF2B5EF4-FFF2-40B4-BE49-F238E27FC236}">
                <a16:creationId xmlns:a16="http://schemas.microsoft.com/office/drawing/2014/main" id="{10C5EAA2-EE3D-8E48-84AE-B7E2005F2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22775"/>
            <a:ext cx="5486400" cy="418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300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7">
            <a:extLst>
              <a:ext uri="{FF2B5EF4-FFF2-40B4-BE49-F238E27FC236}">
                <a16:creationId xmlns:a16="http://schemas.microsoft.com/office/drawing/2014/main" id="{EA0ADEBC-8C45-004A-8665-1027679B97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81C3622-595A-9347-BC4C-5491A1F5DADD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610307" name="Rectangle 1">
            <a:extLst>
              <a:ext uri="{FF2B5EF4-FFF2-40B4-BE49-F238E27FC236}">
                <a16:creationId xmlns:a16="http://schemas.microsoft.com/office/drawing/2014/main" id="{01C3DE90-363F-264F-BD7E-952538F55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3850" y="706438"/>
            <a:ext cx="6208713" cy="3492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0308" name="Rectangle 2">
            <a:extLst>
              <a:ext uri="{FF2B5EF4-FFF2-40B4-BE49-F238E27FC236}">
                <a16:creationId xmlns:a16="http://schemas.microsoft.com/office/drawing/2014/main" id="{10C5EAA2-EE3D-8E48-84AE-B7E2005F2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22775"/>
            <a:ext cx="5486400" cy="418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79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05006-652E-5B4E-B5AB-D22E1603D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99FA07-2445-0B4D-99B5-E07E4EB9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6D2B5-D07B-5647-86CA-7BFE3922A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E754-465E-B046-83E2-341A26663E9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73D76-DC3B-9F47-9387-3D4F73B7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F6638-1FBE-4B4B-8A7A-1221FADA3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3B79-99DD-C34C-9AF4-626CFDAA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07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B87C0-B160-7F41-BEFE-30FDF817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E67615-72A5-1E45-A2C6-AD697C0F2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0D8BF-7401-F745-A7FD-2A262060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E754-465E-B046-83E2-341A26663E9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FBEC6-A189-714E-B8AC-CE115BFB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FF12A-BAAB-754F-9B2E-E2B7C32F3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3B79-99DD-C34C-9AF4-626CFDAA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84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F2FCFB-5905-0348-A889-43A5B34C7D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A382F6-974F-FC4D-B44C-7DB6E6072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CAE44-EDFC-3245-B983-6D4C25442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E754-465E-B046-83E2-341A26663E9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5F09E-BB30-4F45-A5D0-BDEDC786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8E56D-4AC0-E14C-964D-55B61C81D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3B79-99DD-C34C-9AF4-626CFDAA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42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95E932-AC37-A24D-B1BF-F0A11973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ahoma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21EC1C-D9C4-5844-A7C0-E80C9C47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23424-F776-B14E-88A2-47CC9BF8D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ABC0F-F602-E040-B386-FC1769B5C9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060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F1459-EF23-094C-AC27-8F4C85045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D0FBC-B8E0-8449-9132-BF74EEE7F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92ED1-0696-174B-94AB-D6EA36DA2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E754-465E-B046-83E2-341A26663E9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D2854-8D49-6A40-BBC8-CAB104D61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FC461-9268-EE42-A739-310817E4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3B79-99DD-C34C-9AF4-626CFDAA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4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3A43E-86B3-4C42-9444-3E1900F0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AE7B7-6EBD-614E-A267-EDC376852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E47CE-6E27-7346-8F11-C20B7665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E754-465E-B046-83E2-341A26663E9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A682A-1EB9-DB4F-AA18-58463DA2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8F5A6-3ADD-2D49-886A-17AEC819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3B79-99DD-C34C-9AF4-626CFDAA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8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085C-8B4C-3745-B32B-D5B7F0C5D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FE0D4-AD3D-B74F-A1B6-A06B0B929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2E13F-A59D-B742-994E-D78C56D32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58DA3-161E-1D40-82BF-94A29F15F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E754-465E-B046-83E2-341A26663E9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005EC6-EB04-BF47-AA10-6FA1A2508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F1F2E-086D-E042-B242-A34D54052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3B79-99DD-C34C-9AF4-626CFDAA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9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1DCA4-1C6A-0448-946C-DE9DB1B52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C8032-9A56-D843-9221-5389033E0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AD998-217B-C748-9010-105FF0447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6E9B49-F1A3-674E-B22A-EA5778EF1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81FAB8-5762-1D40-A181-59AB66D47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9F1D-990A-EA4E-9C92-8215CD315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E754-465E-B046-83E2-341A26663E9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5A0E14-DD9A-D246-B255-7E8DF7FCF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B1085F-1974-3F46-A171-6A0B8C71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3B79-99DD-C34C-9AF4-626CFDAA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5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3A735-98CC-274B-AD42-282C60A3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8E4EE5-527C-F64C-B4CB-1F993CFA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E754-465E-B046-83E2-341A26663E9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47B1D-5373-A642-B502-B7031BD9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207787-1576-9842-BC85-34D65D12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3B79-99DD-C34C-9AF4-626CFDAA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8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28C483-169F-F440-936E-43AFB468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E754-465E-B046-83E2-341A26663E9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E19752-BABD-0C43-B0A6-BA706541E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A1BF1-67EB-F943-8303-BE89D4E9A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3B79-99DD-C34C-9AF4-626CFDAA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79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A5B13-06A4-5547-985F-EC7F4E0BE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5E209-F6C6-C948-8A3C-B11041CA8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5FCD-C6CE-6A4D-86ED-6F15D7B6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38E22-9F80-1440-A726-126C2D229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E754-465E-B046-83E2-341A26663E9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8C891-3634-DA46-8CCE-36C99C64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84C51-AD69-A54D-996F-C07635261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3B79-99DD-C34C-9AF4-626CFDAA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3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C7E38-2071-1C49-A6A0-61451E6C3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2D66AA-7A41-8343-AA81-D01930473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9AE36-6F6E-CE44-A516-6D57968A1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9C654-CF20-AD46-8316-BA829032E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E754-465E-B046-83E2-341A26663E9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58219-1E4D-C341-B145-42E9C1A78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4E97D-3E6E-F64B-8DAC-BF4176C46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3B79-99DD-C34C-9AF4-626CFDAA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5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18DDF-9334-3347-9B3E-E39458DF8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40E71-C376-D14E-BFD1-44B15C9F5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F1D08-C68B-5344-969C-912531375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AE754-465E-B046-83E2-341A26663E9A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8D68-FA2A-6549-932F-F6A9457F2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F277E-D5BC-664C-878E-E5FCEE863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83B79-99DD-C34C-9AF4-626CFDAA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4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thingiverse.com/thing:1608765" TargetMode="External"/><Relationship Id="rId5" Type="http://schemas.openxmlformats.org/officeDocument/2006/relationships/image" Target="../media/image19.gif"/><Relationship Id="rId4" Type="http://schemas.openxmlformats.org/officeDocument/2006/relationships/hyperlink" Target="http://ashtarcommandcrew.net/forum/topics/amazon-tribe-used-google-to-save-their-land-using-appl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huocdantoc.vn/benh/cach-giup-kiem-soat-benh-hen-suyen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://www.globalawareness101.org/2013/03/north-korea-north-korea-threatens-to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openclipart.org/detail/161725/lumberjack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blender.stackexchange.com/questions/8082/building-a-3d-cran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n.wikipedia.org/wiki/List_of_isthmuses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en.wikipedia.org/wiki/Talk%3AChiPitt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hyperlink" Target="http://laclasedeoscarboluda.blogspot.com/2015/02/alternativas-para-disminuir-la_9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ommons.wikimedia.org/wiki/File%3ACrop_spraying_at_Rulesmains_Farm%2C_Duns_-_geograph.org.uk_-_1565950.jpg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://commons.wikimedia.org/wiki/File:Rainforrest_between_Kuranda_and_Cairns,_North_East_Queensland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pixabay.com/en/packing-box-storage-open-full-24472/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news.fordham.edu/science/the-physics-of-climate-chang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dictionary-answers.wikia.com/wiki/Warm" TargetMode="External"/><Relationship Id="rId5" Type="http://schemas.openxmlformats.org/officeDocument/2006/relationships/image" Target="../media/image13.gif"/><Relationship Id="rId4" Type="http://schemas.openxmlformats.org/officeDocument/2006/relationships/hyperlink" Target="https://en.wikipedia.org/wiki/File:World_map_with_tropic_of_capricorn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o.wikipedia.org/wiki/Tropikaj_Andoj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://commons.wikimedia.org/wiki/File:Desierto_del_diablo_en_Tolar_Grande,_Provincia_de_Salta_(Argentina)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n.wikipedia.org/wiki/GuLF_Study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en.wikipedia.org/wiki/Caribbean_Se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2E82D-77C4-9846-894B-8EB703F40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3415" y="701247"/>
            <a:ext cx="7849252" cy="5208493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FFFFFF"/>
                </a:solidFill>
                <a:latin typeface="Georgia"/>
              </a:rPr>
              <a:t>Unit 6 </a:t>
            </a:r>
            <a:br>
              <a:rPr lang="en-US" sz="8000" dirty="0">
                <a:latin typeface="Georgia"/>
              </a:rPr>
            </a:br>
            <a:r>
              <a:rPr lang="en-US" sz="8000" dirty="0">
                <a:solidFill>
                  <a:srgbClr val="FFFFFF"/>
                </a:solidFill>
                <a:latin typeface="Georgia"/>
              </a:rPr>
              <a:t>Geography </a:t>
            </a:r>
            <a:r>
              <a:rPr lang="en-US" sz="8000">
                <a:solidFill>
                  <a:srgbClr val="FFFFFF"/>
                </a:solidFill>
                <a:latin typeface="Georgia"/>
              </a:rPr>
              <a:t>of Latin America</a:t>
            </a:r>
            <a:br>
              <a:rPr lang="en-US" sz="8000" dirty="0">
                <a:latin typeface="Georgia"/>
              </a:rPr>
            </a:br>
            <a:r>
              <a:rPr lang="en-US" sz="8000" dirty="0">
                <a:solidFill>
                  <a:srgbClr val="FFFFFF"/>
                </a:solidFill>
                <a:latin typeface="Georgia"/>
              </a:rPr>
              <a:t>SS6G1,2,3</a:t>
            </a:r>
            <a:br>
              <a:rPr lang="en-US" sz="8000" dirty="0"/>
            </a:br>
            <a:endParaRPr lang="en-US" sz="80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DB5522-5C76-6040-970D-BF844D7EE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2584" y="4970976"/>
            <a:ext cx="6105194" cy="10630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cs typeface="Calibri"/>
              </a:rPr>
              <a:t>Vocabulary Terms</a:t>
            </a:r>
          </a:p>
        </p:txBody>
      </p:sp>
    </p:spTree>
    <p:extLst>
      <p:ext uri="{BB962C8B-B14F-4D97-AF65-F5344CB8AC3E}">
        <p14:creationId xmlns:p14="http://schemas.microsoft.com/office/powerpoint/2010/main" val="1610610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Rectangle 1">
            <a:extLst>
              <a:ext uri="{FF2B5EF4-FFF2-40B4-BE49-F238E27FC236}">
                <a16:creationId xmlns:a16="http://schemas.microsoft.com/office/drawing/2014/main" id="{963D5F0D-BD53-B740-AC47-F4B80B32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  <a:ln>
            <a:solidFill>
              <a:schemeClr val="tx1"/>
            </a:solidFill>
          </a:ln>
        </p:spPr>
        <p:txBody>
          <a:bodyPr vert="horz" lIns="91440" tIns="35268" rIns="91440" bIns="45720" rtlCol="0" anchor="ctr">
            <a:normAutofit/>
          </a:bodyPr>
          <a:lstStyle/>
          <a:p>
            <a:pPr algn="ctr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altLang="en-US" sz="2400" dirty="0"/>
              <a:t>Unit 6 Vocabulary Terms Graphic Organizer</a:t>
            </a:r>
            <a:endParaRPr lang="en-US" dirty="0"/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9F343D58-9D50-D749-907D-D4B872D6D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2435" y="914401"/>
            <a:ext cx="5488953" cy="639763"/>
          </a:xfrm>
          <a:ln>
            <a:solidFill>
              <a:schemeClr val="bg2">
                <a:lumMod val="25000"/>
              </a:schemeClr>
            </a:solidFill>
          </a:ln>
        </p:spPr>
        <p:txBody>
          <a:bodyPr rtlCol="0">
            <a:normAutofit/>
          </a:bodyPr>
          <a:lstStyle/>
          <a:p>
            <a:pPr marL="95250" algn="ctr">
              <a:buClr>
                <a:schemeClr val="tx1">
                  <a:shade val="95000"/>
                </a:schemeClr>
              </a:buClr>
              <a:buSzPct val="45000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800" dirty="0">
                <a:ea typeface="+mn-ea"/>
                <a:cs typeface="+mn-cs"/>
              </a:rPr>
              <a:t>Amazon River</a:t>
            </a:r>
            <a:endParaRPr lang="en-US" sz="2800" dirty="0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53954-0C76-E044-B134-E0EF309B9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435" y="1752600"/>
            <a:ext cx="5488953" cy="441960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000" b="1" dirty="0"/>
              <a:t>Definition:</a:t>
            </a:r>
            <a:endParaRPr lang="en-US" dirty="0"/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/>
              <a:t>Located primarily in Brazil, the nearly 4,000-mile long Amazon is the world’s second longest river after the Nile (which is located in eastern Africa.)</a:t>
            </a:r>
            <a:r>
              <a:rPr lang="en-US" sz="2000" b="1" dirty="0"/>
              <a:t> </a:t>
            </a:r>
            <a:endParaRPr lang="en-US" sz="2000" b="1" dirty="0">
              <a:cs typeface="Calibri"/>
            </a:endParaRPr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endParaRPr lang="en-US" sz="2000" b="1" dirty="0"/>
          </a:p>
          <a:p>
            <a:pPr marL="438150" indent="-342900"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000" b="1" dirty="0"/>
              <a:t>Example:</a:t>
            </a:r>
            <a:endParaRPr lang="en-US" sz="2000" b="1" dirty="0">
              <a:cs typeface="Calibri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7493" name="Text Placeholder 4">
            <a:extLst>
              <a:ext uri="{FF2B5EF4-FFF2-40B4-BE49-F238E27FC236}">
                <a16:creationId xmlns:a16="http://schemas.microsoft.com/office/drawing/2014/main" id="{1CC4C016-FD34-624D-9262-4966A202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914401"/>
            <a:ext cx="5564528" cy="639763"/>
          </a:xfrm>
          <a:ln>
            <a:solidFill>
              <a:srgbClr val="FF0000"/>
            </a:solidFill>
          </a:ln>
        </p:spPr>
        <p:txBody>
          <a:bodyPr rtlCol="0">
            <a:norm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>
                <a:ea typeface="+mn-ea"/>
                <a:cs typeface="+mn-cs"/>
              </a:rPr>
              <a:t>Atlantic Ocean</a:t>
            </a:r>
            <a:endParaRPr lang="en-US" sz="2800" dirty="0">
              <a:cs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4DC73B-0EB3-5945-9C1E-43B919484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1752601"/>
            <a:ext cx="5564528" cy="4454525"/>
          </a:xfrm>
          <a:ln>
            <a:solidFill>
              <a:srgbClr val="FFC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000" b="1" dirty="0">
                <a:ea typeface="+mn-ea"/>
                <a:cs typeface="+mn-cs"/>
              </a:rPr>
              <a:t>Definition:</a:t>
            </a:r>
            <a:endParaRPr lang="en-US" sz="2000" dirty="0">
              <a:ea typeface="+mn-ea"/>
              <a:cs typeface="+mn-cs"/>
            </a:endParaRPr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/>
              <a:t>an ocean bordered by North America and South America in the Western Hemisphere and by Europe and Africa in the Eastern Hemisphere.</a:t>
            </a:r>
            <a:endParaRPr lang="en-US" sz="2400" b="1" dirty="0">
              <a:cs typeface="Calibri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000" b="1" dirty="0">
                <a:ea typeface="+mn-ea"/>
                <a:cs typeface="+mn-cs"/>
              </a:rPr>
              <a:t>Example:</a:t>
            </a:r>
            <a:endParaRPr lang="en-US" sz="2000" b="1" dirty="0">
              <a:cs typeface="Calibri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41603F-6E75-4403-9FD9-6FDAB8787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53153" y="3656734"/>
            <a:ext cx="3970196" cy="24991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C97335-4DC6-4D6B-B666-770FD80EB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79401" y="3985412"/>
            <a:ext cx="5619790" cy="22181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11D94D-61DF-4EFB-B7A2-FDE8B6C40E9D}"/>
              </a:ext>
            </a:extLst>
          </p:cNvPr>
          <p:cNvSpPr txBox="1"/>
          <p:nvPr/>
        </p:nvSpPr>
        <p:spPr>
          <a:xfrm>
            <a:off x="9257121" y="6940766"/>
            <a:ext cx="270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www.thingiverse.com/thing:1608765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86456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Rectangle 1">
            <a:extLst>
              <a:ext uri="{FF2B5EF4-FFF2-40B4-BE49-F238E27FC236}">
                <a16:creationId xmlns:a16="http://schemas.microsoft.com/office/drawing/2014/main" id="{963D5F0D-BD53-B740-AC47-F4B80B32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  <a:ln>
            <a:solidFill>
              <a:schemeClr val="tx1"/>
            </a:solidFill>
          </a:ln>
        </p:spPr>
        <p:txBody>
          <a:bodyPr vert="horz" lIns="91440" tIns="35268" rIns="91440" bIns="45720" rtlCol="0" anchor="ctr">
            <a:normAutofit/>
          </a:bodyPr>
          <a:lstStyle/>
          <a:p>
            <a:pPr algn="ctr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altLang="en-US" sz="2400" dirty="0"/>
              <a:t>Unit 6 Vocabulary Terms Graphic Organizer</a:t>
            </a:r>
            <a:endParaRPr lang="en-US"/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9F343D58-9D50-D749-907D-D4B872D6D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2435" y="914401"/>
            <a:ext cx="5488953" cy="639763"/>
          </a:xfrm>
          <a:ln>
            <a:solidFill>
              <a:schemeClr val="bg2">
                <a:lumMod val="25000"/>
              </a:schemeClr>
            </a:solidFill>
          </a:ln>
        </p:spPr>
        <p:txBody>
          <a:bodyPr rtlCol="0">
            <a:normAutofit/>
          </a:bodyPr>
          <a:lstStyle/>
          <a:p>
            <a:pPr marL="95250" algn="ctr">
              <a:buClr>
                <a:schemeClr val="tx1">
                  <a:shade val="95000"/>
                </a:schemeClr>
              </a:buClr>
              <a:buSzPct val="45000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800" dirty="0">
                <a:ea typeface="+mn-ea"/>
                <a:cs typeface="+mn-cs"/>
              </a:rPr>
              <a:t>Pacific Ocean</a:t>
            </a:r>
            <a:endParaRPr lang="en-US" sz="2800">
              <a:cs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53954-0C76-E044-B134-E0EF309B9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435" y="1752600"/>
            <a:ext cx="5488953" cy="441960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marL="388938" indent="-293688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000" b="1" dirty="0"/>
              <a:t>Definition:</a:t>
            </a:r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500" b="1" dirty="0"/>
              <a:t>an ocean bordered by the Americans, Asia, and Australia: largest ocean in the world; divided by the equator into the North Pacific and the South Pacific.</a:t>
            </a:r>
            <a:endParaRPr lang="en-US" sz="2000" b="1" dirty="0"/>
          </a:p>
          <a:p>
            <a:pPr marL="388938" indent="-293688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000" b="1" dirty="0"/>
              <a:t>Example:</a:t>
            </a:r>
          </a:p>
        </p:txBody>
      </p:sp>
      <p:sp>
        <p:nvSpPr>
          <p:cNvPr id="447493" name="Text Placeholder 4">
            <a:extLst>
              <a:ext uri="{FF2B5EF4-FFF2-40B4-BE49-F238E27FC236}">
                <a16:creationId xmlns:a16="http://schemas.microsoft.com/office/drawing/2014/main" id="{1CC4C016-FD34-624D-9262-4966A202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914401"/>
            <a:ext cx="5564528" cy="639763"/>
          </a:xfrm>
          <a:ln>
            <a:solidFill>
              <a:srgbClr val="FF0000"/>
            </a:solidFill>
          </a:ln>
        </p:spPr>
        <p:txBody>
          <a:bodyPr rtlCol="0">
            <a:norm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>
                <a:cs typeface="Calibri"/>
              </a:rPr>
              <a:t>Narcotics</a:t>
            </a:r>
            <a:endParaRPr lang="en-US" sz="2800">
              <a:cs typeface="Calibri" panose="020F050202020403020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0F634F-F928-4580-8AAB-5BFDC9C9530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0373" y="4002871"/>
            <a:ext cx="5379980" cy="2086008"/>
          </a:xfrm>
          <a:ln>
            <a:solidFill>
              <a:srgbClr val="FFC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7AEF10-E281-49BE-A153-4F2B08EF0A9F}"/>
              </a:ext>
            </a:extLst>
          </p:cNvPr>
          <p:cNvSpPr txBox="1"/>
          <p:nvPr/>
        </p:nvSpPr>
        <p:spPr>
          <a:xfrm>
            <a:off x="6487099" y="1759026"/>
            <a:ext cx="5176089" cy="428578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3815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b="1" dirty="0"/>
              <a:t>Definition</a:t>
            </a:r>
            <a:r>
              <a:rPr lang="en-US" sz="2000" b="1" dirty="0">
                <a:ea typeface="+mn-lt"/>
                <a:cs typeface="+mn-lt"/>
              </a:rPr>
              <a:t>:</a:t>
            </a:r>
            <a:endParaRPr lang="en-US" sz="2000" dirty="0">
              <a:ea typeface="+mn-lt"/>
              <a:cs typeface="+mn-lt"/>
            </a:endParaRPr>
          </a:p>
          <a:p>
            <a:pPr marL="95250">
              <a:lnSpc>
                <a:spcPct val="90000"/>
              </a:lnSpc>
              <a:spcBef>
                <a:spcPts val="1000"/>
              </a:spcBef>
            </a:pPr>
            <a:r>
              <a:rPr lang="en-US" sz="2500" b="1" dirty="0">
                <a:ea typeface="+mn-lt"/>
                <a:cs typeface="+mn-lt"/>
              </a:rPr>
              <a:t>Any controlled, non-medicinal substance (especially drugs)</a:t>
            </a:r>
            <a:endParaRPr lang="en-US" sz="2500" b="1">
              <a:cs typeface="Calibri"/>
            </a:endParaRPr>
          </a:p>
          <a:p>
            <a:pPr marL="95250">
              <a:lnSpc>
                <a:spcPct val="90000"/>
              </a:lnSpc>
              <a:spcBef>
                <a:spcPts val="1000"/>
              </a:spcBef>
            </a:pPr>
            <a:endParaRPr lang="en-US" sz="2500" b="1" dirty="0">
              <a:ea typeface="+mn-lt"/>
              <a:cs typeface="+mn-lt"/>
            </a:endParaRPr>
          </a:p>
          <a:p>
            <a:pPr marL="43815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b="1" dirty="0">
                <a:ea typeface="+mn-lt"/>
                <a:cs typeface="+mn-lt"/>
              </a:rPr>
              <a:t>Example:</a:t>
            </a:r>
            <a:endParaRPr lang="en-US" sz="2000" dirty="0">
              <a:ea typeface="+mn-lt"/>
              <a:cs typeface="+mn-lt"/>
            </a:endParaRPr>
          </a:p>
          <a:p>
            <a:pPr algn="l"/>
            <a:endParaRPr lang="en-US" dirty="0"/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pic>
        <p:nvPicPr>
          <p:cNvPr id="3" name="Picture 5" descr="A picture containing indoor, writing implement, decorated, close&#10;&#10;Description automatically generated">
            <a:extLst>
              <a:ext uri="{FF2B5EF4-FFF2-40B4-BE49-F238E27FC236}">
                <a16:creationId xmlns:a16="http://schemas.microsoft.com/office/drawing/2014/main" id="{CBC899CA-3D53-44A9-86EA-56AAC62C9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32196" y="3953897"/>
            <a:ext cx="5131802" cy="20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69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3" name="Rectangle 1">
            <a:extLst>
              <a:ext uri="{FF2B5EF4-FFF2-40B4-BE49-F238E27FC236}">
                <a16:creationId xmlns:a16="http://schemas.microsoft.com/office/drawing/2014/main" id="{B4593306-C9E7-BA48-AEF1-EC7FCFF9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87362"/>
          </a:xfrm>
          <a:ln>
            <a:solidFill>
              <a:schemeClr val="tx1"/>
            </a:solidFill>
          </a:ln>
        </p:spPr>
        <p:txBody>
          <a:bodyPr vert="horz" lIns="91440" tIns="35268" rIns="91440" bIns="45720" rtlCol="0" anchor="ctr">
            <a:normAutofit fontScale="90000"/>
          </a:bodyPr>
          <a:lstStyle/>
          <a:p>
            <a:pPr algn="ctr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altLang="en-US" sz="3200" dirty="0"/>
              <a:t>Unit 6 Vocabulary Terms Graphic Organizer</a:t>
            </a:r>
            <a:endParaRPr lang="en-US" dirty="0"/>
          </a:p>
        </p:txBody>
      </p:sp>
      <p:sp>
        <p:nvSpPr>
          <p:cNvPr id="446467" name="Text Placeholder 4">
            <a:extLst>
              <a:ext uri="{FF2B5EF4-FFF2-40B4-BE49-F238E27FC236}">
                <a16:creationId xmlns:a16="http://schemas.microsoft.com/office/drawing/2014/main" id="{5B0D583C-A5A7-904C-8493-D6047E342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390" y="990601"/>
            <a:ext cx="5650998" cy="639763"/>
          </a:xfrm>
          <a:ln>
            <a:solidFill>
              <a:srgbClr val="FF0000"/>
            </a:solidFill>
          </a:ln>
        </p:spPr>
        <p:txBody>
          <a:bodyPr rtlCol="0">
            <a:norm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dirty="0"/>
              <a:t>Industrial Growth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607235" name="Rectangle 2">
            <a:extLst>
              <a:ext uri="{FF2B5EF4-FFF2-40B4-BE49-F238E27FC236}">
                <a16:creationId xmlns:a16="http://schemas.microsoft.com/office/drawing/2014/main" id="{B43BA36A-5C9A-194E-AB78-7E3120742E6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370390" y="1905000"/>
            <a:ext cx="5650998" cy="3951288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388620" indent="-293370"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</a:pPr>
            <a:r>
              <a:rPr lang="en-US" altLang="en-US" sz="2400" b="1" dirty="0"/>
              <a:t>Definition:</a:t>
            </a:r>
            <a:endParaRPr lang="en-US" altLang="en-US" sz="2400" b="1" dirty="0">
              <a:cs typeface="Calibri"/>
            </a:endParaRPr>
          </a:p>
          <a:p>
            <a:pPr marL="95250" indent="0"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</a:pPr>
            <a:r>
              <a:rPr lang="en-US" altLang="en-US" b="1" dirty="0"/>
              <a:t>the economy experiencing a higher-than-average growth rate.</a:t>
            </a:r>
            <a:endParaRPr lang="en-US" altLang="en-US" b="1" dirty="0">
              <a:cs typeface="Calibri"/>
            </a:endParaRPr>
          </a:p>
          <a:p>
            <a:pPr marL="388620" indent="-293370"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</a:pPr>
            <a:r>
              <a:rPr lang="en-US" altLang="en-US" sz="2400" b="1" dirty="0"/>
              <a:t>Example:</a:t>
            </a:r>
            <a:endParaRPr lang="en-US" altLang="en-US" sz="2400" b="1" dirty="0">
              <a:cs typeface="Calibri"/>
            </a:endParaRPr>
          </a:p>
          <a:p>
            <a:pPr marL="388620" indent="-293370"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</a:pPr>
            <a:endParaRPr lang="en-US" altLang="en-US" b="1">
              <a:cs typeface="Calibri" panose="020F0502020204030204"/>
            </a:endParaRPr>
          </a:p>
        </p:txBody>
      </p:sp>
      <p:sp>
        <p:nvSpPr>
          <p:cNvPr id="446469" name="Text Placeholder 5">
            <a:extLst>
              <a:ext uri="{FF2B5EF4-FFF2-40B4-BE49-F238E27FC236}">
                <a16:creationId xmlns:a16="http://schemas.microsoft.com/office/drawing/2014/main" id="{DC42DBF4-51CC-8543-87D7-388E8928C8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990601"/>
            <a:ext cx="5576103" cy="639763"/>
          </a:xfrm>
          <a:ln>
            <a:solidFill>
              <a:srgbClr val="0070C0"/>
            </a:solidFill>
          </a:ln>
        </p:spPr>
        <p:txBody>
          <a:bodyPr rtlCol="0">
            <a:norm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dirty="0">
                <a:ea typeface="+mn-ea"/>
                <a:cs typeface="+mn-cs"/>
              </a:rPr>
              <a:t>Lumber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229C0B-8890-E24B-BDB0-E08B2DBD7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1905000"/>
            <a:ext cx="5576103" cy="3951288"/>
          </a:xfrm>
          <a:ln>
            <a:solidFill>
              <a:srgbClr val="000099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>
                <a:ea typeface="+mn-ea"/>
                <a:cs typeface="+mn-cs"/>
              </a:rPr>
              <a:t>Definition:</a:t>
            </a:r>
            <a:endParaRPr lang="en-US" sz="2400" b="1" dirty="0">
              <a:cs typeface="Calibri"/>
            </a:endParaRPr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b="1" dirty="0"/>
              <a:t>Wood that has been cut into planks for commercial construction use. </a:t>
            </a:r>
            <a:endParaRPr lang="en-US" b="1" dirty="0">
              <a:cs typeface="Calibri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>
                <a:ea typeface="+mn-ea"/>
                <a:cs typeface="+mn-cs"/>
              </a:rPr>
              <a:t>Example:</a:t>
            </a:r>
            <a:endParaRPr lang="en-US" sz="2400" b="1" dirty="0">
              <a:cs typeface="Calibri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endParaRPr lang="en-US" b="1">
              <a:cs typeface="Calibri" panose="020F0502020204030204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4EC31-4123-4D97-BF0C-99F8E83BF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62499" y="3232082"/>
            <a:ext cx="3957439" cy="2623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B0CC57-3668-4DD3-AFD6-91F9888E0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663898" y="3536053"/>
            <a:ext cx="4009482" cy="22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68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Rectangle 1">
            <a:extLst>
              <a:ext uri="{FF2B5EF4-FFF2-40B4-BE49-F238E27FC236}">
                <a16:creationId xmlns:a16="http://schemas.microsoft.com/office/drawing/2014/main" id="{963D5F0D-BD53-B740-AC47-F4B80B32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  <a:ln>
            <a:solidFill>
              <a:schemeClr val="tx1"/>
            </a:solidFill>
          </a:ln>
        </p:spPr>
        <p:txBody>
          <a:bodyPr vert="horz" lIns="91440" tIns="35268" rIns="91440" bIns="45720" rtlCol="0" anchor="ctr">
            <a:normAutofit/>
          </a:bodyPr>
          <a:lstStyle/>
          <a:p>
            <a:pPr algn="ctr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altLang="en-US" sz="2400" dirty="0"/>
              <a:t>Unit 6 Vocabulary Terms Graphic Organizer</a:t>
            </a:r>
            <a:endParaRPr lang="en-US" dirty="0"/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9F343D58-9D50-D749-907D-D4B872D6D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218" y="914401"/>
            <a:ext cx="5755170" cy="639763"/>
          </a:xfrm>
          <a:ln>
            <a:solidFill>
              <a:schemeClr val="bg2">
                <a:lumMod val="25000"/>
              </a:schemeClr>
            </a:solidFill>
          </a:ln>
        </p:spPr>
        <p:txBody>
          <a:bodyPr rtlCol="0">
            <a:normAutofit/>
          </a:bodyPr>
          <a:lstStyle/>
          <a:p>
            <a:pPr marL="95250" algn="ctr">
              <a:buClr>
                <a:schemeClr val="tx1">
                  <a:shade val="95000"/>
                </a:schemeClr>
              </a:buClr>
              <a:buSzPct val="45000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dirty="0"/>
              <a:t>Population Density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53954-0C76-E044-B134-E0EF309B9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218" y="1752600"/>
            <a:ext cx="5755170" cy="441960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/>
              <a:t>Definition:</a:t>
            </a:r>
            <a:endParaRPr lang="en-US" sz="2400" b="1" dirty="0">
              <a:cs typeface="Calibri"/>
            </a:endParaRPr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b="1" dirty="0"/>
              <a:t>density is a measurement of population per unit area or unit volume.</a:t>
            </a:r>
            <a:endParaRPr lang="en-US" b="1" dirty="0">
              <a:cs typeface="Calibri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/>
              <a:t>Example:</a:t>
            </a:r>
            <a:endParaRPr lang="en-US" sz="2400" b="1" dirty="0">
              <a:cs typeface="Calibri"/>
            </a:endParaRPr>
          </a:p>
          <a:p>
            <a:pPr marL="137160" indent="0">
              <a:buClr>
                <a:schemeClr val="tx1">
                  <a:shade val="95000"/>
                </a:schemeClr>
              </a:buClr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7493" name="Text Placeholder 4">
            <a:extLst>
              <a:ext uri="{FF2B5EF4-FFF2-40B4-BE49-F238E27FC236}">
                <a16:creationId xmlns:a16="http://schemas.microsoft.com/office/drawing/2014/main" id="{1CC4C016-FD34-624D-9262-4966A202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914401"/>
            <a:ext cx="5541379" cy="639763"/>
          </a:xfrm>
          <a:ln>
            <a:solidFill>
              <a:srgbClr val="FF0000"/>
            </a:solidFill>
          </a:ln>
        </p:spPr>
        <p:txBody>
          <a:bodyPr rtlCol="0">
            <a:norm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dirty="0">
                <a:ea typeface="+mn-ea"/>
                <a:cs typeface="+mn-cs"/>
              </a:rPr>
              <a:t>Isth</a:t>
            </a:r>
            <a:r>
              <a:rPr lang="en-US" dirty="0"/>
              <a:t>mus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4DC73B-0EB3-5945-9C1E-43B919484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1752601"/>
            <a:ext cx="5541379" cy="4454525"/>
          </a:xfrm>
          <a:ln>
            <a:solidFill>
              <a:srgbClr val="FFC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>
                <a:ea typeface="+mn-ea"/>
                <a:cs typeface="+mn-cs"/>
              </a:rPr>
              <a:t>Definition:</a:t>
            </a:r>
            <a:endParaRPr lang="en-US" sz="2400" b="1">
              <a:cs typeface="Calibri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b="1" dirty="0"/>
              <a:t>A narrow strip of land with sea on either side.</a:t>
            </a:r>
            <a:endParaRPr lang="en-US" b="1" dirty="0">
              <a:cs typeface="Calibri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>
                <a:ea typeface="+mn-ea"/>
                <a:cs typeface="+mn-cs"/>
              </a:rPr>
              <a:t>Example:</a:t>
            </a:r>
            <a:endParaRPr lang="en-US" sz="2400" dirty="0">
              <a:cs typeface="Calibri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363E8E-0197-49F3-8653-6F75040FA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70337" y="3897499"/>
            <a:ext cx="5749444" cy="2275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306EC6-41EC-47D5-B0E9-BF9218CB3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17995" y="3541540"/>
            <a:ext cx="5495585" cy="26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16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Rectangle 1">
            <a:extLst>
              <a:ext uri="{FF2B5EF4-FFF2-40B4-BE49-F238E27FC236}">
                <a16:creationId xmlns:a16="http://schemas.microsoft.com/office/drawing/2014/main" id="{963D5F0D-BD53-B740-AC47-F4B80B32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  <a:ln>
            <a:solidFill>
              <a:schemeClr val="tx1"/>
            </a:solidFill>
          </a:ln>
        </p:spPr>
        <p:txBody>
          <a:bodyPr vert="horz" lIns="91440" tIns="35268" rIns="91440" bIns="45720" rtlCol="0" anchor="ctr">
            <a:normAutofit/>
          </a:bodyPr>
          <a:lstStyle/>
          <a:p>
            <a:pPr algn="ctr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altLang="en-US" sz="2400"/>
              <a:t>Unit 6 Vocabulary Terms Graphic Organizer</a:t>
            </a:r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9F343D58-9D50-D749-907D-D4B872D6D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3068" y="914401"/>
            <a:ext cx="5778320" cy="639763"/>
          </a:xfrm>
          <a:ln>
            <a:solidFill>
              <a:schemeClr val="bg2">
                <a:lumMod val="25000"/>
              </a:schemeClr>
            </a:solidFill>
          </a:ln>
        </p:spPr>
        <p:txBody>
          <a:bodyPr rtlCol="0">
            <a:normAutofit/>
          </a:bodyPr>
          <a:lstStyle/>
          <a:p>
            <a:pPr marL="95250" algn="ctr">
              <a:buClr>
                <a:schemeClr val="tx1">
                  <a:shade val="95000"/>
                </a:schemeClr>
              </a:buClr>
              <a:buSzPct val="45000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800" dirty="0"/>
              <a:t>Smog</a:t>
            </a:r>
            <a:endParaRPr lang="en-US" sz="2800" dirty="0"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53954-0C76-E044-B134-E0EF309B9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3068" y="1752600"/>
            <a:ext cx="5778320" cy="441960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/>
              <a:t>Definition:</a:t>
            </a:r>
            <a:endParaRPr lang="en-US" sz="2400" dirty="0"/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b="1" dirty="0"/>
              <a:t> An atmospheric phenomenon whereby vehicle exhaust and factory smoke combine with fog.</a:t>
            </a:r>
            <a:endParaRPr lang="en-US" b="1" dirty="0">
              <a:cs typeface="Calibri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/>
              <a:t>Example:</a:t>
            </a:r>
            <a:endParaRPr lang="en-US" sz="2400" b="1" dirty="0">
              <a:cs typeface="Calibri"/>
            </a:endParaRPr>
          </a:p>
          <a:p>
            <a:pPr marL="137160" indent="0">
              <a:buClr>
                <a:schemeClr val="tx1">
                  <a:shade val="95000"/>
                </a:schemeClr>
              </a:buClr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7493" name="Text Placeholder 4">
            <a:extLst>
              <a:ext uri="{FF2B5EF4-FFF2-40B4-BE49-F238E27FC236}">
                <a16:creationId xmlns:a16="http://schemas.microsoft.com/office/drawing/2014/main" id="{1CC4C016-FD34-624D-9262-4966A202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914401"/>
            <a:ext cx="5564528" cy="639763"/>
          </a:xfrm>
          <a:ln>
            <a:solidFill>
              <a:srgbClr val="FF0000"/>
            </a:solidFill>
          </a:ln>
        </p:spPr>
        <p:txBody>
          <a:bodyPr rtlCol="0">
            <a:norm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>
                <a:ea typeface="+mn-ea"/>
                <a:cs typeface="+mn-cs"/>
              </a:rPr>
              <a:t>Deforestation</a:t>
            </a:r>
            <a:endParaRPr lang="en-US" sz="2800">
              <a:cs typeface="Calibri" panose="020F050202020403020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4DC73B-0EB3-5945-9C1E-43B919484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1752601"/>
            <a:ext cx="5564528" cy="4454525"/>
          </a:xfrm>
          <a:ln>
            <a:solidFill>
              <a:srgbClr val="FFC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>
                <a:ea typeface="+mn-ea"/>
                <a:cs typeface="+mn-cs"/>
              </a:rPr>
              <a:t>Definition:</a:t>
            </a:r>
            <a:endParaRPr lang="en-US" sz="2400" dirty="0">
              <a:ea typeface="+mn-ea"/>
              <a:cs typeface="+mn-cs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b="1" dirty="0"/>
              <a:t>The destruction of a forested area, typically as a result of human activities. </a:t>
            </a:r>
            <a:endParaRPr lang="en-US" b="1" dirty="0">
              <a:cs typeface="Calibri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>
                <a:ea typeface="+mn-ea"/>
                <a:cs typeface="+mn-cs"/>
              </a:rPr>
              <a:t>Example:</a:t>
            </a:r>
            <a:endParaRPr lang="en-US" sz="2400" b="1" dirty="0">
              <a:cs typeface="Calibri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dirty="0">
                <a:ea typeface="+mn-ea"/>
                <a:cs typeface="+mn-cs"/>
              </a:rPr>
              <a:t>.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ACDD28-7E5F-4FDF-96E4-E0C3578D1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84132" y="3609081"/>
            <a:ext cx="3985000" cy="2500969"/>
          </a:xfrm>
          <a:prstGeom prst="rect">
            <a:avLst/>
          </a:prstGeom>
        </p:spPr>
      </p:pic>
      <p:pic>
        <p:nvPicPr>
          <p:cNvPr id="13" name="Picture 12" descr="About Deforestation – Lazuardyas Zhafran-Ligardi – Medium">
            <a:extLst>
              <a:ext uri="{FF2B5EF4-FFF2-40B4-BE49-F238E27FC236}">
                <a16:creationId xmlns:a16="http://schemas.microsoft.com/office/drawing/2014/main" id="{96820284-BC27-40CF-8D3B-A265A154D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102" y="3514807"/>
            <a:ext cx="3644476" cy="268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87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Rectangle 1">
            <a:extLst>
              <a:ext uri="{FF2B5EF4-FFF2-40B4-BE49-F238E27FC236}">
                <a16:creationId xmlns:a16="http://schemas.microsoft.com/office/drawing/2014/main" id="{963D5F0D-BD53-B740-AC47-F4B80B32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  <a:ln>
            <a:solidFill>
              <a:schemeClr val="tx1"/>
            </a:solidFill>
          </a:ln>
        </p:spPr>
        <p:txBody>
          <a:bodyPr vert="horz" lIns="91440" tIns="35268" rIns="91440" bIns="45720" rtlCol="0" anchor="ctr">
            <a:normAutofit/>
          </a:bodyPr>
          <a:lstStyle/>
          <a:p>
            <a:pPr algn="ctr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altLang="en-US" sz="2400" dirty="0"/>
              <a:t>Unit 6 Vocabulary Terms Graphic Organizer</a:t>
            </a:r>
            <a:endParaRPr lang="en-US" dirty="0"/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9F343D58-9D50-D749-907D-D4B872D6D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0942" y="914401"/>
            <a:ext cx="5720446" cy="639763"/>
          </a:xfrm>
          <a:ln>
            <a:solidFill>
              <a:schemeClr val="bg2">
                <a:lumMod val="25000"/>
              </a:schemeClr>
            </a:solidFill>
          </a:ln>
        </p:spPr>
        <p:txBody>
          <a:bodyPr rtlCol="0">
            <a:normAutofit/>
          </a:bodyPr>
          <a:lstStyle/>
          <a:p>
            <a:pPr marL="95250" algn="ctr">
              <a:buClr>
                <a:schemeClr val="tx1">
                  <a:shade val="95000"/>
                </a:schemeClr>
              </a:buClr>
              <a:buSzPct val="45000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800" dirty="0"/>
              <a:t>Rainforest</a:t>
            </a:r>
            <a:endParaRPr lang="en-US" sz="2800" dirty="0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53954-0C76-E044-B134-E0EF309B9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942" y="1752600"/>
            <a:ext cx="5720446" cy="441960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/>
              <a:t>Definition:</a:t>
            </a:r>
            <a:endParaRPr lang="en-US" sz="2400" b="1">
              <a:cs typeface="Calibri"/>
            </a:endParaRPr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b="1" dirty="0"/>
              <a:t>A dense forest rich in biodiversity trees and plant.</a:t>
            </a:r>
            <a:endParaRPr lang="en-US" b="1">
              <a:cs typeface="Calibri" panose="020F0502020204030204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/>
              <a:t>Example:</a:t>
            </a:r>
            <a:endParaRPr lang="en-US" sz="2400" b="1" dirty="0">
              <a:cs typeface="Calibri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endParaRPr lang="en-US">
              <a:cs typeface="Calibri" panose="020F0502020204030204"/>
            </a:endParaRPr>
          </a:p>
        </p:txBody>
      </p:sp>
      <p:sp>
        <p:nvSpPr>
          <p:cNvPr id="447493" name="Text Placeholder 4">
            <a:extLst>
              <a:ext uri="{FF2B5EF4-FFF2-40B4-BE49-F238E27FC236}">
                <a16:creationId xmlns:a16="http://schemas.microsoft.com/office/drawing/2014/main" id="{1CC4C016-FD34-624D-9262-4966A202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914401"/>
            <a:ext cx="5460356" cy="639763"/>
          </a:xfrm>
          <a:ln>
            <a:solidFill>
              <a:srgbClr val="FF0000"/>
            </a:solidFill>
          </a:ln>
        </p:spPr>
        <p:txBody>
          <a:bodyPr rtlCol="0">
            <a:norm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>
                <a:ea typeface="+mn-ea"/>
                <a:cs typeface="+mn-cs"/>
              </a:rPr>
              <a:t>Arable</a:t>
            </a:r>
            <a:endParaRPr lang="en-US" sz="2800" dirty="0">
              <a:cs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4DC73B-0EB3-5945-9C1E-43B919484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1752601"/>
            <a:ext cx="5460356" cy="4454525"/>
          </a:xfrm>
          <a:ln>
            <a:solidFill>
              <a:srgbClr val="FFC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>
                <a:ea typeface="+mn-ea"/>
                <a:cs typeface="+mn-cs"/>
              </a:rPr>
              <a:t>Definition:</a:t>
            </a:r>
            <a:endParaRPr lang="en-US" sz="2400" dirty="0">
              <a:ea typeface="+mn-ea"/>
              <a:cs typeface="+mn-cs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b="1" dirty="0"/>
              <a:t>Suitable for farming</a:t>
            </a:r>
            <a:endParaRPr lang="en-US" b="1" dirty="0">
              <a:cs typeface="Calibri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endParaRPr lang="en-US">
              <a:cs typeface="Calibri" panose="020F0502020204030204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>
                <a:ea typeface="+mn-ea"/>
                <a:cs typeface="+mn-cs"/>
              </a:rPr>
              <a:t>Example:</a:t>
            </a:r>
            <a:endParaRPr lang="en-US" sz="2400" b="1" dirty="0">
              <a:cs typeface="Calibri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E03A8-62B2-4779-803C-1881B0722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4630" y="3471420"/>
            <a:ext cx="5783727" cy="26127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75995-A8E3-422E-9217-648CD8858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41860" y="3648451"/>
            <a:ext cx="5511487" cy="251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20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Rectangle 1">
            <a:extLst>
              <a:ext uri="{FF2B5EF4-FFF2-40B4-BE49-F238E27FC236}">
                <a16:creationId xmlns:a16="http://schemas.microsoft.com/office/drawing/2014/main" id="{963D5F0D-BD53-B740-AC47-F4B80B32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  <a:ln>
            <a:solidFill>
              <a:schemeClr val="tx1"/>
            </a:solidFill>
          </a:ln>
        </p:spPr>
        <p:txBody>
          <a:bodyPr vert="horz" lIns="91440" tIns="35268" rIns="91440" bIns="45720" rtlCol="0" anchor="ctr">
            <a:normAutofit/>
          </a:bodyPr>
          <a:lstStyle/>
          <a:p>
            <a:pPr algn="ctr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altLang="en-US" sz="2400" dirty="0"/>
              <a:t>Unit 6 Vocabulary Terms Graphic Organizer</a:t>
            </a:r>
            <a:endParaRPr lang="en-US" dirty="0"/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9F343D58-9D50-D749-907D-D4B872D6D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2435" y="914401"/>
            <a:ext cx="5488953" cy="639763"/>
          </a:xfrm>
          <a:ln>
            <a:solidFill>
              <a:schemeClr val="bg2">
                <a:lumMod val="25000"/>
              </a:schemeClr>
            </a:solidFill>
          </a:ln>
        </p:spPr>
        <p:txBody>
          <a:bodyPr rtlCol="0">
            <a:normAutofit/>
          </a:bodyPr>
          <a:lstStyle/>
          <a:p>
            <a:pPr marL="95250" algn="ctr">
              <a:buClr>
                <a:schemeClr val="tx1">
                  <a:shade val="95000"/>
                </a:schemeClr>
              </a:buClr>
              <a:buSzPct val="45000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800" dirty="0">
                <a:ea typeface="+mn-ea"/>
                <a:cs typeface="+mn-cs"/>
              </a:rPr>
              <a:t>Climate</a:t>
            </a:r>
            <a:r>
              <a:rPr lang="en-US" dirty="0"/>
              <a:t> 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53954-0C76-E044-B134-E0EF309B9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1296" y="1627208"/>
            <a:ext cx="5488953" cy="4584853"/>
          </a:xfrm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000" b="1" dirty="0"/>
              <a:t>Definition:</a:t>
            </a:r>
            <a:endParaRPr lang="en-US" dirty="0"/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3000" b="1" dirty="0"/>
              <a:t>the average annual weather conditions in each location</a:t>
            </a:r>
            <a:endParaRPr lang="en-US" sz="3000" b="1" dirty="0">
              <a:cs typeface="Calibri"/>
            </a:endParaRPr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endParaRPr lang="en-US" sz="2000" b="1"/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000" b="1" dirty="0"/>
              <a:t>Example:</a:t>
            </a:r>
            <a:endParaRPr lang="en-US" sz="2000" b="1" dirty="0">
              <a:cs typeface="Calibri"/>
            </a:endParaRPr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endParaRPr lang="en-US" sz="2000" b="1"/>
          </a:p>
        </p:txBody>
      </p:sp>
      <p:sp>
        <p:nvSpPr>
          <p:cNvPr id="447493" name="Text Placeholder 4">
            <a:extLst>
              <a:ext uri="{FF2B5EF4-FFF2-40B4-BE49-F238E27FC236}">
                <a16:creationId xmlns:a16="http://schemas.microsoft.com/office/drawing/2014/main" id="{1CC4C016-FD34-624D-9262-4966A202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914401"/>
            <a:ext cx="5564528" cy="639763"/>
          </a:xfrm>
          <a:ln>
            <a:solidFill>
              <a:srgbClr val="FF0000"/>
            </a:solidFill>
          </a:ln>
        </p:spPr>
        <p:txBody>
          <a:bodyPr rtlCol="0">
            <a:norm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/>
              <a:t>Commodities 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4DC73B-0EB3-5945-9C1E-43B919484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1752601"/>
            <a:ext cx="5564528" cy="4454525"/>
          </a:xfrm>
          <a:ln>
            <a:solidFill>
              <a:srgbClr val="FFC000"/>
            </a:solidFill>
          </a:ln>
        </p:spPr>
        <p:txBody>
          <a:bodyPr rtlCol="0">
            <a:normAutofit/>
          </a:bodyPr>
          <a:lstStyle/>
          <a:p>
            <a:pPr marL="388938" indent="-293688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b="1">
                <a:ea typeface="+mn-ea"/>
                <a:cs typeface="+mn-cs"/>
              </a:rPr>
              <a:t>Definition:</a:t>
            </a:r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b="1"/>
              <a:t>any raw material or agricultural product that is bought and sold</a:t>
            </a:r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endParaRPr lang="en-US" b="1">
              <a:ea typeface="+mn-ea"/>
              <a:cs typeface="+mn-cs"/>
            </a:endParaRPr>
          </a:p>
          <a:p>
            <a:pPr marL="388938" indent="-293688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b="1">
                <a:ea typeface="+mn-ea"/>
                <a:cs typeface="+mn-cs"/>
              </a:rPr>
              <a:t>Example:</a:t>
            </a:r>
          </a:p>
          <a:p>
            <a:pPr marL="137160" indent="0">
              <a:buClr>
                <a:schemeClr val="tx1">
                  <a:shade val="95000"/>
                </a:schemeClr>
              </a:buClr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B7600-8FBB-4978-9579-FE49B1376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97573" y="3928665"/>
            <a:ext cx="5483714" cy="2298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9A6289-DBD1-4DFF-A3AC-55BEB9B0B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316143" y="4201802"/>
            <a:ext cx="2892327" cy="197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43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Rectangle 1">
            <a:extLst>
              <a:ext uri="{FF2B5EF4-FFF2-40B4-BE49-F238E27FC236}">
                <a16:creationId xmlns:a16="http://schemas.microsoft.com/office/drawing/2014/main" id="{963D5F0D-BD53-B740-AC47-F4B80B32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  <a:ln>
            <a:solidFill>
              <a:schemeClr val="tx1"/>
            </a:solidFill>
          </a:ln>
        </p:spPr>
        <p:txBody>
          <a:bodyPr vert="horz" lIns="91440" tIns="35268" rIns="91440" bIns="45720" rtlCol="0" anchor="ctr">
            <a:normAutofit/>
          </a:bodyPr>
          <a:lstStyle/>
          <a:p>
            <a:pPr algn="ctr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altLang="en-US" sz="2400" dirty="0"/>
              <a:t>Unit 6 Vocabulary Terms Graphic Organizer</a:t>
            </a:r>
            <a:endParaRPr lang="en-US" dirty="0"/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9F343D58-9D50-D749-907D-D4B872D6D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2435" y="914401"/>
            <a:ext cx="5488953" cy="639763"/>
          </a:xfrm>
          <a:ln>
            <a:solidFill>
              <a:schemeClr val="bg2">
                <a:lumMod val="25000"/>
              </a:schemeClr>
            </a:solidFill>
          </a:ln>
        </p:spPr>
        <p:txBody>
          <a:bodyPr rtlCol="0">
            <a:normAutofit/>
          </a:bodyPr>
          <a:lstStyle/>
          <a:p>
            <a:pPr marL="95250" algn="ctr">
              <a:buClr>
                <a:schemeClr val="tx1">
                  <a:shade val="95000"/>
                </a:schemeClr>
              </a:buClr>
              <a:buSzPct val="45000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800" dirty="0"/>
              <a:t>Temperate 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53954-0C76-E044-B134-E0EF309B9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435" y="1752600"/>
            <a:ext cx="5488953" cy="441960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/>
              <a:t>Definition:</a:t>
            </a:r>
            <a:endParaRPr lang="en-US" sz="2400" dirty="0"/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3000" b="1" dirty="0"/>
              <a:t>climate characterized by mild temperatures </a:t>
            </a:r>
            <a:endParaRPr lang="en-US" sz="2500" b="1"/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000" b="1" dirty="0"/>
              <a:t>Example:</a:t>
            </a:r>
            <a:endParaRPr lang="en-US" sz="2000" b="1" dirty="0">
              <a:cs typeface="Calibri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endParaRPr lang="en-US" sz="2000" b="1">
              <a:cs typeface="Calibri" panose="020F0502020204030204"/>
            </a:endParaRPr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endParaRPr lang="en-US" sz="2000" b="1"/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7493" name="Text Placeholder 4">
            <a:extLst>
              <a:ext uri="{FF2B5EF4-FFF2-40B4-BE49-F238E27FC236}">
                <a16:creationId xmlns:a16="http://schemas.microsoft.com/office/drawing/2014/main" id="{1CC4C016-FD34-624D-9262-4966A202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914401"/>
            <a:ext cx="5564528" cy="639763"/>
          </a:xfrm>
          <a:ln>
            <a:solidFill>
              <a:srgbClr val="FF0000"/>
            </a:solidFill>
          </a:ln>
        </p:spPr>
        <p:txBody>
          <a:bodyPr rtlCol="0">
            <a:norm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/>
              <a:t>Tropic of Capricorn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4DC73B-0EB3-5945-9C1E-43B919484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1752601"/>
            <a:ext cx="5564528" cy="4454525"/>
          </a:xfrm>
          <a:ln>
            <a:solidFill>
              <a:srgbClr val="FFC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>
                <a:ea typeface="+mn-ea"/>
                <a:cs typeface="+mn-cs"/>
              </a:rPr>
              <a:t>Definition:</a:t>
            </a:r>
            <a:endParaRPr lang="en-US" sz="2400" dirty="0">
              <a:ea typeface="+mn-ea"/>
              <a:cs typeface="+mn-cs"/>
            </a:endParaRPr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b="1" dirty="0"/>
              <a:t>a parallel latitude located south of the equator at 23.5º S</a:t>
            </a:r>
            <a:endParaRPr lang="en-US" b="1" dirty="0">
              <a:cs typeface="Calibri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000" b="1" dirty="0">
                <a:ea typeface="+mn-ea"/>
                <a:cs typeface="+mn-cs"/>
              </a:rPr>
              <a:t>Example:</a:t>
            </a:r>
            <a:endParaRPr lang="en-US" sz="2000" b="1" dirty="0">
              <a:cs typeface="Calibri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6D93A6-EDEE-477D-BCE4-486C6A974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24184" y="3367912"/>
            <a:ext cx="4744313" cy="26710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8DE1B3-8E42-4E4D-92AF-BDDE57AB1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981256" y="3053260"/>
            <a:ext cx="3622713" cy="307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694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Rectangle 1">
            <a:extLst>
              <a:ext uri="{FF2B5EF4-FFF2-40B4-BE49-F238E27FC236}">
                <a16:creationId xmlns:a16="http://schemas.microsoft.com/office/drawing/2014/main" id="{963D5F0D-BD53-B740-AC47-F4B80B32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  <a:ln>
            <a:solidFill>
              <a:schemeClr val="tx1"/>
            </a:solidFill>
          </a:ln>
        </p:spPr>
        <p:txBody>
          <a:bodyPr vert="horz" lIns="91440" tIns="35268" rIns="91440" bIns="45720" rtlCol="0" anchor="ctr">
            <a:normAutofit/>
          </a:bodyPr>
          <a:lstStyle/>
          <a:p>
            <a:pPr algn="ctr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altLang="en-US" sz="2400" dirty="0"/>
              <a:t>Unit 6 Vocabulary Terms Graphic Organizer</a:t>
            </a:r>
            <a:endParaRPr lang="en-US" dirty="0"/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9F343D58-9D50-D749-907D-D4B872D6D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2435" y="914401"/>
            <a:ext cx="5488953" cy="639763"/>
          </a:xfrm>
          <a:ln>
            <a:solidFill>
              <a:schemeClr val="bg2">
                <a:lumMod val="25000"/>
              </a:schemeClr>
            </a:solidFill>
          </a:ln>
        </p:spPr>
        <p:txBody>
          <a:bodyPr rtlCol="0">
            <a:normAutofit/>
          </a:bodyPr>
          <a:lstStyle/>
          <a:p>
            <a:pPr marL="95250" algn="ctr">
              <a:buClr>
                <a:schemeClr val="tx1">
                  <a:shade val="95000"/>
                </a:schemeClr>
              </a:buClr>
              <a:buSzPct val="45000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800" dirty="0">
                <a:ea typeface="+mn-ea"/>
                <a:cs typeface="+mn-cs"/>
              </a:rPr>
              <a:t>Atacama Desert</a:t>
            </a:r>
            <a:r>
              <a:rPr lang="en-US" sz="2800" dirty="0"/>
              <a:t> </a:t>
            </a:r>
            <a:endParaRPr lang="en-US" sz="2800" dirty="0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53954-0C76-E044-B134-E0EF309B9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435" y="1752600"/>
            <a:ext cx="5488953" cy="441960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marL="388938" indent="-293688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000" b="1"/>
              <a:t>Definition:</a:t>
            </a:r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600" b="1"/>
              <a:t>This desert, located primarily in Chile, is over 600 square miles in size and is the driest place on Earth</a:t>
            </a:r>
          </a:p>
          <a:p>
            <a:pPr marL="388938" indent="-293688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000" b="1"/>
              <a:t>Example: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7493" name="Text Placeholder 4">
            <a:extLst>
              <a:ext uri="{FF2B5EF4-FFF2-40B4-BE49-F238E27FC236}">
                <a16:creationId xmlns:a16="http://schemas.microsoft.com/office/drawing/2014/main" id="{1CC4C016-FD34-624D-9262-4966A202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914401"/>
            <a:ext cx="5564528" cy="639763"/>
          </a:xfrm>
          <a:ln>
            <a:solidFill>
              <a:srgbClr val="FF0000"/>
            </a:solidFill>
          </a:ln>
        </p:spPr>
        <p:txBody>
          <a:bodyPr rtlCol="0">
            <a:norm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>
                <a:ea typeface="+mn-ea"/>
                <a:cs typeface="+mn-cs"/>
              </a:rPr>
              <a:t>Andes Mountains</a:t>
            </a:r>
            <a:endParaRPr lang="en-US" sz="2800" dirty="0">
              <a:cs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4DC73B-0EB3-5945-9C1E-43B919484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1752601"/>
            <a:ext cx="5564528" cy="4454525"/>
          </a:xfrm>
          <a:ln>
            <a:solidFill>
              <a:srgbClr val="FFC000"/>
            </a:solidFill>
          </a:ln>
        </p:spPr>
        <p:txBody>
          <a:bodyPr rtlCol="0">
            <a:normAutofit/>
          </a:bodyPr>
          <a:lstStyle/>
          <a:p>
            <a:pPr marL="388938" indent="-293688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b="1">
                <a:ea typeface="+mn-ea"/>
                <a:cs typeface="+mn-cs"/>
              </a:rPr>
              <a:t>Definition:</a:t>
            </a:r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b="1"/>
              <a:t> Located in South America extend down the western side of the entire continent for nearly 4,500 miles. </a:t>
            </a:r>
            <a:r>
              <a:rPr lang="en-US" b="1">
                <a:ea typeface="+mn-ea"/>
                <a:cs typeface="+mn-cs"/>
              </a:rPr>
              <a:t>Example:</a:t>
            </a:r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endParaRPr lang="en-US" b="1">
              <a:ea typeface="+mn-ea"/>
              <a:cs typeface="+mn-cs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234F8-BBC9-443B-8221-506965A4D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6127" y="3768286"/>
            <a:ext cx="5432350" cy="23689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89BEAB-6207-43B3-952E-11393968F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35643" y="3857468"/>
            <a:ext cx="5499423" cy="228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02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Rectangle 1">
            <a:extLst>
              <a:ext uri="{FF2B5EF4-FFF2-40B4-BE49-F238E27FC236}">
                <a16:creationId xmlns:a16="http://schemas.microsoft.com/office/drawing/2014/main" id="{963D5F0D-BD53-B740-AC47-F4B80B32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  <a:ln>
            <a:solidFill>
              <a:schemeClr val="tx1"/>
            </a:solidFill>
          </a:ln>
        </p:spPr>
        <p:txBody>
          <a:bodyPr vert="horz" lIns="91440" tIns="35268" rIns="91440" bIns="45720" rtlCol="0" anchor="ctr">
            <a:normAutofit/>
          </a:bodyPr>
          <a:lstStyle/>
          <a:p>
            <a:pPr algn="ctr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altLang="en-US" sz="2400" dirty="0"/>
              <a:t>Unit 6 Vocabulary Terms Graphic Organizer</a:t>
            </a:r>
            <a:endParaRPr lang="en-US" dirty="0"/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9F343D58-9D50-D749-907D-D4B872D6D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2435" y="914401"/>
            <a:ext cx="5488953" cy="639763"/>
          </a:xfrm>
          <a:ln>
            <a:solidFill>
              <a:schemeClr val="bg2">
                <a:lumMod val="25000"/>
              </a:schemeClr>
            </a:solidFill>
          </a:ln>
        </p:spPr>
        <p:txBody>
          <a:bodyPr rtlCol="0">
            <a:normAutofit/>
          </a:bodyPr>
          <a:lstStyle/>
          <a:p>
            <a:pPr marL="95250" algn="ctr">
              <a:buClr>
                <a:schemeClr val="tx1">
                  <a:shade val="95000"/>
                </a:schemeClr>
              </a:buClr>
              <a:buSzPct val="45000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800" dirty="0">
                <a:ea typeface="+mn-ea"/>
                <a:cs typeface="+mn-cs"/>
              </a:rPr>
              <a:t>Caribbean Sea</a:t>
            </a:r>
            <a:r>
              <a:rPr lang="en-US" sz="2800" dirty="0"/>
              <a:t> </a:t>
            </a:r>
            <a:endParaRPr lang="en-US" sz="2800" dirty="0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53954-0C76-E044-B134-E0EF309B9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435" y="1752600"/>
            <a:ext cx="5488953" cy="441960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/>
              <a:t>Definition:</a:t>
            </a:r>
            <a:endParaRPr lang="en-US" sz="2400" dirty="0"/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500" b="1" dirty="0"/>
              <a:t>located east of Central America and north of South America. </a:t>
            </a:r>
            <a:endParaRPr lang="en-US" sz="2000" b="1"/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/>
              <a:t>Example:</a:t>
            </a:r>
            <a:endParaRPr lang="en-US" sz="2400" b="1" dirty="0">
              <a:cs typeface="Calibri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7493" name="Text Placeholder 4">
            <a:extLst>
              <a:ext uri="{FF2B5EF4-FFF2-40B4-BE49-F238E27FC236}">
                <a16:creationId xmlns:a16="http://schemas.microsoft.com/office/drawing/2014/main" id="{1CC4C016-FD34-624D-9262-4966A202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914401"/>
            <a:ext cx="5564528" cy="639763"/>
          </a:xfrm>
          <a:ln>
            <a:solidFill>
              <a:srgbClr val="FF0000"/>
            </a:solidFill>
          </a:ln>
        </p:spPr>
        <p:txBody>
          <a:bodyPr rtlCol="0">
            <a:norm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>
                <a:ea typeface="+mn-ea"/>
                <a:cs typeface="+mn-cs"/>
              </a:rPr>
              <a:t>Gulf of Mexico</a:t>
            </a:r>
            <a:endParaRPr lang="en-US" sz="2800" dirty="0">
              <a:cs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4DC73B-0EB3-5945-9C1E-43B919484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1752601"/>
            <a:ext cx="5564528" cy="4454525"/>
          </a:xfrm>
          <a:ln>
            <a:solidFill>
              <a:srgbClr val="FFC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>
                <a:ea typeface="+mn-ea"/>
                <a:cs typeface="+mn-cs"/>
              </a:rPr>
              <a:t>Definition:</a:t>
            </a:r>
            <a:endParaRPr lang="en-US" sz="2400" dirty="0">
              <a:ea typeface="+mn-ea"/>
              <a:cs typeface="+mn-cs"/>
            </a:endParaRPr>
          </a:p>
          <a:p>
            <a:pPr marL="95250" indent="0">
              <a:buClr>
                <a:schemeClr val="tx1">
                  <a:shade val="95000"/>
                </a:schemeClr>
              </a:buClr>
              <a:buSzPct val="45000"/>
              <a:buNone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b="1" dirty="0"/>
              <a:t>Body of water located off the eastern coast of Mexico</a:t>
            </a:r>
            <a:endParaRPr lang="en-US" b="1" dirty="0">
              <a:cs typeface="Calibri"/>
            </a:endParaRPr>
          </a:p>
          <a:p>
            <a:pPr marL="388620" indent="-293370">
              <a:buClr>
                <a:schemeClr val="tx1">
                  <a:shade val="95000"/>
                </a:schemeClr>
              </a:buClr>
              <a:buSzPct val="45000"/>
              <a:buFont typeface="Wingdings" pitchFamily="2" charset="2"/>
              <a:buChar char=""/>
              <a:tabLst>
                <a:tab pos="388938" algn="l"/>
                <a:tab pos="492125" algn="l"/>
                <a:tab pos="906463" algn="l"/>
                <a:tab pos="1320800" algn="l"/>
                <a:tab pos="1735138" algn="l"/>
                <a:tab pos="2151063" algn="l"/>
                <a:tab pos="2565400" algn="l"/>
                <a:tab pos="2979738" algn="l"/>
                <a:tab pos="3394075" algn="l"/>
                <a:tab pos="3810000" algn="l"/>
                <a:tab pos="4224338" algn="l"/>
                <a:tab pos="4638675" algn="l"/>
                <a:tab pos="5053013" algn="l"/>
                <a:tab pos="5468938" algn="l"/>
                <a:tab pos="5883275" algn="l"/>
                <a:tab pos="6297613" algn="l"/>
                <a:tab pos="6711950" algn="l"/>
                <a:tab pos="7127875" algn="l"/>
                <a:tab pos="7542213" algn="l"/>
                <a:tab pos="7956550" algn="l"/>
                <a:tab pos="8370888" algn="l"/>
              </a:tabLst>
              <a:defRPr/>
            </a:pPr>
            <a:r>
              <a:rPr lang="en-US" sz="2400" b="1" dirty="0">
                <a:ea typeface="+mn-ea"/>
                <a:cs typeface="+mn-cs"/>
              </a:rPr>
              <a:t>Example:</a:t>
            </a:r>
            <a:endParaRPr lang="en-US" sz="2400" b="1" dirty="0">
              <a:cs typeface="Calibri"/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3CACAF-0592-424E-BEB0-5AF99C0C7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0532" y="3522384"/>
            <a:ext cx="5495474" cy="2617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29886A-E426-4A2F-BC82-D83D25234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11552" y="3573240"/>
            <a:ext cx="5518912" cy="25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86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56548F32719B4BB9374B17F8C697B3" ma:contentTypeVersion="4" ma:contentTypeDescription="Create a new document." ma:contentTypeScope="" ma:versionID="0c43e835576304ba4f2e8dd332c7b053">
  <xsd:schema xmlns:xsd="http://www.w3.org/2001/XMLSchema" xmlns:xs="http://www.w3.org/2001/XMLSchema" xmlns:p="http://schemas.microsoft.com/office/2006/metadata/properties" xmlns:ns2="3c57d4e1-ebfd-4a1b-820e-882f67796656" targetNamespace="http://schemas.microsoft.com/office/2006/metadata/properties" ma:root="true" ma:fieldsID="33f51907b8b0e0ddbda9ba4cc0191aee" ns2:_="">
    <xsd:import namespace="3c57d4e1-ebfd-4a1b-820e-882f677966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57d4e1-ebfd-4a1b-820e-882f677966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EECFA3-789D-42BA-AEEB-C26C3B800E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57d4e1-ebfd-4a1b-820e-882f677966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48B60D-E28C-423C-8BBD-6454C136F962}">
  <ds:schemaRefs>
    <ds:schemaRef ds:uri="56ba188f-d5fe-4852-98d4-c9cc8685ea5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1F77724-6B6E-423D-A983-2326EAB427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478</Words>
  <Application>Microsoft Office PowerPoint</Application>
  <PresentationFormat>Widescreen</PresentationFormat>
  <Paragraphs>115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Georgia</vt:lpstr>
      <vt:lpstr>Tahoma</vt:lpstr>
      <vt:lpstr>Wingdings</vt:lpstr>
      <vt:lpstr>Wingdings 2</vt:lpstr>
      <vt:lpstr>Office Theme</vt:lpstr>
      <vt:lpstr>Unit 6  Geography of Latin America SS6G1,2,3 </vt:lpstr>
      <vt:lpstr>Unit 6 Vocabulary Terms Graphic Organizer</vt:lpstr>
      <vt:lpstr>Unit 6 Vocabulary Terms Graphic Organizer</vt:lpstr>
      <vt:lpstr>Unit 6 Vocabulary Terms Graphic Organizer</vt:lpstr>
      <vt:lpstr>Unit 6 Vocabulary Terms Graphic Organizer</vt:lpstr>
      <vt:lpstr>Unit 6 Vocabulary Terms Graphic Organizer</vt:lpstr>
      <vt:lpstr>Unit 6 Vocabulary Terms Graphic Organizer</vt:lpstr>
      <vt:lpstr>Unit 6 Vocabulary Terms Graphic Organizer</vt:lpstr>
      <vt:lpstr>Unit 6 Vocabulary Terms Graphic Organizer</vt:lpstr>
      <vt:lpstr>Unit 6 Vocabulary Terms Graphic Organizer</vt:lpstr>
      <vt:lpstr>Unit 6 Vocabulary Terms Graphic Organizer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Reynolds, Terrill</dc:creator>
  <cp:lastModifiedBy>Calloway, Kenneth R</cp:lastModifiedBy>
  <cp:revision>189</cp:revision>
  <dcterms:created xsi:type="dcterms:W3CDTF">2018-10-15T02:02:12Z</dcterms:created>
  <dcterms:modified xsi:type="dcterms:W3CDTF">2023-02-26T11:17:54Z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0x0101002856548F32719B4BB9374B17F8C697B3</vt:lpwstr>
  </property>
  <property fmtid="{D5CDD505-2E9C-101B-9397-08002B2CF9AE}" pid="3" name="AuthorIds_UIVersion_1536">
    <vt:lpwstr>16</vt:lpwstr>
  </property>
  <property fmtid="{D5CDD505-2E9C-101B-9397-08002B2CF9AE}" pid="4" name="Order">
    <vt:r8>500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MSIP_Label_0ee3c538-ec52-435f-ae58-017644bd9513_Enabled">
    <vt:lpwstr>true</vt:lpwstr>
  </property>
  <property fmtid="{D5CDD505-2E9C-101B-9397-08002B2CF9AE}" pid="12" name="MSIP_Label_0ee3c538-ec52-435f-ae58-017644bd9513_SetDate">
    <vt:lpwstr>2023-02-26T11:16:55Z</vt:lpwstr>
  </property>
  <property fmtid="{D5CDD505-2E9C-101B-9397-08002B2CF9AE}" pid="13" name="MSIP_Label_0ee3c538-ec52-435f-ae58-017644bd9513_Method">
    <vt:lpwstr>Standard</vt:lpwstr>
  </property>
  <property fmtid="{D5CDD505-2E9C-101B-9397-08002B2CF9AE}" pid="14" name="MSIP_Label_0ee3c538-ec52-435f-ae58-017644bd9513_Name">
    <vt:lpwstr>0ee3c538-ec52-435f-ae58-017644bd9513</vt:lpwstr>
  </property>
  <property fmtid="{D5CDD505-2E9C-101B-9397-08002B2CF9AE}" pid="15" name="MSIP_Label_0ee3c538-ec52-435f-ae58-017644bd9513_SiteId">
    <vt:lpwstr>0cdcb198-8169-4b70-ba9f-da7e3ba700c2</vt:lpwstr>
  </property>
  <property fmtid="{D5CDD505-2E9C-101B-9397-08002B2CF9AE}" pid="16" name="MSIP_Label_0ee3c538-ec52-435f-ae58-017644bd9513_ActionId">
    <vt:lpwstr>066ec65f-01e4-40ce-a05d-01c4b59e88c8</vt:lpwstr>
  </property>
  <property fmtid="{D5CDD505-2E9C-101B-9397-08002B2CF9AE}" pid="17" name="MSIP_Label_0ee3c538-ec52-435f-ae58-017644bd9513_ContentBits">
    <vt:lpwstr>0</vt:lpwstr>
  </property>
</Properties>
</file>