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7" r:id="rId3"/>
    <p:sldId id="352" r:id="rId4"/>
    <p:sldId id="333" r:id="rId5"/>
    <p:sldId id="332" r:id="rId6"/>
    <p:sldId id="307" r:id="rId7"/>
    <p:sldId id="359" r:id="rId8"/>
    <p:sldId id="357" r:id="rId9"/>
    <p:sldId id="338" r:id="rId10"/>
    <p:sldId id="356" r:id="rId11"/>
    <p:sldId id="354" r:id="rId12"/>
    <p:sldId id="355" r:id="rId13"/>
    <p:sldId id="339" r:id="rId14"/>
    <p:sldId id="358" r:id="rId15"/>
    <p:sldId id="353" r:id="rId16"/>
    <p:sldId id="340" r:id="rId17"/>
    <p:sldId id="379" r:id="rId18"/>
    <p:sldId id="335" r:id="rId19"/>
    <p:sldId id="342" r:id="rId20"/>
    <p:sldId id="365" r:id="rId21"/>
    <p:sldId id="344" r:id="rId22"/>
    <p:sldId id="360" r:id="rId23"/>
    <p:sldId id="345" r:id="rId24"/>
    <p:sldId id="364" r:id="rId25"/>
    <p:sldId id="334" r:id="rId26"/>
    <p:sldId id="346" r:id="rId27"/>
    <p:sldId id="370" r:id="rId28"/>
    <p:sldId id="367" r:id="rId29"/>
    <p:sldId id="366" r:id="rId30"/>
    <p:sldId id="347" r:id="rId31"/>
    <p:sldId id="369" r:id="rId32"/>
    <p:sldId id="368" r:id="rId33"/>
    <p:sldId id="350" r:id="rId34"/>
    <p:sldId id="371" r:id="rId35"/>
    <p:sldId id="36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DBF0"/>
    <a:srgbClr val="2883CE"/>
    <a:srgbClr val="E00A0A"/>
    <a:srgbClr val="B7DCF0"/>
    <a:srgbClr val="DBF2F9"/>
    <a:srgbClr val="23408E"/>
    <a:srgbClr val="BDF9F6"/>
    <a:srgbClr val="A69288"/>
    <a:srgbClr val="99DFDD"/>
    <a:srgbClr val="C4E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1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59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593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21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53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18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45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87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26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44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485CC-C04B-4DBB-8DE9-CEF7986ED057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B8191-3E7A-4A80-97D3-740BD83E15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08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85081" y="-320544"/>
            <a:ext cx="9784080" cy="7498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9519" y="-229104"/>
            <a:ext cx="9601200" cy="73152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7483" y="1016879"/>
            <a:ext cx="8017323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24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</a:t>
            </a:r>
          </a:p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128" y="2211918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4760" y="5676009"/>
            <a:ext cx="1222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 Gulf, Afghanistan, </a:t>
            </a:r>
          </a:p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Iraq</a:t>
            </a:r>
          </a:p>
        </p:txBody>
      </p:sp>
    </p:spTree>
    <p:extLst>
      <p:ext uri="{BB962C8B-B14F-4D97-AF65-F5344CB8AC3E}">
        <p14:creationId xmlns:p14="http://schemas.microsoft.com/office/powerpoint/2010/main" val="622712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54" y="0"/>
            <a:ext cx="10343891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9621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24"/>
            <a:ext cx="12192000" cy="608775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60126" y="5025979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Blue = Coalition Nations</a:t>
            </a:r>
          </a:p>
        </p:txBody>
      </p:sp>
    </p:spTree>
    <p:extLst>
      <p:ext uri="{BB962C8B-B14F-4D97-AF65-F5344CB8AC3E}">
        <p14:creationId xmlns:p14="http://schemas.microsoft.com/office/powerpoint/2010/main" val="2316154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57" y="188968"/>
            <a:ext cx="9174685" cy="57073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448488" y="5999977"/>
            <a:ext cx="72950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 US Nighthawk – one of the key players in Desert Storm.</a:t>
            </a:r>
          </a:p>
        </p:txBody>
      </p:sp>
    </p:spTree>
    <p:extLst>
      <p:ext uri="{BB962C8B-B14F-4D97-AF65-F5344CB8AC3E}">
        <p14:creationId xmlns:p14="http://schemas.microsoft.com/office/powerpoint/2010/main" val="2395473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February of 1991, the Iraqi government agreed to a truce and withdrew from Kuwait.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Iraq left, but not before Saddam Hussein had his soldiers set nearly 1,000 oil fields on fire, causing immense environmental damage.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Both Iraq and Kuwait were badly damaged during the war.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05650" y="-37240"/>
            <a:ext cx="918071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End of the War</a:t>
            </a:r>
          </a:p>
        </p:txBody>
      </p:sp>
    </p:spTree>
    <p:extLst>
      <p:ext uri="{BB962C8B-B14F-4D97-AF65-F5344CB8AC3E}">
        <p14:creationId xmlns:p14="http://schemas.microsoft.com/office/powerpoint/2010/main" val="3045665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9068" y="5114497"/>
            <a:ext cx="65500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Oil fires set in Kuwait </a:t>
            </a:r>
          </a:p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by Iraqi forces.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78" y="3097944"/>
            <a:ext cx="5467149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68" y="177372"/>
            <a:ext cx="6901129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4888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55" y="0"/>
            <a:ext cx="10234690" cy="6858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61319" y="162504"/>
            <a:ext cx="7295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Destroyed military &amp; civilian vehicles along the “Highway of Death”, a six mile stretch of road between Kuwait and Iraq.</a:t>
            </a:r>
          </a:p>
        </p:txBody>
      </p:sp>
    </p:spTree>
    <p:extLst>
      <p:ext uri="{BB962C8B-B14F-4D97-AF65-F5344CB8AC3E}">
        <p14:creationId xmlns:p14="http://schemas.microsoft.com/office/powerpoint/2010/main" val="3002401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When Iraq invaded Kuwait, the United Nations imposed an embargo that prevented Iraq from exporting oil or importing goods.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UN would not lift the embargo until Iraq destroyed its chemical and biological weapons and promised to stop making nuclear weapons.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This process began in 1991, and when the UN inspection team left in 1998, there was speculation that only 85% had actually been destroyed.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5418" y="-37240"/>
            <a:ext cx="832118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U.N. Embargo</a:t>
            </a:r>
          </a:p>
        </p:txBody>
      </p:sp>
    </p:spTree>
    <p:extLst>
      <p:ext uri="{BB962C8B-B14F-4D97-AF65-F5344CB8AC3E}">
        <p14:creationId xmlns:p14="http://schemas.microsoft.com/office/powerpoint/2010/main" val="3815923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74423" y="5545566"/>
            <a:ext cx="59819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 weapons inspector taking samples at an Iraqi factory in 2002.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281" y="615240"/>
            <a:ext cx="6781437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3934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03293" y="1425125"/>
            <a:ext cx="594765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  <a:p>
            <a:pPr algn="ctr"/>
            <a:r>
              <a:rPr lang="en-US" sz="96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 </a:t>
            </a:r>
            <a:endParaRPr lang="en-US" sz="96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03294" y="4584879"/>
            <a:ext cx="5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Iraqi Freedom</a:t>
            </a:r>
          </a:p>
        </p:txBody>
      </p:sp>
    </p:spTree>
    <p:extLst>
      <p:ext uri="{BB962C8B-B14F-4D97-AF65-F5344CB8AC3E}">
        <p14:creationId xmlns:p14="http://schemas.microsoft.com/office/powerpoint/2010/main" val="741404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the UN inspection team left, many Americans believed that Hussein was hiding weapons of mass destruction (WMDs) throughout the country, as well as providing aid to members of al-Qaeda.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2003,  the United States, Great Britain, Australia, &amp; other countries launched a military invasion of Iraq called “Operation Iraqi Freedom”.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39710" y="-37240"/>
            <a:ext cx="271260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</a:t>
            </a:r>
          </a:p>
        </p:txBody>
      </p:sp>
    </p:spTree>
    <p:extLst>
      <p:ext uri="{BB962C8B-B14F-4D97-AF65-F5344CB8AC3E}">
        <p14:creationId xmlns:p14="http://schemas.microsoft.com/office/powerpoint/2010/main" val="3609994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6437" y="0"/>
            <a:ext cx="11211950" cy="5807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2000" b="1" dirty="0"/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SS7H2 The student will analyze continuity and change in Southwest Asia (Middle East) leading to the 21st century. </a:t>
            </a:r>
            <a:endParaRPr lang="en-US" sz="3600" dirty="0"/>
          </a:p>
          <a:p>
            <a:pPr lvl="1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d. Explain U.S. presence and interest in Southwest Asia; include the Persian Gulf conflict and invasions of Afghanistan and Iraq. 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077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33883" y="4027468"/>
            <a:ext cx="52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marines enter a palace in Baghdad.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82" y="227013"/>
            <a:ext cx="5418666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401401"/>
            <a:ext cx="5893156" cy="42062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86236" y="1338814"/>
            <a:ext cx="528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marines fire a M198 Medium Howitzer.</a:t>
            </a:r>
          </a:p>
        </p:txBody>
      </p:sp>
    </p:spTree>
    <p:extLst>
      <p:ext uri="{BB962C8B-B14F-4D97-AF65-F5344CB8AC3E}">
        <p14:creationId xmlns:p14="http://schemas.microsoft.com/office/powerpoint/2010/main" val="23852712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Hussein’s government collapsed quickly, and the military operation was over in less than two months.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No WMDs were ever found.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2003, Hussein was captured, tried, and sentenced to death.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executed in December 2006.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88356" y="-37240"/>
            <a:ext cx="421532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76448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0" y="2921168"/>
            <a:ext cx="59819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 was found hiding in a hole armed with a pistol, an AK-47 assault rifle, and $750,000 cash.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302" y="365125"/>
            <a:ext cx="4280598" cy="60189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5237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Rebuilding Iraq after the invasion has been difficult.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2005, Iraqi citizens took part in free elections to establish a new democratic government.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forces remained in Iraq until the new Iraqi government was secure and stable.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December 2011, the U.S. forces withdrew.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Unfortunately, there is still conflict in Iraq today, as the Shia and Sunni Muslims are fighting one another for control of the country.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727301" y="-37240"/>
            <a:ext cx="673742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Iraq Today</a:t>
            </a:r>
          </a:p>
        </p:txBody>
      </p:sp>
    </p:spTree>
    <p:extLst>
      <p:ext uri="{BB962C8B-B14F-4D97-AF65-F5344CB8AC3E}">
        <p14:creationId xmlns:p14="http://schemas.microsoft.com/office/powerpoint/2010/main" val="260600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-1090145" y="5240470"/>
            <a:ext cx="5981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2005 Iraqi Elections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58" y="246624"/>
            <a:ext cx="5513294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71"/>
          <a:stretch/>
        </p:blipFill>
        <p:spPr>
          <a:xfrm>
            <a:off x="6945104" y="246624"/>
            <a:ext cx="4932837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687" y="3182192"/>
            <a:ext cx="458862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0669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23688" y="1692672"/>
            <a:ext cx="750686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Afghanistan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Invasion 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92" y="4764632"/>
            <a:ext cx="5947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Enduring Freedom</a:t>
            </a:r>
          </a:p>
        </p:txBody>
      </p:sp>
    </p:spTree>
    <p:extLst>
      <p:ext uri="{BB962C8B-B14F-4D97-AF65-F5344CB8AC3E}">
        <p14:creationId xmlns:p14="http://schemas.microsoft.com/office/powerpoint/2010/main" val="1649762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1996, the Taliban (an extremely religious group) established power in Afghanistan.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anti-American Taliban was thought to be harboring Osama bin Laden’s terrorist group al-Qaeda, whose goal was to bring an end to Western influence in the Middle East.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government identified bin Laden as the most likely suspect responsible for the September 11</a:t>
            </a:r>
            <a:r>
              <a:rPr lang="en-US" sz="32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2001 attacks on the World Trade Center and the Pentagon.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666" y="-37240"/>
            <a:ext cx="1066670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Osama bin Laden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589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23992" y="4677170"/>
            <a:ext cx="2083741" cy="561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Al-Qaeda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13" y="458249"/>
            <a:ext cx="5905500" cy="39338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812" y="545541"/>
            <a:ext cx="4604370" cy="5029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7156812" y="5839764"/>
            <a:ext cx="4498233" cy="561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Osama bin Laden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594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32720"/>
            <a:ext cx="9959924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September 11, 2001, al-Qaeda attacked three targets in the United States. 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terrorists hijacked four planes.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Two planes crashed into the World Trade Center in New York City.</a:t>
            </a: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Another airplane crashed into the Pentagon in Virginia, just outside of Washington, DC.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fourth plane was intended to hit the White House, but crashed in rural Pennsylvania. 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Over 3,000 people were killed in these attacks.</a:t>
            </a:r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10813" y="-37240"/>
            <a:ext cx="197041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9/11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839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055326" y="5343016"/>
            <a:ext cx="6816848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Two days after the September 11 attacks, U.S. President George W. Bush stated: "The most important thing is for us to find Osama bin Laden. It is our number one priority and we will not rest until we find him.“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" y="442227"/>
            <a:ext cx="4148328" cy="58643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703" y="486118"/>
            <a:ext cx="5254093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51542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185081" y="-320544"/>
            <a:ext cx="9784080" cy="74980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79519" y="-229104"/>
            <a:ext cx="9601200" cy="73152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77483" y="1016879"/>
            <a:ext cx="8017323" cy="46474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Presence</a:t>
            </a:r>
            <a:endParaRPr lang="en-US" sz="88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endParaRPr lang="en-US" sz="24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Southwest </a:t>
            </a:r>
          </a:p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Asia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03128" y="2211918"/>
            <a:ext cx="95660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-34760" y="5676009"/>
            <a:ext cx="12223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Persian Gulf, Afghanistan, </a:t>
            </a:r>
          </a:p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&amp; Iraq</a:t>
            </a:r>
          </a:p>
        </p:txBody>
      </p:sp>
    </p:spTree>
    <p:extLst>
      <p:ext uri="{BB962C8B-B14F-4D97-AF65-F5344CB8AC3E}">
        <p14:creationId xmlns:p14="http://schemas.microsoft.com/office/powerpoint/2010/main" val="2674035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324671"/>
            <a:ext cx="9959924" cy="7602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Sources in the U.S. government believed that the Taliban was allowing Bin Laden and his followers to hide out in the mountains of Afghanistan.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October 7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2001, U.S. troops entered Afghanistan to disable the Taliban and locate bin Laden.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After launching a series of attacks, the Taliban was defeated. </a:t>
            </a:r>
          </a:p>
          <a:p>
            <a:pPr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U.S. helped form a new democratic government in Afghanistan.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Efforts to locate bin Laden failed, and he went into hiding for the next ten years.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03499" y="-37240"/>
            <a:ext cx="738503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U.S. Invasion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09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" y="4877676"/>
            <a:ext cx="5673914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U.S. troops in Afghanistan in 2001.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23" y="365125"/>
            <a:ext cx="5575610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914" y="2101850"/>
            <a:ext cx="6274341" cy="4572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94031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9824" y="5442129"/>
            <a:ext cx="11552349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2004 – Hamid Karzai became the first democratically elected president of Afghanistan.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719" y="663347"/>
            <a:ext cx="4480560" cy="448056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7256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 May 2, 2011, at 1:00 am, Navy SEALS raided Osama bin Laden’s compound in Pakistan.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Bin Laden was shot and killed in the raid.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His body was taken to Afghanistan for identification, then buried at sea within 24 hours.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According to U.S. officials, bin Laden was buried at sea because no country would accept his remains.</a:t>
            </a:r>
          </a:p>
          <a:p>
            <a:pPr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17800" y="-37240"/>
            <a:ext cx="475643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The End</a:t>
            </a:r>
            <a:endParaRPr lang="en-US" sz="8800" b="1" cap="none" spc="0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rgbClr val="E00A0A"/>
              </a:solidFill>
              <a:effectLst>
                <a:glow rad="1016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9832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999" y="365125"/>
            <a:ext cx="8128000" cy="533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031999" y="5822675"/>
            <a:ext cx="8128000" cy="20263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>
                <a:latin typeface="KBScaredStraight" panose="02000603000000000000" pitchFamily="2" charset="0"/>
                <a:ea typeface="KBScaredStraight" panose="02000603000000000000" pitchFamily="2" charset="0"/>
              </a:rPr>
              <a:t>Osama bin Laden’s compound in Pakistan where he was found in 2011.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3477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File:Osama Bin Laden marked deceased on FBI Ten Most Wanted List May 3 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3434" y="594360"/>
            <a:ext cx="9711826" cy="56692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326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70880" y="593855"/>
            <a:ext cx="8412480" cy="566928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62320" y="685295"/>
            <a:ext cx="8229600" cy="5486400"/>
          </a:xfrm>
          <a:prstGeom prst="ellipse">
            <a:avLst/>
          </a:prstGeom>
          <a:solidFill>
            <a:srgbClr val="2883CE"/>
          </a:solidFill>
          <a:ln w="38100">
            <a:solidFill>
              <a:schemeClr val="tx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86494" y="2107705"/>
            <a:ext cx="7381251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</a:t>
            </a:r>
          </a:p>
          <a:p>
            <a:pPr algn="ctr"/>
            <a:r>
              <a:rPr lang="en-US" sz="8800" b="1" dirty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Conflict </a:t>
            </a:r>
            <a:endParaRPr lang="en-US" sz="8800" b="1" cap="none" spc="0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3292" y="4893752"/>
            <a:ext cx="59476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Operation Desert Storm</a:t>
            </a:r>
          </a:p>
        </p:txBody>
      </p:sp>
    </p:spTree>
    <p:extLst>
      <p:ext uri="{BB962C8B-B14F-4D97-AF65-F5344CB8AC3E}">
        <p14:creationId xmlns:p14="http://schemas.microsoft.com/office/powerpoint/2010/main" val="3820593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/>
          <a:stretch/>
        </p:blipFill>
        <p:spPr>
          <a:xfrm>
            <a:off x="1942744" y="334850"/>
            <a:ext cx="8306512" cy="618829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0463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1920, the country of Kuwait was created.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As a result, Iraq lost its access to the Persian Gulf.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Saddam Hussein, Iraq’s dictator, wanted to get this access back, as well as acquiring Kuwait’s large oil reserves.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felt that the oil fields belonged to Iraq.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Iraqi forces invaded Kuwait in August 1990.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order to survive the attack, the small country of Kuwait knew it would need allies…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7901" y="-37240"/>
            <a:ext cx="463620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Kuwait</a:t>
            </a:r>
          </a:p>
        </p:txBody>
      </p:sp>
    </p:spTree>
    <p:extLst>
      <p:ext uri="{BB962C8B-B14F-4D97-AF65-F5344CB8AC3E}">
        <p14:creationId xmlns:p14="http://schemas.microsoft.com/office/powerpoint/2010/main" val="2038716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23" y="685800"/>
            <a:ext cx="7596554" cy="5486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5080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5D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873" y="2895432"/>
            <a:ext cx="6836635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642751" y="1318848"/>
            <a:ext cx="3928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August 2</a:t>
            </a:r>
            <a:r>
              <a:rPr lang="en-US" sz="2800" baseline="30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nd</a:t>
            </a: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, 1990 – Iraq invades Kuwait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58" y="230009"/>
            <a:ext cx="5439162" cy="36576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6941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2651120" y="-2683383"/>
            <a:ext cx="6858000" cy="1222376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29640" y="0"/>
            <a:ext cx="10332720" cy="6858000"/>
          </a:xfrm>
          <a:prstGeom prst="rect">
            <a:avLst/>
          </a:prstGeom>
          <a:solidFill>
            <a:srgbClr val="2883CE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" y="0"/>
            <a:ext cx="10058400" cy="6858000"/>
          </a:xfrm>
          <a:prstGeom prst="rect">
            <a:avLst/>
          </a:prstGeom>
          <a:solidFill>
            <a:srgbClr val="B5DBF0"/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65276" y="1502185"/>
            <a:ext cx="9959924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US was concerned about this invasion, as a lot of the country’s oil came from Kuwait &amp; Saudi Arabia.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January 1991, the United States and a group of other countries started “Operation Desert Storm”, a military mission to recapture Kuwait.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coalition employed missile attacks and used ground forces to quickly drive Iraqi forces out of Kuwait in just six weeks.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7029" y="-37240"/>
            <a:ext cx="1031795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rgbClr val="E00A0A"/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Persian Gulf War</a:t>
            </a:r>
          </a:p>
        </p:txBody>
      </p:sp>
    </p:spTree>
    <p:extLst>
      <p:ext uri="{BB962C8B-B14F-4D97-AF65-F5344CB8AC3E}">
        <p14:creationId xmlns:p14="http://schemas.microsoft.com/office/powerpoint/2010/main" val="1926094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9146</TotalTime>
  <Words>1109</Words>
  <Application>Microsoft Office PowerPoint</Application>
  <PresentationFormat>Widescreen</PresentationFormat>
  <Paragraphs>150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Ben Schilling</cp:lastModifiedBy>
  <cp:revision>129</cp:revision>
  <dcterms:created xsi:type="dcterms:W3CDTF">2014-01-24T03:27:02Z</dcterms:created>
  <dcterms:modified xsi:type="dcterms:W3CDTF">2017-01-16T16:44:39Z</dcterms:modified>
</cp:coreProperties>
</file>