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1"/>
  </p:handoutMasterIdLst>
  <p:sldIdLst>
    <p:sldId id="256" r:id="rId2"/>
    <p:sldId id="300" r:id="rId3"/>
    <p:sldId id="301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299" r:id="rId16"/>
    <p:sldId id="287" r:id="rId17"/>
    <p:sldId id="288" r:id="rId18"/>
    <p:sldId id="314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315" r:id="rId30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728" autoAdjust="0"/>
  </p:normalViewPr>
  <p:slideViewPr>
    <p:cSldViewPr>
      <p:cViewPr varScale="1">
        <p:scale>
          <a:sx n="54" d="100"/>
          <a:sy n="54" d="100"/>
        </p:scale>
        <p:origin x="9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07CD396-A189-4084-AD65-BD436211A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472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3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49A7119-C29C-4FB5-A513-B78CC1006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09330-9EDF-4A42-BD79-37524B1B4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FD9B-4EF8-4B32-A084-9D72E2327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2C6D-951E-43CD-862A-CDFF61C57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962CA-0546-4C47-8D29-8F69655B3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C9F53-15C7-47C3-B959-DEB51FA89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99A8-AD68-4327-97DB-99E718E45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96586-4B01-418A-868A-33F2E374E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E2038-05B1-44D2-AAA9-BA5EFF6F3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CFF17-4280-430D-80F4-06FBEB2F0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9DC62-0030-469C-8E86-2E38BCC73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84213-3D5A-4240-9820-7A78D4E8E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2007-FF2E-44B4-9E2D-234061670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378AF-BF73-401A-BFD8-9542CB6DF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355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5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5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5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6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357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8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0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1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2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3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4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6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7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8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9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70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70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70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70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70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370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70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0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0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0C0CC7C0-B9DF-481A-81CC-3E6023AF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70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533400"/>
            <a:ext cx="7772400" cy="13493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Trade and Economic Growth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1981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SW Asia Unit 3</a:t>
            </a:r>
          </a:p>
        </p:txBody>
      </p:sp>
      <p:pic>
        <p:nvPicPr>
          <p:cNvPr id="3076" name="Picture 4" descr="bs0050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038600"/>
            <a:ext cx="4953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for Exchanging Currency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Why does international trade require a system for exchanging currency between countries?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So that it is possible to buy and sell goods between nations with different types of money.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OPEC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Organization of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Petroleum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Exporting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Countries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34818" name="Picture 2" descr="http://oil.com/blog/wp-content/uploads/2011/09/500px-Flag_of_OPEC.svg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200400"/>
            <a:ext cx="4762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Define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-supply: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amount of a good or service available for sale in a market.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-demand: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The amount of a good or service wanted in a market.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What is the primary function of OPEC?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To control the supply and price of oil.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32770" name="Picture 2" descr="http://twitternews.cybercivilian.com/files/1307570535-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733800"/>
            <a:ext cx="5124450" cy="290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Give some examples of what petroleum (oil) is used for: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cars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lawn mowers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machinery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to make plastic products 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 Factors that influence Economic Growth</a:t>
            </a:r>
          </a:p>
          <a:p>
            <a:pPr marL="514350" indent="-514350">
              <a:buAutoNum type="arabicPeriod"/>
            </a:pPr>
            <a:r>
              <a:rPr lang="en-US" dirty="0" smtClean="0"/>
              <a:t>Labor</a:t>
            </a:r>
          </a:p>
          <a:p>
            <a:pPr marL="514350" indent="-514350">
              <a:buAutoNum type="arabicPeriod"/>
            </a:pPr>
            <a:r>
              <a:rPr lang="en-US" dirty="0" smtClean="0"/>
              <a:t>Capital Goods</a:t>
            </a:r>
          </a:p>
          <a:p>
            <a:pPr marL="514350" indent="-514350">
              <a:buAutoNum type="arabicPeriod"/>
            </a:pPr>
            <a:r>
              <a:rPr lang="en-US" dirty="0" smtClean="0"/>
              <a:t>Land(resources)</a:t>
            </a:r>
          </a:p>
          <a:p>
            <a:pPr marL="514350" indent="-514350">
              <a:buAutoNum type="arabicPeriod"/>
            </a:pPr>
            <a:r>
              <a:rPr lang="en-US" dirty="0" smtClean="0"/>
              <a:t>Entrepreneurship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Comic Sans MS" pitchFamily="66" charset="0"/>
              </a:rPr>
              <a:t>Relationship between human capital and GDP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9800" b="1" dirty="0" smtClean="0">
                <a:latin typeface="Comic Sans MS" pitchFamily="66" charset="0"/>
              </a:rPr>
              <a:t>Define</a:t>
            </a:r>
            <a:r>
              <a:rPr lang="en-US" sz="9800" b="1" dirty="0">
                <a:latin typeface="Comic Sans MS" pitchFamily="66" charset="0"/>
              </a:rPr>
              <a:t>:</a:t>
            </a:r>
            <a:endParaRPr lang="en-US" sz="9800" dirty="0">
              <a:latin typeface="Comic Sans MS" pitchFamily="66" charset="0"/>
            </a:endParaRPr>
          </a:p>
          <a:p>
            <a:pPr>
              <a:buNone/>
            </a:pPr>
            <a:r>
              <a:rPr lang="en-US" sz="9800" b="1" dirty="0">
                <a:latin typeface="Comic Sans MS" pitchFamily="66" charset="0"/>
              </a:rPr>
              <a:t>-GDP</a:t>
            </a:r>
            <a:r>
              <a:rPr lang="en-US" sz="9800" b="1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en-US" sz="59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5900" b="1" dirty="0" smtClean="0">
                <a:latin typeface="Comic Sans MS" pitchFamily="66" charset="0"/>
              </a:rPr>
              <a:t> </a:t>
            </a:r>
            <a:r>
              <a:rPr lang="en-US" sz="9800" b="1" dirty="0" smtClean="0">
                <a:latin typeface="Comic Sans MS" pitchFamily="66" charset="0"/>
              </a:rPr>
              <a:t>Gross Domestic Product</a:t>
            </a:r>
            <a:endParaRPr lang="en-US" sz="59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59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5900" b="1" dirty="0" smtClean="0">
                <a:latin typeface="Comic Sans MS" pitchFamily="66" charset="0"/>
              </a:rPr>
              <a:t> </a:t>
            </a:r>
            <a:r>
              <a:rPr lang="en-US" sz="9800" dirty="0" smtClean="0">
                <a:latin typeface="Comic Sans MS" pitchFamily="66" charset="0"/>
              </a:rPr>
              <a:t>The value of all goods and services produced within a country in a given year and converted into US dollars for comparison.</a:t>
            </a:r>
            <a:endParaRPr lang="en-US" sz="59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8400" b="1" dirty="0">
                <a:latin typeface="Comic Sans MS" pitchFamily="66" charset="0"/>
              </a:rPr>
              <a:t> </a:t>
            </a:r>
            <a:r>
              <a:rPr lang="en-US" sz="8400" b="1" dirty="0" smtClean="0">
                <a:latin typeface="Comic Sans MS" pitchFamily="66" charset="0"/>
              </a:rPr>
              <a:t> </a:t>
            </a:r>
            <a:endParaRPr lang="en-US" sz="8400" dirty="0">
              <a:latin typeface="Comic Sans MS" pitchFamily="66" charset="0"/>
            </a:endParaRPr>
          </a:p>
          <a:p>
            <a:pPr>
              <a:buNone/>
            </a:pPr>
            <a:r>
              <a:rPr lang="en-US" sz="7200" b="1" dirty="0">
                <a:latin typeface="Comic Sans MS" pitchFamily="66" charset="0"/>
              </a:rPr>
              <a:t> </a:t>
            </a:r>
            <a:endParaRPr lang="en-US" sz="7200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Relationship between human capital and GDP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 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-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human capital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knowledge and skills that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make it possible for workers to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earn a living producing goods or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services.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j02919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295400"/>
            <a:ext cx="22304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j02407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267200"/>
            <a:ext cx="15049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447800"/>
          </a:xfrm>
        </p:spPr>
        <p:txBody>
          <a:bodyPr/>
          <a:lstStyle/>
          <a:p>
            <a:r>
              <a:rPr lang="en-US" sz="2800" b="1" dirty="0" smtClean="0">
                <a:latin typeface="Comic Sans MS" pitchFamily="66" charset="0"/>
              </a:rPr>
              <a:t>Relationship between human capital and GDP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Companies that invest in human capital are more_____________________. 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Countries that invest in human capital have ______________________GDP’s because_______________________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743200" y="2133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profitable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810001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higher</a:t>
            </a:r>
            <a:endParaRPr lang="en-US" sz="2800" dirty="0" smtClean="0"/>
          </a:p>
          <a:p>
            <a:endParaRPr lang="en-US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4267200"/>
            <a:ext cx="56573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they invest in educating and </a:t>
            </a:r>
          </a:p>
          <a:p>
            <a:r>
              <a:rPr lang="en-US" sz="3200" dirty="0" smtClean="0">
                <a:latin typeface="Comic Sans MS" pitchFamily="66" charset="0"/>
              </a:rPr>
              <a:t>training their citizens.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Relationship between human capital and GDP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Think- Pair-Share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6670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j02406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724400"/>
            <a:ext cx="1825625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Factors involved in Voluntary Trade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Specialization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Trade Barriers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Currency Exchange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Control of Supply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40750" cy="1143000"/>
          </a:xfrm>
        </p:spPr>
        <p:txBody>
          <a:bodyPr/>
          <a:lstStyle/>
          <a:p>
            <a:r>
              <a:rPr lang="en-US" sz="3600" b="1" dirty="0" smtClean="0">
                <a:latin typeface="Comic Sans MS" pitchFamily="66" charset="0"/>
              </a:rPr>
              <a:t>Relationship between capital goods and GDP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Define: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-capital goods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factories, machines, and technology that people use to make products to sell.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 examples of capital goods: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 oil producing technology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 communications equipment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assembly line machinery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40750" cy="1143000"/>
          </a:xfrm>
        </p:spPr>
        <p:txBody>
          <a:bodyPr/>
          <a:lstStyle/>
          <a:p>
            <a:r>
              <a:rPr lang="en-US" sz="3600" b="1" dirty="0" smtClean="0">
                <a:latin typeface="Comic Sans MS" pitchFamily="66" charset="0"/>
              </a:rPr>
              <a:t>Relationship between capital goods and GDP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Companies that invest in  capital goods are more__________.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 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Countries that invest in capital goods have _________________ GDP’s because_________________________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057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p</a:t>
            </a:r>
            <a:r>
              <a:rPr lang="en-US" sz="3200" b="1" dirty="0" smtClean="0">
                <a:latin typeface="Comic Sans MS" pitchFamily="66" charset="0"/>
              </a:rPr>
              <a:t>rofitable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4267200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higher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667" y="4724400"/>
            <a:ext cx="86983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</a:t>
            </a:r>
            <a:r>
              <a:rPr lang="en-US" sz="3200" b="1" dirty="0" smtClean="0">
                <a:latin typeface="Comic Sans MS" pitchFamily="66" charset="0"/>
              </a:rPr>
              <a:t>they can produce more goods in a quicker and efficient way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omic Sans MS" pitchFamily="66" charset="0"/>
              </a:rPr>
              <a:t>Relationship between capital goods and GDP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Think-Pair-Share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Example: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4" descr="j028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86000"/>
            <a:ext cx="2935288" cy="361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omic Sans MS" pitchFamily="66" charset="0"/>
              </a:rPr>
              <a:t>The Role of Oil in SW Asia Economy</a:t>
            </a: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Another name for oil is_____________.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1" y="1600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petroleum</a:t>
            </a:r>
            <a:endParaRPr lang="en-US" sz="3200" b="1" dirty="0">
              <a:latin typeface="Comic Sans MS" pitchFamily="66" charset="0"/>
            </a:endParaRPr>
          </a:p>
        </p:txBody>
      </p:sp>
      <p:pic>
        <p:nvPicPr>
          <p:cNvPr id="51202" name="Picture 2" descr="http://primis.phmsa.dot.gov/comm/images/PetroleumPipelineSyste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5648325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omic Sans MS" pitchFamily="66" charset="0"/>
              </a:rPr>
              <a:t>The Role of Oil in SW Asia Economy</a:t>
            </a: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Countries WITH oil in SW Asia tend to have: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Countries WITHOUT oil (except Israel) tend to have: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53190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Comic Sans MS" pitchFamily="66" charset="0"/>
                <a:cs typeface="Raavi" pitchFamily="2" charset="0"/>
              </a:rPr>
              <a:t>Higher GDP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Comic Sans MS" pitchFamily="66" charset="0"/>
                <a:cs typeface="Raavi" pitchFamily="2" charset="0"/>
              </a:rPr>
              <a:t>Higher standard of living</a:t>
            </a:r>
            <a:endParaRPr lang="en-US" sz="3200" b="1" dirty="0">
              <a:latin typeface="Comic Sans MS" pitchFamily="66" charset="0"/>
              <a:cs typeface="Raav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876800"/>
            <a:ext cx="51555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Comic Sans MS" pitchFamily="66" charset="0"/>
              </a:rPr>
              <a:t>Lower GDP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Comic Sans MS" pitchFamily="66" charset="0"/>
              </a:rPr>
              <a:t>Lower standard of living</a:t>
            </a:r>
            <a:endParaRPr lang="en-US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omic Sans MS" pitchFamily="66" charset="0"/>
              </a:rPr>
              <a:t>The Role of Oil in SW Asia Economy</a:t>
            </a: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Israel has very little _____. However, 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Israel has a ____________________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because they invested in ________ and ___________ goods for ___________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and _______________ industries.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600200"/>
            <a:ext cx="628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oil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133600"/>
            <a:ext cx="1963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h</a:t>
            </a:r>
            <a:r>
              <a:rPr lang="en-US" sz="3200" b="1" dirty="0" smtClean="0">
                <a:latin typeface="Comic Sans MS" pitchFamily="66" charset="0"/>
              </a:rPr>
              <a:t>igh GDP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2667000"/>
            <a:ext cx="1396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human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200400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capital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3200400"/>
            <a:ext cx="2262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technology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3733800"/>
            <a:ext cx="2973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communication</a:t>
            </a:r>
            <a:endParaRPr lang="en-US" sz="3200" b="1" dirty="0">
              <a:latin typeface="Comic Sans MS" pitchFamily="66" charset="0"/>
            </a:endParaRPr>
          </a:p>
        </p:txBody>
      </p:sp>
      <p:pic>
        <p:nvPicPr>
          <p:cNvPr id="10" name="Picture 4" descr="j02857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953000"/>
            <a:ext cx="1824038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Entrepreneurship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Define: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-entrepreneur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Creative, original thinkers who are willing to take risks to create new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businesses and products.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5" descr="bs0205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3352800"/>
            <a:ext cx="2124075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Entrepreneurship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0" y="1752600"/>
            <a:ext cx="8540750" cy="449897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An entrepreneur is willing to take a_____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in order to make a________________.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1676400"/>
            <a:ext cx="944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risk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819400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profit</a:t>
            </a:r>
            <a:endParaRPr lang="en-US" sz="3200" b="1" dirty="0">
              <a:latin typeface="Comic Sans MS" pitchFamily="66" charset="0"/>
            </a:endParaRPr>
          </a:p>
        </p:txBody>
      </p:sp>
      <p:pic>
        <p:nvPicPr>
          <p:cNvPr id="6" name="Picture 6" descr="C:\WINDOWS\Application Data\Microsoft\Media Catalog\Downloaded Clips\cl71\j02841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657600"/>
            <a:ext cx="35052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Entrepreneurship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Think-Pair-Share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Example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4" descr="bd049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4550" y="2286000"/>
            <a:ext cx="32194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EQ’s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 smtClean="0"/>
              <a:t>factors encourage economic growth?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factors encourage trade between countries</a:t>
            </a:r>
            <a:r>
              <a:rPr lang="en-US" sz="28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3 examples of Capital Goods?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are factors influencing Economic Growth?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>
                <a:latin typeface="Comic Sans MS" pitchFamily="66" charset="0"/>
              </a:rPr>
              <a:t>How does specialization encourage trade between countries</a:t>
            </a:r>
            <a:r>
              <a:rPr lang="en-US" sz="2800" dirty="0" smtClean="0">
                <a:latin typeface="Comic Sans MS" pitchFamily="66" charset="0"/>
              </a:rPr>
              <a:t>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What is the primary function of OPEC?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Go back look at Power point write yellow highlighted definitions.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295400"/>
            <a:ext cx="8540750" cy="480377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Define: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-specialization: 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products a country makes best and are demand in the world market.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-interdependence: 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 relationship between countries in which they rely on one another for resources, goods, or services.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Specialization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Example: Mechanics working on cars.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5" descr="bd0496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0041" y="3352800"/>
            <a:ext cx="227084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Specialization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EQ: How does specialization encourage trade between countries?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If a country produces the goods they can make most efficiently, that country can trade them for goods made by others that cannot be produced locally.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Trade Barriers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Definition: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prevention of free trade</a:t>
            </a:r>
          </a:p>
          <a:p>
            <a:pPr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Trade Barriers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Physical Trade Barriers: (give 2 examples)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-mountains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-deserts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-lack of rivers, bodies of water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Trade Barriers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066800"/>
            <a:ext cx="8540750" cy="5032375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Political Trade Barriers: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-tariff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 tax placed on goods when they are brought (imported) into one country from another country.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-quota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 limit to the number of amount of a foreign-produced goods that is allowed into a country.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-embargo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 formal halt to trade with a particular country for economic or political reasons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for Exchanging Currency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066800"/>
            <a:ext cx="8540750" cy="503237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Define: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-currency: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Paper or coins that a country uses for its money supply.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-international trade: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Countries trading with each other to obtain resources, goods, and services.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-exchange rate: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 system of changing one type of currency to another.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2781</TotalTime>
  <Words>670</Words>
  <Application>Microsoft Office PowerPoint</Application>
  <PresentationFormat>On-screen Show (4:3)</PresentationFormat>
  <Paragraphs>170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Comic Sans MS</vt:lpstr>
      <vt:lpstr>Raavi</vt:lpstr>
      <vt:lpstr>Tahoma</vt:lpstr>
      <vt:lpstr>Times New Roman</vt:lpstr>
      <vt:lpstr>Wingdings</vt:lpstr>
      <vt:lpstr>Compass</vt:lpstr>
      <vt:lpstr>Trade and Economic Growth</vt:lpstr>
      <vt:lpstr>Voluntary Trade</vt:lpstr>
      <vt:lpstr> Specialization </vt:lpstr>
      <vt:lpstr> Specialization   </vt:lpstr>
      <vt:lpstr>  Specialization   </vt:lpstr>
      <vt:lpstr> Trade Barriers </vt:lpstr>
      <vt:lpstr> Trade Barriers </vt:lpstr>
      <vt:lpstr> Trade Barriers </vt:lpstr>
      <vt:lpstr>System for Exchanging Currency </vt:lpstr>
      <vt:lpstr>System for Exchanging Currency </vt:lpstr>
      <vt:lpstr>OPEC </vt:lpstr>
      <vt:lpstr>OPEC </vt:lpstr>
      <vt:lpstr>OPEC</vt:lpstr>
      <vt:lpstr>OPEC</vt:lpstr>
      <vt:lpstr>Economic Growth</vt:lpstr>
      <vt:lpstr>Relationship between human capital and GDP </vt:lpstr>
      <vt:lpstr>Relationship between human capital and GDP </vt:lpstr>
      <vt:lpstr>Relationship between human capital and GDP </vt:lpstr>
      <vt:lpstr>Relationship between human capital and GDP Think- Pair-Share</vt:lpstr>
      <vt:lpstr>Relationship between capital goods and GDP </vt:lpstr>
      <vt:lpstr>Relationship between capital goods and GDP </vt:lpstr>
      <vt:lpstr>Relationship between capital goods and GDP Think-Pair-Share</vt:lpstr>
      <vt:lpstr>The Role of Oil in SW Asia Economy </vt:lpstr>
      <vt:lpstr>The Role of Oil in SW Asia Economy </vt:lpstr>
      <vt:lpstr>The Role of Oil in SW Asia Economy </vt:lpstr>
      <vt:lpstr>Entrepreneurship </vt:lpstr>
      <vt:lpstr>Entrepreneurship </vt:lpstr>
      <vt:lpstr>Entrepreneurship  Think-Pair-Share</vt:lpstr>
      <vt:lpstr>Answer EQ’s</vt:lpstr>
    </vt:vector>
  </TitlesOfParts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GCPS</dc:creator>
  <cp:lastModifiedBy>Calloway, Kenneth R</cp:lastModifiedBy>
  <cp:revision>130</cp:revision>
  <dcterms:created xsi:type="dcterms:W3CDTF">2005-09-06T21:49:28Z</dcterms:created>
  <dcterms:modified xsi:type="dcterms:W3CDTF">2018-12-07T18:35:33Z</dcterms:modified>
</cp:coreProperties>
</file>